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notesSlides/notesSlide23.xml" ContentType="application/vnd.openxmlformats-officedocument.presentationml.notesSlide+xml"/>
  <Override PartName="/ppt/tags/tag26.xml" ContentType="application/vnd.openxmlformats-officedocument.presentationml.tags+xml"/>
  <Override PartName="/ppt/notesSlides/notesSlide24.xml" ContentType="application/vnd.openxmlformats-officedocument.presentationml.notesSlide+xml"/>
  <Override PartName="/ppt/tags/tag27.xml" ContentType="application/vnd.openxmlformats-officedocument.presentationml.tags+xml"/>
  <Override PartName="/ppt/notesSlides/notesSlide25.xml" ContentType="application/vnd.openxmlformats-officedocument.presentationml.notesSlide+xml"/>
  <Override PartName="/ppt/tags/tag28.xml" ContentType="application/vnd.openxmlformats-officedocument.presentationml.tags+xml"/>
  <Override PartName="/ppt/notesSlides/notesSlide26.xml" ContentType="application/vnd.openxmlformats-officedocument.presentationml.notesSlide+xml"/>
  <Override PartName="/ppt/tags/tag29.xml" ContentType="application/vnd.openxmlformats-officedocument.presentationml.tags+xml"/>
  <Override PartName="/ppt/notesSlides/notesSlide27.xml" ContentType="application/vnd.openxmlformats-officedocument.presentationml.notesSlide+xml"/>
  <Override PartName="/ppt/tags/tag30.xml" ContentType="application/vnd.openxmlformats-officedocument.presentationml.tags+xml"/>
  <Override PartName="/ppt/notesSlides/notesSlide28.xml" ContentType="application/vnd.openxmlformats-officedocument.presentationml.notesSlide+xml"/>
  <Override PartName="/ppt/tags/tag31.xml" ContentType="application/vnd.openxmlformats-officedocument.presentationml.tags+xml"/>
  <Override PartName="/ppt/notesSlides/notesSlide29.xml" ContentType="application/vnd.openxmlformats-officedocument.presentationml.notesSlide+xml"/>
  <Override PartName="/ppt/tags/tag32.xml" ContentType="application/vnd.openxmlformats-officedocument.presentationml.tags+xml"/>
  <Override PartName="/ppt/notesSlides/notesSlide30.xml" ContentType="application/vnd.openxmlformats-officedocument.presentationml.notesSlide+xml"/>
  <Override PartName="/ppt/tags/tag33.xml" ContentType="application/vnd.openxmlformats-officedocument.presentationml.tags+xml"/>
  <Override PartName="/ppt/notesSlides/notesSlide31.xml" ContentType="application/vnd.openxmlformats-officedocument.presentationml.notesSlide+xml"/>
  <Override PartName="/ppt/tags/tag34.xml" ContentType="application/vnd.openxmlformats-officedocument.presentationml.tags+xml"/>
  <Override PartName="/ppt/notesSlides/notesSlide32.xml" ContentType="application/vnd.openxmlformats-officedocument.presentationml.notesSlide+xml"/>
  <Override PartName="/ppt/tags/tag35.xml" ContentType="application/vnd.openxmlformats-officedocument.presentationml.tags+xml"/>
  <Override PartName="/ppt/notesSlides/notesSlide33.xml" ContentType="application/vnd.openxmlformats-officedocument.presentationml.notesSlide+xml"/>
  <Override PartName="/ppt/tags/tag36.xml" ContentType="application/vnd.openxmlformats-officedocument.presentationml.tags+xml"/>
  <Override PartName="/ppt/notesSlides/notesSlide34.xml" ContentType="application/vnd.openxmlformats-officedocument.presentationml.notesSlide+xml"/>
  <Override PartName="/ppt/tags/tag37.xml" ContentType="application/vnd.openxmlformats-officedocument.presentationml.tags+xml"/>
  <Override PartName="/ppt/notesSlides/notesSlide35.xml" ContentType="application/vnd.openxmlformats-officedocument.presentationml.notesSlide+xml"/>
  <Override PartName="/ppt/tags/tag38.xml" ContentType="application/vnd.openxmlformats-officedocument.presentationml.tags+xml"/>
  <Override PartName="/ppt/notesSlides/notesSlide36.xml" ContentType="application/vnd.openxmlformats-officedocument.presentationml.notesSlide+xml"/>
  <Override PartName="/ppt/tags/tag39.xml" ContentType="application/vnd.openxmlformats-officedocument.presentationml.tags+xml"/>
  <Override PartName="/ppt/notesSlides/notesSlide37.xml" ContentType="application/vnd.openxmlformats-officedocument.presentationml.notesSlide+xml"/>
  <Override PartName="/ppt/tags/tag40.xml" ContentType="application/vnd.openxmlformats-officedocument.presentationml.tags+xml"/>
  <Override PartName="/ppt/notesSlides/notesSlide38.xml" ContentType="application/vnd.openxmlformats-officedocument.presentationml.notesSlide+xml"/>
  <Override PartName="/ppt/tags/tag41.xml" ContentType="application/vnd.openxmlformats-officedocument.presentationml.tags+xml"/>
  <Override PartName="/ppt/notesSlides/notesSlide39.xml" ContentType="application/vnd.openxmlformats-officedocument.presentationml.notesSlide+xml"/>
  <Override PartName="/ppt/tags/tag42.xml" ContentType="application/vnd.openxmlformats-officedocument.presentationml.tags+xml"/>
  <Override PartName="/ppt/notesSlides/notesSlide40.xml" ContentType="application/vnd.openxmlformats-officedocument.presentationml.notesSlide+xml"/>
  <Override PartName="/ppt/tags/tag43.xml" ContentType="application/vnd.openxmlformats-officedocument.presentationml.tags+xml"/>
  <Override PartName="/ppt/notesSlides/notesSlide41.xml" ContentType="application/vnd.openxmlformats-officedocument.presentationml.notesSlide+xml"/>
  <Override PartName="/ppt/tags/tag44.xml" ContentType="application/vnd.openxmlformats-officedocument.presentationml.tags+xml"/>
  <Override PartName="/ppt/notesSlides/notesSlide42.xml" ContentType="application/vnd.openxmlformats-officedocument.presentationml.notesSlide+xml"/>
  <Override PartName="/ppt/tags/tag45.xml" ContentType="application/vnd.openxmlformats-officedocument.presentationml.tags+xml"/>
  <Override PartName="/ppt/notesSlides/notesSlide43.xml" ContentType="application/vnd.openxmlformats-officedocument.presentationml.notesSlide+xml"/>
  <Override PartName="/ppt/tags/tag46.xml" ContentType="application/vnd.openxmlformats-officedocument.presentationml.tags+xml"/>
  <Override PartName="/ppt/notesSlides/notesSlide44.xml" ContentType="application/vnd.openxmlformats-officedocument.presentationml.notesSlide+xml"/>
  <Override PartName="/ppt/tags/tag47.xml" ContentType="application/vnd.openxmlformats-officedocument.presentationml.tags+xml"/>
  <Override PartName="/ppt/notesSlides/notesSlide45.xml" ContentType="application/vnd.openxmlformats-officedocument.presentationml.notesSlide+xml"/>
  <Override PartName="/ppt/tags/tag48.xml" ContentType="application/vnd.openxmlformats-officedocument.presentationml.tags+xml"/>
  <Override PartName="/ppt/notesSlides/notesSlide46.xml" ContentType="application/vnd.openxmlformats-officedocument.presentationml.notesSlide+xml"/>
  <Override PartName="/ppt/tags/tag49.xml" ContentType="application/vnd.openxmlformats-officedocument.presentationml.tags+xml"/>
  <Override PartName="/ppt/notesSlides/notesSlide47.xml" ContentType="application/vnd.openxmlformats-officedocument.presentationml.notesSlide+xml"/>
  <Override PartName="/ppt/tags/tag50.xml" ContentType="application/vnd.openxmlformats-officedocument.presentationml.tags+xml"/>
  <Override PartName="/ppt/notesSlides/notesSlide48.xml" ContentType="application/vnd.openxmlformats-officedocument.presentationml.notesSlide+xml"/>
  <Override PartName="/ppt/tags/tag51.xml" ContentType="application/vnd.openxmlformats-officedocument.presentationml.tags+xml"/>
  <Override PartName="/ppt/notesSlides/notesSlide49.xml" ContentType="application/vnd.openxmlformats-officedocument.presentationml.notesSlide+xml"/>
  <Override PartName="/ppt/tags/tag52.xml" ContentType="application/vnd.openxmlformats-officedocument.presentationml.tags+xml"/>
  <Override PartName="/ppt/notesSlides/notesSlide50.xml" ContentType="application/vnd.openxmlformats-officedocument.presentationml.notesSlide+xml"/>
  <Override PartName="/ppt/tags/tag53.xml" ContentType="application/vnd.openxmlformats-officedocument.presentationml.tags+xml"/>
  <Override PartName="/ppt/notesSlides/notesSlide51.xml" ContentType="application/vnd.openxmlformats-officedocument.presentationml.notesSlide+xml"/>
  <Override PartName="/ppt/tags/tag54.xml" ContentType="application/vnd.openxmlformats-officedocument.presentationml.tags+xml"/>
  <Override PartName="/ppt/notesSlides/notesSlide52.xml" ContentType="application/vnd.openxmlformats-officedocument.presentationml.notesSlide+xml"/>
  <Override PartName="/ppt/tags/tag55.xml" ContentType="application/vnd.openxmlformats-officedocument.presentationml.tags+xml"/>
  <Override PartName="/ppt/notesSlides/notesSlide53.xml" ContentType="application/vnd.openxmlformats-officedocument.presentationml.notesSlide+xml"/>
  <Override PartName="/ppt/tags/tag56.xml" ContentType="application/vnd.openxmlformats-officedocument.presentationml.tags+xml"/>
  <Override PartName="/ppt/notesSlides/notesSlide54.xml" ContentType="application/vnd.openxmlformats-officedocument.presentationml.notesSlide+xml"/>
  <Override PartName="/ppt/tags/tag57.xml" ContentType="application/vnd.openxmlformats-officedocument.presentationml.tags+xml"/>
  <Override PartName="/ppt/notesSlides/notesSlide55.xml" ContentType="application/vnd.openxmlformats-officedocument.presentationml.notesSlide+xml"/>
  <Override PartName="/ppt/tags/tag58.xml" ContentType="application/vnd.openxmlformats-officedocument.presentationml.tags+xml"/>
  <Override PartName="/ppt/notesSlides/notesSlide56.xml" ContentType="application/vnd.openxmlformats-officedocument.presentationml.notesSlide+xml"/>
  <Override PartName="/ppt/tags/tag59.xml" ContentType="application/vnd.openxmlformats-officedocument.presentationml.tags+xml"/>
  <Override PartName="/ppt/notesSlides/notesSlide57.xml" ContentType="application/vnd.openxmlformats-officedocument.presentationml.notesSlide+xml"/>
  <Override PartName="/ppt/tags/tag60.xml" ContentType="application/vnd.openxmlformats-officedocument.presentationml.tags+xml"/>
  <Override PartName="/ppt/notesSlides/notesSlide58.xml" ContentType="application/vnd.openxmlformats-officedocument.presentationml.notesSlide+xml"/>
  <Override PartName="/ppt/tags/tag61.xml" ContentType="application/vnd.openxmlformats-officedocument.presentationml.tags+xml"/>
  <Override PartName="/ppt/notesSlides/notesSlide59.xml" ContentType="application/vnd.openxmlformats-officedocument.presentationml.notesSlide+xml"/>
  <Override PartName="/ppt/charts/chart1.xml" ContentType="application/vnd.openxmlformats-officedocument.drawingml.chart+xml"/>
  <Override PartName="/ppt/tags/tag62.xml" ContentType="application/vnd.openxmlformats-officedocument.presentationml.tags+xml"/>
  <Override PartName="/ppt/notesSlides/notesSlide60.xml" ContentType="application/vnd.openxmlformats-officedocument.presentationml.notesSlide+xml"/>
  <Override PartName="/ppt/tags/tag63.xml" ContentType="application/vnd.openxmlformats-officedocument.presentationml.tags+xml"/>
  <Override PartName="/ppt/notesSlides/notesSlide61.xml" ContentType="application/vnd.openxmlformats-officedocument.presentationml.notesSlide+xml"/>
  <Override PartName="/ppt/tags/tag64.xml" ContentType="application/vnd.openxmlformats-officedocument.presentationml.tags+xml"/>
  <Override PartName="/ppt/notesSlides/notesSlide62.xml" ContentType="application/vnd.openxmlformats-officedocument.presentationml.notesSlide+xml"/>
  <Override PartName="/ppt/tags/tag65.xml" ContentType="application/vnd.openxmlformats-officedocument.presentationml.tags+xml"/>
  <Override PartName="/ppt/notesSlides/notesSlide63.xml" ContentType="application/vnd.openxmlformats-officedocument.presentationml.notesSlide+xml"/>
  <Override PartName="/ppt/tags/tag66.xml" ContentType="application/vnd.openxmlformats-officedocument.presentationml.tags+xml"/>
  <Override PartName="/ppt/notesSlides/notesSlide64.xml" ContentType="application/vnd.openxmlformats-officedocument.presentationml.notesSlide+xml"/>
  <Override PartName="/ppt/tags/tag67.xml" ContentType="application/vnd.openxmlformats-officedocument.presentationml.tags+xml"/>
  <Override PartName="/ppt/notesSlides/notesSlide65.xml" ContentType="application/vnd.openxmlformats-officedocument.presentationml.notesSlide+xml"/>
  <Override PartName="/ppt/tags/tag68.xml" ContentType="application/vnd.openxmlformats-officedocument.presentationml.tags+xml"/>
  <Override PartName="/ppt/notesSlides/notesSlide66.xml" ContentType="application/vnd.openxmlformats-officedocument.presentationml.notesSlide+xml"/>
  <Override PartName="/ppt/tags/tag69.xml" ContentType="application/vnd.openxmlformats-officedocument.presentationml.tags+xml"/>
  <Override PartName="/ppt/notesSlides/notesSlide67.xml" ContentType="application/vnd.openxmlformats-officedocument.presentationml.notesSlide+xml"/>
  <Override PartName="/ppt/tags/tag70.xml" ContentType="application/vnd.openxmlformats-officedocument.presentationml.tags+xml"/>
  <Override PartName="/ppt/notesSlides/notesSlide68.xml" ContentType="application/vnd.openxmlformats-officedocument.presentationml.notesSlide+xml"/>
  <Override PartName="/ppt/tags/tag71.xml" ContentType="application/vnd.openxmlformats-officedocument.presentationml.tags+xml"/>
  <Override PartName="/ppt/notesSlides/notesSlide69.xml" ContentType="application/vnd.openxmlformats-officedocument.presentationml.notesSlide+xml"/>
  <Override PartName="/ppt/tags/tag72.xml" ContentType="application/vnd.openxmlformats-officedocument.presentationml.tags+xml"/>
  <Override PartName="/ppt/notesSlides/notesSlide70.xml" ContentType="application/vnd.openxmlformats-officedocument.presentationml.notesSlide+xml"/>
  <Override PartName="/ppt/tags/tag73.xml" ContentType="application/vnd.openxmlformats-officedocument.presentationml.tags+xml"/>
  <Override PartName="/ppt/notesSlides/notesSlide71.xml" ContentType="application/vnd.openxmlformats-officedocument.presentationml.notesSlide+xml"/>
  <Override PartName="/ppt/tags/tag74.xml" ContentType="application/vnd.openxmlformats-officedocument.presentationml.tags+xml"/>
  <Override PartName="/ppt/notesSlides/notesSlide72.xml" ContentType="application/vnd.openxmlformats-officedocument.presentationml.notesSlide+xml"/>
  <Override PartName="/ppt/tags/tag75.xml" ContentType="application/vnd.openxmlformats-officedocument.presentationml.tags+xml"/>
  <Override PartName="/ppt/notesSlides/notesSlide73.xml" ContentType="application/vnd.openxmlformats-officedocument.presentationml.notesSlide+xml"/>
  <Override PartName="/ppt/tags/tag76.xml" ContentType="application/vnd.openxmlformats-officedocument.presentationml.tags+xml"/>
  <Override PartName="/ppt/notesSlides/notesSlide74.xml" ContentType="application/vnd.openxmlformats-officedocument.presentationml.notesSlide+xml"/>
  <Override PartName="/ppt/tags/tag77.xml" ContentType="application/vnd.openxmlformats-officedocument.presentationml.tags+xml"/>
  <Override PartName="/ppt/notesSlides/notesSlide75.xml" ContentType="application/vnd.openxmlformats-officedocument.presentationml.notesSlide+xml"/>
  <Override PartName="/ppt/tags/tag78.xml" ContentType="application/vnd.openxmlformats-officedocument.presentationml.tags+xml"/>
  <Override PartName="/ppt/notesSlides/notesSlide76.xml" ContentType="application/vnd.openxmlformats-officedocument.presentationml.notesSlide+xml"/>
  <Override PartName="/ppt/tags/tag79.xml" ContentType="application/vnd.openxmlformats-officedocument.presentationml.tags+xml"/>
  <Override PartName="/ppt/notesSlides/notesSlide77.xml" ContentType="application/vnd.openxmlformats-officedocument.presentationml.notesSlide+xml"/>
  <Override PartName="/ppt/tags/tag80.xml" ContentType="application/vnd.openxmlformats-officedocument.presentationml.tags+xml"/>
  <Override PartName="/ppt/notesSlides/notesSlide78.xml" ContentType="application/vnd.openxmlformats-officedocument.presentationml.notesSlide+xml"/>
  <Override PartName="/ppt/tags/tag81.xml" ContentType="application/vnd.openxmlformats-officedocument.presentationml.tags+xml"/>
  <Override PartName="/ppt/notesSlides/notesSlide79.xml" ContentType="application/vnd.openxmlformats-officedocument.presentationml.notesSlide+xml"/>
  <Override PartName="/ppt/tags/tag82.xml" ContentType="application/vnd.openxmlformats-officedocument.presentationml.tags+xml"/>
  <Override PartName="/ppt/notesSlides/notesSlide80.xml" ContentType="application/vnd.openxmlformats-officedocument.presentationml.notesSlide+xml"/>
  <Override PartName="/ppt/tags/tag83.xml" ContentType="application/vnd.openxmlformats-officedocument.presentationml.tags+xml"/>
  <Override PartName="/ppt/notesSlides/notesSlide81.xml" ContentType="application/vnd.openxmlformats-officedocument.presentationml.notesSlide+xml"/>
  <Override PartName="/ppt/charts/chart2.xml" ContentType="application/vnd.openxmlformats-officedocument.drawingml.chart+xml"/>
  <Override PartName="/ppt/tags/tag84.xml" ContentType="application/vnd.openxmlformats-officedocument.presentationml.tags+xml"/>
  <Override PartName="/ppt/notesSlides/notesSlide82.xml" ContentType="application/vnd.openxmlformats-officedocument.presentationml.notesSlide+xml"/>
  <Override PartName="/ppt/tags/tag85.xml" ContentType="application/vnd.openxmlformats-officedocument.presentationml.tags+xml"/>
  <Override PartName="/ppt/notesSlides/notesSlide83.xml" ContentType="application/vnd.openxmlformats-officedocument.presentationml.notesSlide+xml"/>
  <Override PartName="/ppt/tags/tag86.xml" ContentType="application/vnd.openxmlformats-officedocument.presentationml.tags+xml"/>
  <Override PartName="/ppt/notesSlides/notesSlide84.xml" ContentType="application/vnd.openxmlformats-officedocument.presentationml.notesSlide+xml"/>
  <Override PartName="/ppt/tags/tag87.xml" ContentType="application/vnd.openxmlformats-officedocument.presentationml.tags+xml"/>
  <Override PartName="/ppt/notesSlides/notesSlide85.xml" ContentType="application/vnd.openxmlformats-officedocument.presentationml.notesSlide+xml"/>
  <Override PartName="/ppt/tags/tag88.xml" ContentType="application/vnd.openxmlformats-officedocument.presentationml.tags+xml"/>
  <Override PartName="/ppt/notesSlides/notesSlide86.xml" ContentType="application/vnd.openxmlformats-officedocument.presentationml.notesSlide+xml"/>
  <Override PartName="/ppt/tags/tag89.xml" ContentType="application/vnd.openxmlformats-officedocument.presentationml.tags+xml"/>
  <Override PartName="/ppt/notesSlides/notesSlide87.xml" ContentType="application/vnd.openxmlformats-officedocument.presentationml.notesSlide+xml"/>
  <Override PartName="/ppt/tags/tag90.xml" ContentType="application/vnd.openxmlformats-officedocument.presentationml.tags+xml"/>
  <Override PartName="/ppt/notesSlides/notesSlide88.xml" ContentType="application/vnd.openxmlformats-officedocument.presentationml.notesSlide+xml"/>
  <Override PartName="/ppt/tags/tag91.xml" ContentType="application/vnd.openxmlformats-officedocument.presentationml.tags+xml"/>
  <Override PartName="/ppt/notesSlides/notesSlide89.xml" ContentType="application/vnd.openxmlformats-officedocument.presentationml.notesSlide+xml"/>
  <Override PartName="/ppt/tags/tag92.xml" ContentType="application/vnd.openxmlformats-officedocument.presentationml.tags+xml"/>
  <Override PartName="/ppt/notesSlides/notesSlide90.xml" ContentType="application/vnd.openxmlformats-officedocument.presentationml.notesSlide+xml"/>
  <Override PartName="/ppt/tags/tag93.xml" ContentType="application/vnd.openxmlformats-officedocument.presentationml.tags+xml"/>
  <Override PartName="/ppt/notesSlides/notesSlide91.xml" ContentType="application/vnd.openxmlformats-officedocument.presentationml.notesSlide+xml"/>
  <Override PartName="/ppt/tags/tag94.xml" ContentType="application/vnd.openxmlformats-officedocument.presentationml.tags+xml"/>
  <Override PartName="/ppt/notesSlides/notesSlide92.xml" ContentType="application/vnd.openxmlformats-officedocument.presentationml.notesSlide+xml"/>
  <Override PartName="/ppt/tags/tag95.xml" ContentType="application/vnd.openxmlformats-officedocument.presentationml.tags+xml"/>
  <Override PartName="/ppt/notesSlides/notesSlide93.xml" ContentType="application/vnd.openxmlformats-officedocument.presentationml.notesSlide+xml"/>
  <Override PartName="/ppt/tags/tag96.xml" ContentType="application/vnd.openxmlformats-officedocument.presentationml.tags+xml"/>
  <Override PartName="/ppt/notesSlides/notesSlide94.xml" ContentType="application/vnd.openxmlformats-officedocument.presentationml.notesSlide+xml"/>
  <Override PartName="/ppt/tags/tag97.xml" ContentType="application/vnd.openxmlformats-officedocument.presentationml.tags+xml"/>
  <Override PartName="/ppt/notesSlides/notesSlide95.xml" ContentType="application/vnd.openxmlformats-officedocument.presentationml.notesSlide+xml"/>
  <Override PartName="/ppt/tags/tag98.xml" ContentType="application/vnd.openxmlformats-officedocument.presentationml.tags+xml"/>
  <Override PartName="/ppt/notesSlides/notesSlide96.xml" ContentType="application/vnd.openxmlformats-officedocument.presentationml.notesSlide+xml"/>
  <Override PartName="/ppt/tags/tag99.xml" ContentType="application/vnd.openxmlformats-officedocument.presentationml.tags+xml"/>
  <Override PartName="/ppt/notesSlides/notesSlide97.xml" ContentType="application/vnd.openxmlformats-officedocument.presentationml.notesSlide+xml"/>
  <Override PartName="/ppt/tags/tag100.xml" ContentType="application/vnd.openxmlformats-officedocument.presentationml.tags+xml"/>
  <Override PartName="/ppt/notesSlides/notesSlide98.xml" ContentType="application/vnd.openxmlformats-officedocument.presentationml.notesSlide+xml"/>
  <Override PartName="/ppt/tags/tag101.xml" ContentType="application/vnd.openxmlformats-officedocument.presentationml.tags+xml"/>
  <Override PartName="/ppt/notesSlides/notesSlide99.xml" ContentType="application/vnd.openxmlformats-officedocument.presentationml.notesSlide+xml"/>
  <Override PartName="/ppt/tags/tag102.xml" ContentType="application/vnd.openxmlformats-officedocument.presentationml.tags+xml"/>
  <Override PartName="/ppt/notesSlides/notesSlide100.xml" ContentType="application/vnd.openxmlformats-officedocument.presentationml.notesSlide+xml"/>
  <Override PartName="/ppt/tags/tag103.xml" ContentType="application/vnd.openxmlformats-officedocument.presentationml.tags+xml"/>
  <Override PartName="/ppt/notesSlides/notesSlide101.xml" ContentType="application/vnd.openxmlformats-officedocument.presentationml.notesSlide+xml"/>
  <Override PartName="/ppt/tags/tag104.xml" ContentType="application/vnd.openxmlformats-officedocument.presentationml.tags+xml"/>
  <Override PartName="/ppt/notesSlides/notesSlide102.xml" ContentType="application/vnd.openxmlformats-officedocument.presentationml.notesSlide+xml"/>
  <Override PartName="/ppt/tags/tag105.xml" ContentType="application/vnd.openxmlformats-officedocument.presentationml.tags+xml"/>
  <Override PartName="/ppt/notesSlides/notesSlide103.xml" ContentType="application/vnd.openxmlformats-officedocument.presentationml.notesSlide+xml"/>
  <Override PartName="/ppt/tags/tag106.xml" ContentType="application/vnd.openxmlformats-officedocument.presentationml.tags+xml"/>
  <Override PartName="/ppt/notesSlides/notesSlide104.xml" ContentType="application/vnd.openxmlformats-officedocument.presentationml.notesSlide+xml"/>
  <Override PartName="/ppt/tags/tag107.xml" ContentType="application/vnd.openxmlformats-officedocument.presentationml.tags+xml"/>
  <Override PartName="/ppt/notesSlides/notesSlide105.xml" ContentType="application/vnd.openxmlformats-officedocument.presentationml.notesSlide+xml"/>
  <Override PartName="/ppt/tags/tag108.xml" ContentType="application/vnd.openxmlformats-officedocument.presentationml.tags+xml"/>
  <Override PartName="/ppt/notesSlides/notesSlide106.xml" ContentType="application/vnd.openxmlformats-officedocument.presentationml.notesSlide+xml"/>
  <Override PartName="/ppt/tags/tag109.xml" ContentType="application/vnd.openxmlformats-officedocument.presentationml.tags+xml"/>
  <Override PartName="/ppt/notesSlides/notesSlide107.xml" ContentType="application/vnd.openxmlformats-officedocument.presentationml.notesSlide+xml"/>
  <Override PartName="/ppt/tags/tag110.xml" ContentType="application/vnd.openxmlformats-officedocument.presentationml.tags+xml"/>
  <Override PartName="/ppt/notesSlides/notesSlide108.xml" ContentType="application/vnd.openxmlformats-officedocument.presentationml.notesSlide+xml"/>
  <Override PartName="/ppt/tags/tag111.xml" ContentType="application/vnd.openxmlformats-officedocument.presentationml.tags+xml"/>
  <Override PartName="/ppt/notesSlides/notesSlide109.xml" ContentType="application/vnd.openxmlformats-officedocument.presentationml.notesSlide+xml"/>
  <Override PartName="/ppt/tags/tag112.xml" ContentType="application/vnd.openxmlformats-officedocument.presentationml.tags+xml"/>
  <Override PartName="/ppt/notesSlides/notesSlide110.xml" ContentType="application/vnd.openxmlformats-officedocument.presentationml.notesSlide+xml"/>
  <Override PartName="/ppt/tags/tag113.xml" ContentType="application/vnd.openxmlformats-officedocument.presentationml.tags+xml"/>
  <Override PartName="/ppt/notesSlides/notesSlide111.xml" ContentType="application/vnd.openxmlformats-officedocument.presentationml.notesSlide+xml"/>
  <Override PartName="/ppt/tags/tag114.xml" ContentType="application/vnd.openxmlformats-officedocument.presentationml.tags+xml"/>
  <Override PartName="/ppt/notesSlides/notesSlide112.xml" ContentType="application/vnd.openxmlformats-officedocument.presentationml.notesSlide+xml"/>
  <Override PartName="/ppt/tags/tag115.xml" ContentType="application/vnd.openxmlformats-officedocument.presentationml.tags+xml"/>
  <Override PartName="/ppt/notesSlides/notesSlide113.xml" ContentType="application/vnd.openxmlformats-officedocument.presentationml.notesSlide+xml"/>
  <Override PartName="/ppt/tags/tag116.xml" ContentType="application/vnd.openxmlformats-officedocument.presentationml.tags+xml"/>
  <Override PartName="/ppt/notesSlides/notesSlide114.xml" ContentType="application/vnd.openxmlformats-officedocument.presentationml.notesSlide+xml"/>
  <Override PartName="/ppt/tags/tag117.xml" ContentType="application/vnd.openxmlformats-officedocument.presentationml.tags+xml"/>
  <Override PartName="/ppt/notesSlides/notesSlide115.xml" ContentType="application/vnd.openxmlformats-officedocument.presentationml.notesSlide+xml"/>
  <Override PartName="/ppt/tags/tag118.xml" ContentType="application/vnd.openxmlformats-officedocument.presentationml.tags+xml"/>
  <Override PartName="/ppt/notesSlides/notesSlide116.xml" ContentType="application/vnd.openxmlformats-officedocument.presentationml.notesSlide+xml"/>
  <Override PartName="/ppt/tags/tag119.xml" ContentType="application/vnd.openxmlformats-officedocument.presentationml.tags+xml"/>
  <Override PartName="/ppt/notesSlides/notesSlide117.xml" ContentType="application/vnd.openxmlformats-officedocument.presentationml.notesSlide+xml"/>
  <Override PartName="/ppt/tags/tag120.xml" ContentType="application/vnd.openxmlformats-officedocument.presentationml.tags+xml"/>
  <Override PartName="/ppt/notesSlides/notesSlide118.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122"/>
  </p:notesMasterIdLst>
  <p:sldIdLst>
    <p:sldId id="291" r:id="rId2"/>
    <p:sldId id="2252" r:id="rId3"/>
    <p:sldId id="2282" r:id="rId4"/>
    <p:sldId id="3050" r:id="rId5"/>
    <p:sldId id="2914" r:id="rId6"/>
    <p:sldId id="2915" r:id="rId7"/>
    <p:sldId id="3020" r:id="rId8"/>
    <p:sldId id="2916" r:id="rId9"/>
    <p:sldId id="2918" r:id="rId10"/>
    <p:sldId id="3021" r:id="rId11"/>
    <p:sldId id="3008" r:id="rId12"/>
    <p:sldId id="2921" r:id="rId13"/>
    <p:sldId id="3022" r:id="rId14"/>
    <p:sldId id="2922" r:id="rId15"/>
    <p:sldId id="2923" r:id="rId16"/>
    <p:sldId id="2924" r:id="rId17"/>
    <p:sldId id="2926" r:id="rId18"/>
    <p:sldId id="3023" r:id="rId19"/>
    <p:sldId id="3011" r:id="rId20"/>
    <p:sldId id="3012" r:id="rId21"/>
    <p:sldId id="2927" r:id="rId22"/>
    <p:sldId id="2928" r:id="rId23"/>
    <p:sldId id="2929" r:id="rId24"/>
    <p:sldId id="3009" r:id="rId25"/>
    <p:sldId id="3053" r:id="rId26"/>
    <p:sldId id="3055" r:id="rId27"/>
    <p:sldId id="2934" r:id="rId28"/>
    <p:sldId id="3056" r:id="rId29"/>
    <p:sldId id="3054" r:id="rId30"/>
    <p:sldId id="2937" r:id="rId31"/>
    <p:sldId id="2940" r:id="rId32"/>
    <p:sldId id="2941" r:id="rId33"/>
    <p:sldId id="3024" r:id="rId34"/>
    <p:sldId id="2942" r:id="rId35"/>
    <p:sldId id="2943" r:id="rId36"/>
    <p:sldId id="2944" r:id="rId37"/>
    <p:sldId id="2946" r:id="rId38"/>
    <p:sldId id="3013" r:id="rId39"/>
    <p:sldId id="2948" r:id="rId40"/>
    <p:sldId id="2949" r:id="rId41"/>
    <p:sldId id="2950" r:id="rId42"/>
    <p:sldId id="2951" r:id="rId43"/>
    <p:sldId id="3025" r:id="rId44"/>
    <p:sldId id="2952" r:id="rId45"/>
    <p:sldId id="2953" r:id="rId46"/>
    <p:sldId id="3026" r:id="rId47"/>
    <p:sldId id="3014" r:id="rId48"/>
    <p:sldId id="3015" r:id="rId49"/>
    <p:sldId id="2956" r:id="rId50"/>
    <p:sldId id="2957" r:id="rId51"/>
    <p:sldId id="2958" r:id="rId52"/>
    <p:sldId id="2959" r:id="rId53"/>
    <p:sldId id="3027" r:id="rId54"/>
    <p:sldId id="3016" r:id="rId55"/>
    <p:sldId id="3017" r:id="rId56"/>
    <p:sldId id="2961" r:id="rId57"/>
    <p:sldId id="3057" r:id="rId58"/>
    <p:sldId id="3028" r:id="rId59"/>
    <p:sldId id="2963" r:id="rId60"/>
    <p:sldId id="2964" r:id="rId61"/>
    <p:sldId id="3029" r:id="rId62"/>
    <p:sldId id="2965" r:id="rId63"/>
    <p:sldId id="2966" r:id="rId64"/>
    <p:sldId id="2967" r:id="rId65"/>
    <p:sldId id="2968" r:id="rId66"/>
    <p:sldId id="2969" r:id="rId67"/>
    <p:sldId id="3030" r:id="rId68"/>
    <p:sldId id="2970" r:id="rId69"/>
    <p:sldId id="2971" r:id="rId70"/>
    <p:sldId id="2972" r:id="rId71"/>
    <p:sldId id="2973" r:id="rId72"/>
    <p:sldId id="3043" r:id="rId73"/>
    <p:sldId id="2975" r:id="rId74"/>
    <p:sldId id="2976" r:id="rId75"/>
    <p:sldId id="3044" r:id="rId76"/>
    <p:sldId id="2977" r:id="rId77"/>
    <p:sldId id="2978" r:id="rId78"/>
    <p:sldId id="2979" r:id="rId79"/>
    <p:sldId id="3045" r:id="rId80"/>
    <p:sldId id="2980" r:id="rId81"/>
    <p:sldId id="2981" r:id="rId82"/>
    <p:sldId id="2982" r:id="rId83"/>
    <p:sldId id="2983" r:id="rId84"/>
    <p:sldId id="2984" r:id="rId85"/>
    <p:sldId id="3046" r:id="rId86"/>
    <p:sldId id="2985" r:id="rId87"/>
    <p:sldId id="2986" r:id="rId88"/>
    <p:sldId id="3047" r:id="rId89"/>
    <p:sldId id="2987" r:id="rId90"/>
    <p:sldId id="2988" r:id="rId91"/>
    <p:sldId id="3048" r:id="rId92"/>
    <p:sldId id="2989" r:id="rId93"/>
    <p:sldId id="2990" r:id="rId94"/>
    <p:sldId id="2991" r:id="rId95"/>
    <p:sldId id="3036" r:id="rId96"/>
    <p:sldId id="3018" r:id="rId97"/>
    <p:sldId id="3037" r:id="rId98"/>
    <p:sldId id="3007" r:id="rId99"/>
    <p:sldId id="3038" r:id="rId100"/>
    <p:sldId id="2992" r:id="rId101"/>
    <p:sldId id="2995" r:id="rId102"/>
    <p:sldId id="3039" r:id="rId103"/>
    <p:sldId id="2994" r:id="rId104"/>
    <p:sldId id="2997" r:id="rId105"/>
    <p:sldId id="3040" r:id="rId106"/>
    <p:sldId id="2998" r:id="rId107"/>
    <p:sldId id="2999" r:id="rId108"/>
    <p:sldId id="3041" r:id="rId109"/>
    <p:sldId id="3000" r:id="rId110"/>
    <p:sldId id="3001" r:id="rId111"/>
    <p:sldId id="3002" r:id="rId112"/>
    <p:sldId id="3042" r:id="rId113"/>
    <p:sldId id="3003" r:id="rId114"/>
    <p:sldId id="3004" r:id="rId115"/>
    <p:sldId id="3031" r:id="rId116"/>
    <p:sldId id="3005" r:id="rId117"/>
    <p:sldId id="3032" r:id="rId118"/>
    <p:sldId id="3006" r:id="rId119"/>
    <p:sldId id="3033" r:id="rId120"/>
    <p:sldId id="3034" r:id="rId121"/>
  </p:sldIdLst>
  <p:sldSz cx="9902825" cy="6858000"/>
  <p:notesSz cx="6858000" cy="9144000"/>
  <p:custDataLst>
    <p:tags r:id="rId12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8AC18A-1011-48CB-8492-9F868CF7B34D}">
          <p14:sldIdLst>
            <p14:sldId id="291"/>
            <p14:sldId id="2252"/>
            <p14:sldId id="2282"/>
          </p14:sldIdLst>
        </p14:section>
        <p14:section name="Unit 1" id="{EF77ECDB-CDF4-447C-9C63-5ADBDC6690FD}">
          <p14:sldIdLst>
            <p14:sldId id="3050"/>
            <p14:sldId id="2914"/>
            <p14:sldId id="2915"/>
            <p14:sldId id="3020"/>
            <p14:sldId id="2916"/>
            <p14:sldId id="2918"/>
            <p14:sldId id="3021"/>
            <p14:sldId id="3008"/>
            <p14:sldId id="2921"/>
            <p14:sldId id="3022"/>
            <p14:sldId id="2922"/>
            <p14:sldId id="2923"/>
            <p14:sldId id="2924"/>
            <p14:sldId id="2926"/>
            <p14:sldId id="3023"/>
            <p14:sldId id="3011"/>
            <p14:sldId id="3012"/>
            <p14:sldId id="2927"/>
            <p14:sldId id="2928"/>
            <p14:sldId id="2929"/>
            <p14:sldId id="3009"/>
            <p14:sldId id="3053"/>
            <p14:sldId id="3055"/>
            <p14:sldId id="2934"/>
            <p14:sldId id="3056"/>
            <p14:sldId id="3054"/>
            <p14:sldId id="2937"/>
            <p14:sldId id="2940"/>
            <p14:sldId id="2941"/>
            <p14:sldId id="3024"/>
            <p14:sldId id="2942"/>
            <p14:sldId id="2943"/>
            <p14:sldId id="2944"/>
            <p14:sldId id="2946"/>
            <p14:sldId id="3013"/>
            <p14:sldId id="2948"/>
            <p14:sldId id="2949"/>
            <p14:sldId id="2950"/>
            <p14:sldId id="2951"/>
            <p14:sldId id="3025"/>
            <p14:sldId id="2952"/>
            <p14:sldId id="2953"/>
            <p14:sldId id="3026"/>
            <p14:sldId id="3014"/>
            <p14:sldId id="3015"/>
            <p14:sldId id="2956"/>
            <p14:sldId id="2957"/>
            <p14:sldId id="2958"/>
            <p14:sldId id="2959"/>
          </p14:sldIdLst>
        </p14:section>
        <p14:section name="Unit 2" id="{D4F174F4-B29D-4A76-A24B-0F2074A3EF27}">
          <p14:sldIdLst>
            <p14:sldId id="3027"/>
            <p14:sldId id="3016"/>
            <p14:sldId id="3017"/>
            <p14:sldId id="2961"/>
            <p14:sldId id="3057"/>
            <p14:sldId id="3028"/>
            <p14:sldId id="2963"/>
            <p14:sldId id="2964"/>
            <p14:sldId id="3029"/>
            <p14:sldId id="2965"/>
            <p14:sldId id="2966"/>
            <p14:sldId id="2967"/>
            <p14:sldId id="2968"/>
            <p14:sldId id="2969"/>
            <p14:sldId id="3030"/>
            <p14:sldId id="2970"/>
            <p14:sldId id="2971"/>
            <p14:sldId id="2972"/>
            <p14:sldId id="2973"/>
          </p14:sldIdLst>
        </p14:section>
        <p14:section name="Unit 3" id="{19C9A97C-CA7A-43B0-8B68-7E6EC7177D23}">
          <p14:sldIdLst>
            <p14:sldId id="3043"/>
            <p14:sldId id="2975"/>
            <p14:sldId id="2976"/>
            <p14:sldId id="3044"/>
            <p14:sldId id="2977"/>
            <p14:sldId id="2978"/>
            <p14:sldId id="2979"/>
            <p14:sldId id="3045"/>
            <p14:sldId id="2980"/>
            <p14:sldId id="2981"/>
            <p14:sldId id="2982"/>
            <p14:sldId id="2983"/>
            <p14:sldId id="2984"/>
            <p14:sldId id="3046"/>
            <p14:sldId id="2985"/>
            <p14:sldId id="2986"/>
            <p14:sldId id="3047"/>
            <p14:sldId id="2987"/>
            <p14:sldId id="2988"/>
            <p14:sldId id="3048"/>
            <p14:sldId id="2989"/>
            <p14:sldId id="2990"/>
            <p14:sldId id="2991"/>
          </p14:sldIdLst>
        </p14:section>
        <p14:section name="Unit 4" id="{F580D37C-F6BB-4668-9999-9AD5044AC643}">
          <p14:sldIdLst>
            <p14:sldId id="3036"/>
            <p14:sldId id="3018"/>
            <p14:sldId id="3037"/>
            <p14:sldId id="3007"/>
            <p14:sldId id="3038"/>
            <p14:sldId id="2992"/>
            <p14:sldId id="2995"/>
            <p14:sldId id="3039"/>
            <p14:sldId id="2994"/>
            <p14:sldId id="2997"/>
            <p14:sldId id="3040"/>
            <p14:sldId id="2998"/>
            <p14:sldId id="2999"/>
            <p14:sldId id="3041"/>
            <p14:sldId id="3000"/>
            <p14:sldId id="3001"/>
            <p14:sldId id="3002"/>
            <p14:sldId id="3042"/>
            <p14:sldId id="3003"/>
            <p14:sldId id="3004"/>
          </p14:sldIdLst>
        </p14:section>
        <p14:section name="Unit 5" id="{D5CED591-15A9-4041-8963-71FB1E0D6584}">
          <p14:sldIdLst>
            <p14:sldId id="3031"/>
            <p14:sldId id="3005"/>
            <p14:sldId id="3032"/>
            <p14:sldId id="3006"/>
            <p14:sldId id="3033"/>
            <p14:sldId id="3034"/>
          </p14:sldIdLst>
        </p14:section>
      </p14:sectionLst>
    </p:ext>
    <p:ext uri="{EFAFB233-063F-42B5-8137-9DF3F51BA10A}">
      <p15:sldGuideLst xmlns:p15="http://schemas.microsoft.com/office/powerpoint/2012/main">
        <p15:guide id="2" orient="horz" pos="799" userDrawn="1">
          <p15:clr>
            <a:srgbClr val="A4A3A4"/>
          </p15:clr>
        </p15:guide>
        <p15:guide id="3" orient="horz" pos="1023" userDrawn="1">
          <p15:clr>
            <a:srgbClr val="A4A3A4"/>
          </p15:clr>
        </p15:guide>
        <p15:guide id="4" pos="3119">
          <p15:clr>
            <a:srgbClr val="A4A3A4"/>
          </p15:clr>
        </p15:guide>
        <p15:guide id="5" pos="35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계정" initials="M계" lastIdx="1" clrIdx="0">
    <p:extLst>
      <p:ext uri="{19B8F6BF-5375-455C-9EA6-DF929625EA0E}">
        <p15:presenceInfo xmlns:p15="http://schemas.microsoft.com/office/powerpoint/2012/main" userId="4502cc2f324a9f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5A55"/>
    <a:srgbClr val="353F3A"/>
    <a:srgbClr val="7FD7A7"/>
    <a:srgbClr val="D5E0F8"/>
    <a:srgbClr val="1429A0"/>
    <a:srgbClr val="009999"/>
    <a:srgbClr val="FF9933"/>
    <a:srgbClr val="FF7C80"/>
    <a:srgbClr val="2E75B6"/>
    <a:srgbClr val="9DC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86" autoAdjust="0"/>
    <p:restoredTop sz="94834" autoAdjust="0"/>
  </p:normalViewPr>
  <p:slideViewPr>
    <p:cSldViewPr>
      <p:cViewPr varScale="1">
        <p:scale>
          <a:sx n="83" d="100"/>
          <a:sy n="83" d="100"/>
        </p:scale>
        <p:origin x="1181" y="72"/>
      </p:cViewPr>
      <p:guideLst>
        <p:guide orient="horz" pos="799"/>
        <p:guide orient="horz" pos="1023"/>
        <p:guide pos="3119"/>
        <p:guide pos="352"/>
      </p:guideLst>
    </p:cSldViewPr>
  </p:slideViewPr>
  <p:notesTextViewPr>
    <p:cViewPr>
      <p:scale>
        <a:sx n="100" d="100"/>
        <a:sy n="100" d="100"/>
      </p:scale>
      <p:origin x="0" y="0"/>
    </p:cViewPr>
  </p:notesTextViewPr>
  <p:sorterViewPr>
    <p:cViewPr>
      <p:scale>
        <a:sx n="100" d="100"/>
        <a:sy n="100" d="100"/>
      </p:scale>
      <p:origin x="0" y="-835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gs" Target="tags/tag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계열 1</c:v>
                </c:pt>
              </c:strCache>
            </c:strRef>
          </c:tx>
          <c:invertIfNegative val="0"/>
          <c:dPt>
            <c:idx val="0"/>
            <c:invertIfNegative val="0"/>
            <c:bubble3D val="0"/>
            <c:spPr>
              <a:solidFill>
                <a:schemeClr val="bg2">
                  <a:lumMod val="90000"/>
                </a:schemeClr>
              </a:solidFill>
            </c:spPr>
            <c:extLst xmlns:c16r2="http://schemas.microsoft.com/office/drawing/2015/06/chart">
              <c:ext xmlns:c16="http://schemas.microsoft.com/office/drawing/2014/chart" uri="{C3380CC4-5D6E-409C-BE32-E72D297353CC}">
                <c16:uniqueId val="{00000001-C5EB-4180-8EA2-D0EC593F5C98}"/>
              </c:ext>
            </c:extLst>
          </c:dPt>
          <c:dPt>
            <c:idx val="1"/>
            <c:invertIfNegative val="0"/>
            <c:bubble3D val="0"/>
            <c:spPr>
              <a:solidFill>
                <a:schemeClr val="bg2">
                  <a:lumMod val="90000"/>
                </a:schemeClr>
              </a:solidFill>
            </c:spPr>
            <c:extLst xmlns:c16r2="http://schemas.microsoft.com/office/drawing/2015/06/chart">
              <c:ext xmlns:c16="http://schemas.microsoft.com/office/drawing/2014/chart" uri="{C3380CC4-5D6E-409C-BE32-E72D297353CC}">
                <c16:uniqueId val="{00000003-C5EB-4180-8EA2-D0EC593F5C98}"/>
              </c:ext>
            </c:extLst>
          </c:dPt>
          <c:dPt>
            <c:idx val="2"/>
            <c:invertIfNegative val="0"/>
            <c:bubble3D val="0"/>
            <c:spPr>
              <a:solidFill>
                <a:schemeClr val="bg2">
                  <a:lumMod val="90000"/>
                </a:schemeClr>
              </a:solidFill>
            </c:spPr>
            <c:extLst xmlns:c16r2="http://schemas.microsoft.com/office/drawing/2015/06/chart">
              <c:ext xmlns:c16="http://schemas.microsoft.com/office/drawing/2014/chart" uri="{C3380CC4-5D6E-409C-BE32-E72D297353CC}">
                <c16:uniqueId val="{00000005-C5EB-4180-8EA2-D0EC593F5C98}"/>
              </c:ext>
            </c:extLst>
          </c:dPt>
          <c:dPt>
            <c:idx val="3"/>
            <c:invertIfNegative val="0"/>
            <c:bubble3D val="0"/>
            <c:spPr>
              <a:solidFill>
                <a:schemeClr val="bg2">
                  <a:lumMod val="90000"/>
                </a:schemeClr>
              </a:solidFill>
            </c:spPr>
            <c:extLst xmlns:c16r2="http://schemas.microsoft.com/office/drawing/2015/06/chart">
              <c:ext xmlns:c16="http://schemas.microsoft.com/office/drawing/2014/chart" uri="{C3380CC4-5D6E-409C-BE32-E72D297353CC}">
                <c16:uniqueId val="{00000007-C5EB-4180-8EA2-D0EC593F5C98}"/>
              </c:ext>
            </c:extLst>
          </c:dPt>
          <c:dPt>
            <c:idx val="4"/>
            <c:invertIfNegative val="0"/>
            <c:bubble3D val="0"/>
            <c:spPr>
              <a:solidFill>
                <a:schemeClr val="bg2">
                  <a:lumMod val="90000"/>
                </a:schemeClr>
              </a:solidFill>
            </c:spPr>
            <c:extLst xmlns:c16r2="http://schemas.microsoft.com/office/drawing/2015/06/chart">
              <c:ext xmlns:c16="http://schemas.microsoft.com/office/drawing/2014/chart" uri="{C3380CC4-5D6E-409C-BE32-E72D297353CC}">
                <c16:uniqueId val="{00000009-C5EB-4180-8EA2-D0EC593F5C98}"/>
              </c:ext>
            </c:extLst>
          </c:dPt>
          <c:dPt>
            <c:idx val="5"/>
            <c:invertIfNegative val="0"/>
            <c:bubble3D val="0"/>
            <c:spPr>
              <a:solidFill>
                <a:srgbClr val="3366CC"/>
              </a:solidFill>
            </c:spPr>
            <c:extLst xmlns:c16r2="http://schemas.microsoft.com/office/drawing/2015/06/chart">
              <c:ext xmlns:c16="http://schemas.microsoft.com/office/drawing/2014/chart" uri="{C3380CC4-5D6E-409C-BE32-E72D297353CC}">
                <c16:uniqueId val="{0000000B-C5EB-4180-8EA2-D0EC593F5C98}"/>
              </c:ext>
            </c:extLst>
          </c:dPt>
          <c:dPt>
            <c:idx val="6"/>
            <c:invertIfNegative val="0"/>
            <c:bubble3D val="0"/>
            <c:spPr>
              <a:solidFill>
                <a:schemeClr val="bg2">
                  <a:lumMod val="90000"/>
                </a:schemeClr>
              </a:solidFill>
            </c:spPr>
            <c:extLst xmlns:c16r2="http://schemas.microsoft.com/office/drawing/2015/06/chart">
              <c:ext xmlns:c16="http://schemas.microsoft.com/office/drawing/2014/chart" uri="{C3380CC4-5D6E-409C-BE32-E72D297353CC}">
                <c16:uniqueId val="{0000000D-C5EB-4180-8EA2-D0EC593F5C98}"/>
              </c:ext>
            </c:extLst>
          </c:dPt>
          <c:dPt>
            <c:idx val="7"/>
            <c:invertIfNegative val="0"/>
            <c:bubble3D val="0"/>
            <c:spPr>
              <a:solidFill>
                <a:schemeClr val="bg2">
                  <a:lumMod val="90000"/>
                </a:schemeClr>
              </a:solidFill>
            </c:spPr>
            <c:extLst xmlns:c16r2="http://schemas.microsoft.com/office/drawing/2015/06/chart">
              <c:ext xmlns:c16="http://schemas.microsoft.com/office/drawing/2014/chart" uri="{C3380CC4-5D6E-409C-BE32-E72D297353CC}">
                <c16:uniqueId val="{0000000F-C5EB-4180-8EA2-D0EC593F5C98}"/>
              </c:ext>
            </c:extLst>
          </c:dPt>
          <c:dPt>
            <c:idx val="8"/>
            <c:invertIfNegative val="0"/>
            <c:bubble3D val="0"/>
            <c:spPr>
              <a:solidFill>
                <a:schemeClr val="bg2">
                  <a:lumMod val="90000"/>
                </a:schemeClr>
              </a:solidFill>
            </c:spPr>
            <c:extLst xmlns:c16r2="http://schemas.microsoft.com/office/drawing/2015/06/chart">
              <c:ext xmlns:c16="http://schemas.microsoft.com/office/drawing/2014/chart" uri="{C3380CC4-5D6E-409C-BE32-E72D297353CC}">
                <c16:uniqueId val="{00000011-C5EB-4180-8EA2-D0EC593F5C98}"/>
              </c:ext>
            </c:extLst>
          </c:dPt>
          <c:cat>
            <c:strRef>
              <c:f>Sheet1!$A$2:$A$10</c:f>
              <c:strCache>
                <c:ptCount val="9"/>
                <c:pt idx="0">
                  <c:v>2010</c:v>
                </c:pt>
                <c:pt idx="1">
                  <c:v>2011</c:v>
                </c:pt>
                <c:pt idx="2">
                  <c:v>2012</c:v>
                </c:pt>
                <c:pt idx="3">
                  <c:v>2013</c:v>
                </c:pt>
                <c:pt idx="4">
                  <c:v>2014</c:v>
                </c:pt>
                <c:pt idx="5">
                  <c:v>Human</c:v>
                </c:pt>
                <c:pt idx="6">
                  <c:v>2015</c:v>
                </c:pt>
                <c:pt idx="7">
                  <c:v>2016</c:v>
                </c:pt>
                <c:pt idx="8">
                  <c:v>2017</c:v>
                </c:pt>
              </c:strCache>
            </c:strRef>
          </c:cat>
          <c:val>
            <c:numRef>
              <c:f>Sheet1!$B$2:$B$10</c:f>
              <c:numCache>
                <c:formatCode>General</c:formatCode>
                <c:ptCount val="9"/>
                <c:pt idx="0">
                  <c:v>28</c:v>
                </c:pt>
                <c:pt idx="1">
                  <c:v>26</c:v>
                </c:pt>
                <c:pt idx="2">
                  <c:v>16</c:v>
                </c:pt>
                <c:pt idx="3">
                  <c:v>12</c:v>
                </c:pt>
                <c:pt idx="4">
                  <c:v>7</c:v>
                </c:pt>
                <c:pt idx="5">
                  <c:v>5</c:v>
                </c:pt>
                <c:pt idx="6">
                  <c:v>3.6</c:v>
                </c:pt>
                <c:pt idx="7">
                  <c:v>3</c:v>
                </c:pt>
                <c:pt idx="8">
                  <c:v>2.2999999999999998</c:v>
                </c:pt>
              </c:numCache>
            </c:numRef>
          </c:val>
          <c:extLst xmlns:c16r2="http://schemas.microsoft.com/office/drawing/2015/06/chart">
            <c:ext xmlns:c16="http://schemas.microsoft.com/office/drawing/2014/chart" uri="{C3380CC4-5D6E-409C-BE32-E72D297353CC}">
              <c16:uniqueId val="{00000012-C5EB-4180-8EA2-D0EC593F5C98}"/>
            </c:ext>
          </c:extLst>
        </c:ser>
        <c:dLbls>
          <c:showLegendKey val="0"/>
          <c:showVal val="0"/>
          <c:showCatName val="0"/>
          <c:showSerName val="0"/>
          <c:showPercent val="0"/>
          <c:showBubbleSize val="0"/>
        </c:dLbls>
        <c:gapWidth val="150"/>
        <c:axId val="-1613402560"/>
        <c:axId val="-1613401472"/>
      </c:barChart>
      <c:catAx>
        <c:axId val="-1613402560"/>
        <c:scaling>
          <c:orientation val="minMax"/>
        </c:scaling>
        <c:delete val="0"/>
        <c:axPos val="b"/>
        <c:numFmt formatCode="General" sourceLinked="1"/>
        <c:majorTickMark val="out"/>
        <c:minorTickMark val="none"/>
        <c:tickLblPos val="nextTo"/>
        <c:txPr>
          <a:bodyPr anchor="b"/>
          <a:lstStyle/>
          <a:p>
            <a:pPr>
              <a:defRPr sz="900" baseline="0">
                <a:solidFill>
                  <a:schemeClr val="bg1">
                    <a:lumMod val="50000"/>
                  </a:schemeClr>
                </a:solidFill>
                <a:latin typeface="SamsungOne 400" panose="020B0503030303020204" pitchFamily="34" charset="0"/>
                <a:ea typeface="SamsungOne 400" panose="020B0503030303020204" pitchFamily="34" charset="0"/>
              </a:defRPr>
            </a:pPr>
            <a:endParaRPr lang="en-US"/>
          </a:p>
        </c:txPr>
        <c:crossAx val="-1613401472"/>
        <c:crosses val="autoZero"/>
        <c:auto val="1"/>
        <c:lblAlgn val="ctr"/>
        <c:lblOffset val="100"/>
        <c:noMultiLvlLbl val="0"/>
      </c:catAx>
      <c:valAx>
        <c:axId val="-1613401472"/>
        <c:scaling>
          <c:orientation val="minMax"/>
        </c:scaling>
        <c:delete val="0"/>
        <c:axPos val="l"/>
        <c:majorGridlines>
          <c:spPr>
            <a:ln>
              <a:solidFill>
                <a:schemeClr val="bg1"/>
              </a:solidFill>
            </a:ln>
          </c:spPr>
        </c:majorGridlines>
        <c:numFmt formatCode="General" sourceLinked="0"/>
        <c:majorTickMark val="out"/>
        <c:minorTickMark val="none"/>
        <c:tickLblPos val="nextTo"/>
        <c:txPr>
          <a:bodyPr/>
          <a:lstStyle/>
          <a:p>
            <a:pPr>
              <a:defRPr sz="900" baseline="0">
                <a:solidFill>
                  <a:schemeClr val="bg1">
                    <a:lumMod val="50000"/>
                  </a:schemeClr>
                </a:solidFill>
                <a:latin typeface="SamsungOne 400" panose="020B0503030303020204" pitchFamily="34" charset="0"/>
                <a:ea typeface="SamsungOne 400" panose="020B0503030303020204" pitchFamily="34" charset="0"/>
              </a:defRPr>
            </a:pPr>
            <a:endParaRPr lang="en-US"/>
          </a:p>
        </c:txPr>
        <c:crossAx val="-16134025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21"/>
    </mc:Choice>
    <mc:Fallback>
      <c:style val="21"/>
    </mc:Fallback>
  </mc:AlternateContent>
  <c:chart>
    <c:autoTitleDeleted val="1"/>
    <c:plotArea>
      <c:layout>
        <c:manualLayout>
          <c:layoutTarget val="inner"/>
          <c:xMode val="edge"/>
          <c:yMode val="edge"/>
          <c:x val="4.2754675175822453E-2"/>
          <c:y val="5.7268662872111895E-2"/>
          <c:w val="0.92764593431783893"/>
          <c:h val="0.82596153946213247"/>
        </c:manualLayout>
      </c:layout>
      <c:barChart>
        <c:barDir val="col"/>
        <c:grouping val="clustered"/>
        <c:varyColors val="0"/>
        <c:ser>
          <c:idx val="0"/>
          <c:order val="0"/>
          <c:tx>
            <c:strRef>
              <c:f>Sheet1!$B$1</c:f>
              <c:strCache>
                <c:ptCount val="1"/>
                <c:pt idx="0">
                  <c:v>열1</c:v>
                </c:pt>
              </c:strCache>
            </c:strRef>
          </c:tx>
          <c:spPr>
            <a:solidFill>
              <a:schemeClr val="bg1">
                <a:lumMod val="85000"/>
              </a:schemeClr>
            </a:solidFill>
            <a:ln w="12700"/>
          </c:spPr>
          <c:invertIfNegative val="0"/>
          <c:cat>
            <c:numRef>
              <c:f>Sheet1!$A$2:$A$5</c:f>
              <c:numCache>
                <c:formatCode>General</c:formatCode>
                <c:ptCount val="4"/>
                <c:pt idx="0">
                  <c:v>2015</c:v>
                </c:pt>
                <c:pt idx="1">
                  <c:v>2016</c:v>
                </c:pt>
                <c:pt idx="2">
                  <c:v>2017</c:v>
                </c:pt>
                <c:pt idx="3">
                  <c:v>2018</c:v>
                </c:pt>
              </c:numCache>
            </c:numRef>
          </c:cat>
          <c:val>
            <c:numRef>
              <c:f>Sheet1!$B$2:$B$5</c:f>
              <c:numCache>
                <c:formatCode>General</c:formatCode>
                <c:ptCount val="4"/>
                <c:pt idx="0">
                  <c:v>424</c:v>
                </c:pt>
                <c:pt idx="1">
                  <c:v>636</c:v>
                </c:pt>
                <c:pt idx="2">
                  <c:v>352</c:v>
                </c:pt>
                <c:pt idx="3">
                  <c:v>1260</c:v>
                </c:pt>
              </c:numCache>
            </c:numRef>
          </c:val>
          <c:extLst xmlns:c16r2="http://schemas.microsoft.com/office/drawing/2015/06/chart">
            <c:ext xmlns:c16="http://schemas.microsoft.com/office/drawing/2014/chart" uri="{C3380CC4-5D6E-409C-BE32-E72D297353CC}">
              <c16:uniqueId val="{00000000-C508-4AC3-B58F-EF8922DF7EBF}"/>
            </c:ext>
          </c:extLst>
        </c:ser>
        <c:dLbls>
          <c:showLegendKey val="0"/>
          <c:showVal val="0"/>
          <c:showCatName val="0"/>
          <c:showSerName val="0"/>
          <c:showPercent val="0"/>
          <c:showBubbleSize val="0"/>
        </c:dLbls>
        <c:gapWidth val="250"/>
        <c:axId val="-1613407456"/>
        <c:axId val="-1613399296"/>
      </c:barChart>
      <c:catAx>
        <c:axId val="-1613407456"/>
        <c:scaling>
          <c:orientation val="minMax"/>
        </c:scaling>
        <c:delete val="0"/>
        <c:axPos val="b"/>
        <c:numFmt formatCode="General" sourceLinked="1"/>
        <c:majorTickMark val="out"/>
        <c:minorTickMark val="none"/>
        <c:tickLblPos val="nextTo"/>
        <c:txPr>
          <a:bodyPr/>
          <a:lstStyle/>
          <a:p>
            <a:pPr>
              <a:defRPr sz="1300">
                <a:solidFill>
                  <a:schemeClr val="bg2">
                    <a:lumMod val="50000"/>
                  </a:schemeClr>
                </a:solidFill>
                <a:latin typeface="SamsungOne 400" panose="020B0503030303020204" pitchFamily="34" charset="0"/>
                <a:ea typeface="SamsungOne 400" panose="020B0503030303020204" pitchFamily="34" charset="0"/>
              </a:defRPr>
            </a:pPr>
            <a:endParaRPr lang="en-US"/>
          </a:p>
        </c:txPr>
        <c:crossAx val="-1613399296"/>
        <c:crosses val="autoZero"/>
        <c:auto val="1"/>
        <c:lblAlgn val="ctr"/>
        <c:lblOffset val="100"/>
        <c:noMultiLvlLbl val="0"/>
      </c:catAx>
      <c:valAx>
        <c:axId val="-1613399296"/>
        <c:scaling>
          <c:orientation val="minMax"/>
        </c:scaling>
        <c:delete val="1"/>
        <c:axPos val="l"/>
        <c:numFmt formatCode="General" sourceLinked="1"/>
        <c:majorTickMark val="out"/>
        <c:minorTickMark val="none"/>
        <c:tickLblPos val="nextTo"/>
        <c:crossAx val="-161340745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2022-06-21</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mathworks.com/"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youtube.com/watch?v=-SgkLEuhfbg&amp;feature=youtu.b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watch?v=-SgkLEuhfbg&amp;feature=youtu.b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Deep_learnin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wired.com/2011/10/john-mccarthy-father-of-ai-and-lisp-dies-at-84/" TargetMode="External"/><Relationship Id="rId7" Type="http://schemas.openxmlformats.org/officeDocument/2006/relationships/hyperlink" Target="https://en.wikipedia.org/wiki/Artificial_intelligenc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Progress_in_artificial_intelligence" TargetMode="External"/><Relationship Id="rId5" Type="http://schemas.openxmlformats.org/officeDocument/2006/relationships/hyperlink" Target="https://searchenterpriseai.techtarget.com/definition/AI-Artificial-Intelligence" TargetMode="External"/><Relationship Id="rId4" Type="http://schemas.openxmlformats.org/officeDocument/2006/relationships/hyperlink" Target="https://simple.m.wikipedia.org/wiki/Artificial_intelligence"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hackernoon.com/artificial-intelligence-trends-to-watch-out-in-2019-b04q23dz5" TargetMode="External"/><Relationship Id="rId2" Type="http://schemas.openxmlformats.org/officeDocument/2006/relationships/slide" Target="../slides/slide55.xml"/><Relationship Id="rId1" Type="http://schemas.openxmlformats.org/officeDocument/2006/relationships/notesMaster" Target="../notesMasters/notesMaster1.xml"/><Relationship Id="rId5" Type="http://schemas.openxmlformats.org/officeDocument/2006/relationships/hyperlink" Target="https://www.process.st/applications-of-ai/" TargetMode="External"/><Relationship Id="rId4" Type="http://schemas.openxmlformats.org/officeDocument/2006/relationships/hyperlink" Target="https://medium.com/@chethankumargn/artificial-intelligence-definition-types-examples-technologies-962ea75c7b9b"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towardsdatascience.com/review-senet-squeeze-and-excitation-network-winner-of-ilsvrc-2017-image-classification-a887b98b2883"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marutitech.com/working-image-recognition/"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www.marketsandmarkets.com/Market-Reports/image-recognition-market-222404611.html"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en.wikipedia.org/wiki/Computer_vision"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appen.com/blog/computer-vision-vs-machine-vision/" TargetMode="Externa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en.wikipedia.org/wiki/Machine_vision#Methods_and_sequence_of_operation"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s://www.slideshare.net/djehlke/machine-vision" TargetMode="External"/><Relationship Id="rId5" Type="http://schemas.openxmlformats.org/officeDocument/2006/relationships/hyperlink" Target="https://devisionx.com/industrial-applications/food-and-beverage/" TargetMode="External"/><Relationship Id="rId4" Type="http://schemas.openxmlformats.org/officeDocument/2006/relationships/hyperlink" Target="https://appen.com/blog/computer-vision-vs-machine-vision/"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emerj.com/partner-content/nlp-current-applications-and-future-possibilities/" TargetMode="External"/><Relationship Id="rId7" Type="http://schemas.openxmlformats.org/officeDocument/2006/relationships/hyperlink" Target="https://www.cs.upc.edu/~gatius/mai-ihlp/Applications2018.pdf"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s://www.upgrad.com/blog/5-applications-of-natural-language-processing-for-businesses/" TargetMode="External"/><Relationship Id="rId5" Type="http://schemas.openxmlformats.org/officeDocument/2006/relationships/hyperlink" Target="https://medium.com/@paldesk/natural-language-processing-and-social-media-8e7378737d00" TargetMode="External"/><Relationship Id="rId4" Type="http://schemas.openxmlformats.org/officeDocument/2006/relationships/hyperlink" Target="https://expertsystem.com/natural-language-processing-applications/" TargetMode="Externa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transcribeme.com/speech-vs-voice-recognition-whats-the-difference" TargetMode="External"/><Relationship Id="rId2" Type="http://schemas.openxmlformats.org/officeDocument/2006/relationships/slide" Target="../slides/slide69.xml"/><Relationship Id="rId1" Type="http://schemas.openxmlformats.org/officeDocument/2006/relationships/notesMaster" Target="../notesMasters/notesMaster1.xml"/><Relationship Id="rId5" Type="http://schemas.openxmlformats.org/officeDocument/2006/relationships/hyperlink" Target="https://searchcustomerexperience.techtarget.com/definition/voice-recognition-speaker-recognition" TargetMode="External"/><Relationship Id="rId4" Type="http://schemas.openxmlformats.org/officeDocument/2006/relationships/hyperlink" Target="https://www.totalvoicetech.com/difference-between-voice-recognition-and-speech-recognitio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cbinsights.com/research/what-is-edge-computing/"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www.cbinsights.com/research/what-is-edge-computing/"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prnewswire.com/news-releases/arterys-receives-first-fda-clearance-for-broad-oncology-imaging-suite-with-deep-learning-300599275.html"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www.youtube.com/watch?v=y3P9aVwDOig" TargetMode="Externa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www.youtube.com/watch?v=pSHacTstOAU&amp;list=PLZGoT8OiX8oAU2SAvgmhjX98sI8GSKs2w"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earchenterpriseai.techtarget.com/definition/AI-Artificial-Intelligence"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en.wikipedia.org/wiki/Progress_in_artificial_intelligence" TargetMode="External"/><Relationship Id="rId4" Type="http://schemas.openxmlformats.org/officeDocument/2006/relationships/hyperlink" Target="https://medium.com/syncedreview/openai-founder-short-term-agi-is-a-serious-possibility-368424f7462f" TargetMode="Externa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en.wikipedia.org/wiki/Self-driving_car" TargetMode="External"/><Relationship Id="rId7" Type="http://schemas.openxmlformats.org/officeDocument/2006/relationships/hyperlink" Target="https://medium.com/@giltayar/not-only-cars-the-six-levels-of-autonomous-testing-a22611ab1d7f" TargetMode="External"/><Relationship Id="rId2" Type="http://schemas.openxmlformats.org/officeDocument/2006/relationships/slide" Target="../slides/slide80.xml"/><Relationship Id="rId1" Type="http://schemas.openxmlformats.org/officeDocument/2006/relationships/notesMaster" Target="../notesMasters/notesMaster1.xml"/><Relationship Id="rId6" Type="http://schemas.openxmlformats.org/officeDocument/2006/relationships/hyperlink" Target="https://www.thedrive.com/tech/15848/waymo-is-already-running-cars-with-no-one-behind-the-wheel" TargetMode="External"/><Relationship Id="rId5" Type="http://schemas.openxmlformats.org/officeDocument/2006/relationships/hyperlink" Target="https://www.forbes.com/sites/alanohnsman/2019/10/28/waymos-autonomous-car-definition-if-you-need-a-drivers-license-its-not-self-driving/#130675296478" TargetMode="External"/><Relationship Id="rId4" Type="http://schemas.openxmlformats.org/officeDocument/2006/relationships/hyperlink" Target="https://spectrum.ieee.org/transportation/self-driving/accelerating-autonomous-vehicle-technology" TargetMode="Externa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hackernoon.com/why-miles-per-disengagement-misses-the-point-as-an-autonomous-vehicle-success-metric-86da67768ec2" TargetMode="External"/><Relationship Id="rId2" Type="http://schemas.openxmlformats.org/officeDocument/2006/relationships/slide" Target="../slides/slide81.xml"/><Relationship Id="rId1" Type="http://schemas.openxmlformats.org/officeDocument/2006/relationships/notesMaster" Target="../notesMasters/notesMaster1.xml"/><Relationship Id="rId6" Type="http://schemas.openxmlformats.org/officeDocument/2006/relationships/hyperlink" Target="https://thelastdriverlicenseholder.com/2019/02/12/disengagement-reports-2018-preliminary-results/" TargetMode="External"/><Relationship Id="rId5" Type="http://schemas.openxmlformats.org/officeDocument/2006/relationships/hyperlink" Target="https://www.theverge.com/2019/2/13/18223356/california-dmv-self-driving-car-disengagement-report-2018" TargetMode="External"/><Relationship Id="rId4" Type="http://schemas.openxmlformats.org/officeDocument/2006/relationships/hyperlink" Target="https://www.forbes.com/sites/alanohnsman/2019/02/13/waymo-tops-self-driving-car-disengagement-stats-as-gm-cruise-gains-and-tesla-is-awol/#4540246b31ec"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www.forbes.com/sites/alanohnsman/2018/03/02/waymo-is-millions-of-miles-ahead-in-robot-car-tests-does-it-need-a-billion-more/#c854b381ef4c"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www.forbes.com/sites/alanohnsman/2018/11/30/10-million-miles-later-waymo-ceo-says-its-self-driving-cars-are-ready-for-prime-time/#7f5368ee75e7" TargetMode="Externa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www.cbinsights.com/research/startups-drive-auto-industry-disruption/"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8" Type="http://schemas.openxmlformats.org/officeDocument/2006/relationships/hyperlink" Target="https://chatbotsmagazine.com/reinforcement-learning-and-its-practical-applications-8499e60cf751" TargetMode="External"/><Relationship Id="rId3" Type="http://schemas.openxmlformats.org/officeDocument/2006/relationships/hyperlink" Target="https://en.wikipedia.org/wiki/Reinforcement_learning" TargetMode="External"/><Relationship Id="rId7" Type="http://schemas.openxmlformats.org/officeDocument/2006/relationships/hyperlink" Target="https://towardsdatascience.com/applications-of-reinforcement-learning-in-real-world-1a94955bcd12" TargetMode="External"/><Relationship Id="rId2" Type="http://schemas.openxmlformats.org/officeDocument/2006/relationships/slide" Target="../slides/slide86.xml"/><Relationship Id="rId1" Type="http://schemas.openxmlformats.org/officeDocument/2006/relationships/notesMaster" Target="../notesMasters/notesMaster1.xml"/><Relationship Id="rId6" Type="http://schemas.openxmlformats.org/officeDocument/2006/relationships/hyperlink" Target="https://www.shield.ai/content/2018/11/20/shield-ai-fundamentals-on-reinforcement-learning" TargetMode="External"/><Relationship Id="rId5" Type="http://schemas.openxmlformats.org/officeDocument/2006/relationships/hyperlink" Target="https://perfectial.com/blog/reinforcement-learning-applications/" TargetMode="External"/><Relationship Id="rId4" Type="http://schemas.openxmlformats.org/officeDocument/2006/relationships/hyperlink" Target="https://medium.com/@yuxili/rl-applications-73ef685c07eb" TargetMode="External"/></Relationships>
</file>

<file path=ppt/notesSlides/_rels/notesSlide87.xml.rels><?xml version="1.0" encoding="UTF-8" standalone="yes"?>
<Relationships xmlns="http://schemas.openxmlformats.org/package/2006/relationships"><Relationship Id="rId8" Type="http://schemas.openxmlformats.org/officeDocument/2006/relationships/hyperlink" Target="https://chatbotsmagazine.com/reinforcement-learning-and-its-practical-applications-8499e60cf751" TargetMode="External"/><Relationship Id="rId3" Type="http://schemas.openxmlformats.org/officeDocument/2006/relationships/hyperlink" Target="https://en.wikipedia.org/wiki/Reinforcement_learning" TargetMode="External"/><Relationship Id="rId7" Type="http://schemas.openxmlformats.org/officeDocument/2006/relationships/hyperlink" Target="https://towardsdatascience.com/applications-of-reinforcement-learning-in-real-world-1a94955bcd12" TargetMode="External"/><Relationship Id="rId2" Type="http://schemas.openxmlformats.org/officeDocument/2006/relationships/slide" Target="../slides/slide87.xml"/><Relationship Id="rId1" Type="http://schemas.openxmlformats.org/officeDocument/2006/relationships/notesMaster" Target="../notesMasters/notesMaster1.xml"/><Relationship Id="rId6" Type="http://schemas.openxmlformats.org/officeDocument/2006/relationships/hyperlink" Target="https://www.shield.ai/content/2018/11/20/shield-ai-fundamentals-on-reinforcement-learning" TargetMode="External"/><Relationship Id="rId5" Type="http://schemas.openxmlformats.org/officeDocument/2006/relationships/hyperlink" Target="https://perfectial.com/blog/reinforcement-learning-applications/" TargetMode="External"/><Relationship Id="rId4" Type="http://schemas.openxmlformats.org/officeDocument/2006/relationships/hyperlink" Target="https://medium.com/@yuxili/rl-applications-73ef685c07eb" TargetMode="Externa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www.interactions.com/conversational-ai/"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www.mckinsey.com/featured-insights/artificial-intelligence/notes-from-the-ai-frontier-applications-and-value-of-deep-learning#part1" TargetMode="External"/><Relationship Id="rId3" Type="http://schemas.openxmlformats.org/officeDocument/2006/relationships/hyperlink" Target="https://www.nvidia.com/content/dam/en-zz/Solutions/deep-learning/home/DeepLearning_eBook_FINAL.pdf" TargetMode="External"/><Relationship Id="rId7" Type="http://schemas.openxmlformats.org/officeDocument/2006/relationships/hyperlink" Target="https://medium.com/@saileshdhungana/a-simple-yet-satisfactory-definition-of-ai-f0022fa3373d"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ww.datarobot.com/wiki/artificial-intelligence/" TargetMode="External"/><Relationship Id="rId5" Type="http://schemas.openxmlformats.org/officeDocument/2006/relationships/hyperlink" Target="https://www.mckinsey.com/business-functions/mckinsey-analytics/our-insights/an-executives-guide-to-ai" TargetMode="External"/><Relationship Id="rId4" Type="http://schemas.openxmlformats.org/officeDocument/2006/relationships/hyperlink" Target="https://www.kdnuggets.com/2017/07/rapidminer-ai-machine-learning-deep-learning.html" TargetMode="External"/><Relationship Id="rId9" Type="http://schemas.openxmlformats.org/officeDocument/2006/relationships/hyperlink" Target="https://www.guru99.com/supervised-vs-unsupervised-learning.html" TargetMode="Externa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ai.googleblog.com/2018/05/duplex-ai-system-for-natural-conversation.html" TargetMode="External"/><Relationship Id="rId7" Type="http://schemas.openxmlformats.org/officeDocument/2006/relationships/hyperlink" Target="https://pdfaiw.uspto.gov/.aiw?PageNum=0&amp;docid=20180247649&amp;IDKey=05BD3D65A04E&amp;HomeUrl=http://appft.uspto.gov/netacgi/nph-Parser?Sect1%3DPTO1%26Sect2%3DHITOFF%26d%3DPG01%26p%3D1%26u%3D/netahtml/PTO/srchnum.html%26r%3D1%26f%3DG%26l%3D50%26s1%3D20180247649%26OS%3D%26RS%3D" TargetMode="External"/><Relationship Id="rId2" Type="http://schemas.openxmlformats.org/officeDocument/2006/relationships/slide" Target="../slides/slide90.xml"/><Relationship Id="rId1" Type="http://schemas.openxmlformats.org/officeDocument/2006/relationships/notesMaster" Target="../notesMasters/notesMaster1.xml"/><Relationship Id="rId6" Type="http://schemas.openxmlformats.org/officeDocument/2006/relationships/hyperlink" Target="https://www.youtube.com/watch?v=I2fRxfZTJ2c" TargetMode="External"/><Relationship Id="rId5" Type="http://schemas.openxmlformats.org/officeDocument/2006/relationships/hyperlink" Target="https://www.youtube.com/watch?v=JbkoQGMf5DI" TargetMode="External"/><Relationship Id="rId4" Type="http://schemas.openxmlformats.org/officeDocument/2006/relationships/hyperlink" Target="https://www.androidauthority.com/duplex-web-release-1036145/" TargetMode="Externa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www.cmu.edu/news/stories/archives/2018/september/deep-fakes-video-content.html" TargetMode="External"/><Relationship Id="rId2" Type="http://schemas.openxmlformats.org/officeDocument/2006/relationships/slide" Target="../slides/slide92.xml"/><Relationship Id="rId1" Type="http://schemas.openxmlformats.org/officeDocument/2006/relationships/notesMaster" Target="../notesMasters/notesMaster1.xml"/><Relationship Id="rId6" Type="http://schemas.openxmlformats.org/officeDocument/2006/relationships/hyperlink" Target="https://www.cs.cmu.edu/~aayushb/Recycle-GAN/" TargetMode="External"/><Relationship Id="rId5" Type="http://schemas.openxmlformats.org/officeDocument/2006/relationships/hyperlink" Target="https://gizmodo.com/researchers-come-out-with-yet-another-unnerving-new-de-1828977488" TargetMode="External"/><Relationship Id="rId4" Type="http://schemas.openxmlformats.org/officeDocument/2006/relationships/hyperlink" Target="https://www.youtube.com/watch?time_continue=1&amp;v=ehD3C60i6lw&amp;feature=emb_logo" TargetMode="Externa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www.darpa.mil/program/explainable-artificial-intelligence"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www.fastcompany.com/90240746/deepfakes-for-good-why-researchers-are-using-ai-for-synthetic-health-data?partner=rss&amp;utm_source=rss&amp;utm_medium=feed&amp;utm_campaign=rss+fastcompany&amp;utm_content=rss" TargetMode="External"/><Relationship Id="rId2" Type="http://schemas.openxmlformats.org/officeDocument/2006/relationships/slide" Target="../slides/slide94.xml"/><Relationship Id="rId1" Type="http://schemas.openxmlformats.org/officeDocument/2006/relationships/notesMaster" Target="../notesMasters/notesMaster1.xml"/><Relationship Id="rId6" Type="http://schemas.openxmlformats.org/officeDocument/2006/relationships/hyperlink" Target="https://www.semanticscholar.org/paper/Medical-Image-Synthesis-for-Data-Augmentation-and-Shin-Tenenholtz/37a052144b510b8827634c38146b190d8b2c8d0b" TargetMode="External"/><Relationship Id="rId5" Type="http://schemas.openxmlformats.org/officeDocument/2006/relationships/hyperlink" Target="https://news.developer.nvidia.com/ai-can-generate-synthetic-mris-to-advance-medical-research/" TargetMode="External"/><Relationship Id="rId4" Type="http://schemas.openxmlformats.org/officeDocument/2006/relationships/hyperlink" Target="https://www.healthimaging.com/topics/artificial-intelligence/ai-synthetic-brain-mris-diverse-reliable-data" TargetMode="Externa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www.mckinsey.com/featured-insights/artificial-intelligence/visualizing-the-uses-and-potential-impact-of-ai-and-other-analytics"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82563" y="539750"/>
            <a:ext cx="6527800" cy="4521200"/>
          </a:xfrm>
        </p:spPr>
      </p:sp>
      <p:sp>
        <p:nvSpPr>
          <p:cNvPr id="3" name="슬라이드 노트 개체 틀 2"/>
          <p:cNvSpPr>
            <a:spLocks noGrp="1"/>
          </p:cNvSpPr>
          <p:nvPr>
            <p:ph type="body" idx="1"/>
          </p:nvPr>
        </p:nvSpPr>
        <p:spPr>
          <a:xfrm>
            <a:off x="679768" y="5376929"/>
            <a:ext cx="5438140" cy="3805211"/>
          </a:xfrm>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574271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841790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100</a:t>
            </a:fld>
            <a:endParaRPr lang="ko-KR" altLang="en-US" dirty="0"/>
          </a:p>
        </p:txBody>
      </p:sp>
    </p:spTree>
    <p:extLst>
      <p:ext uri="{BB962C8B-B14F-4D97-AF65-F5344CB8AC3E}">
        <p14:creationId xmlns:p14="http://schemas.microsoft.com/office/powerpoint/2010/main" val="97583329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101</a:t>
            </a:fld>
            <a:endParaRPr lang="ko-KR" altLang="en-US" dirty="0"/>
          </a:p>
        </p:txBody>
      </p:sp>
    </p:spTree>
    <p:extLst>
      <p:ext uri="{BB962C8B-B14F-4D97-AF65-F5344CB8AC3E}">
        <p14:creationId xmlns:p14="http://schemas.microsoft.com/office/powerpoint/2010/main" val="40638041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66913165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103</a:t>
            </a:fld>
            <a:endParaRPr lang="ko-KR" altLang="en-US" dirty="0"/>
          </a:p>
        </p:txBody>
      </p:sp>
    </p:spTree>
    <p:extLst>
      <p:ext uri="{BB962C8B-B14F-4D97-AF65-F5344CB8AC3E}">
        <p14:creationId xmlns:p14="http://schemas.microsoft.com/office/powerpoint/2010/main" val="24551463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104</a:t>
            </a:fld>
            <a:endParaRPr lang="ko-KR" altLang="en-US" dirty="0"/>
          </a:p>
        </p:txBody>
      </p:sp>
    </p:spTree>
    <p:extLst>
      <p:ext uri="{BB962C8B-B14F-4D97-AF65-F5344CB8AC3E}">
        <p14:creationId xmlns:p14="http://schemas.microsoft.com/office/powerpoint/2010/main" val="110683738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9450377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106</a:t>
            </a:fld>
            <a:endParaRPr lang="ko-KR" altLang="en-US" dirty="0"/>
          </a:p>
        </p:txBody>
      </p:sp>
    </p:spTree>
    <p:extLst>
      <p:ext uri="{BB962C8B-B14F-4D97-AF65-F5344CB8AC3E}">
        <p14:creationId xmlns:p14="http://schemas.microsoft.com/office/powerpoint/2010/main" val="298849909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107</a:t>
            </a:fld>
            <a:endParaRPr lang="ko-KR" altLang="en-US" dirty="0"/>
          </a:p>
        </p:txBody>
      </p:sp>
    </p:spTree>
    <p:extLst>
      <p:ext uri="{BB962C8B-B14F-4D97-AF65-F5344CB8AC3E}">
        <p14:creationId xmlns:p14="http://schemas.microsoft.com/office/powerpoint/2010/main" val="19060238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441410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109</a:t>
            </a:fld>
            <a:endParaRPr lang="ko-KR" altLang="en-US" dirty="0"/>
          </a:p>
        </p:txBody>
      </p:sp>
    </p:spTree>
    <p:extLst>
      <p:ext uri="{BB962C8B-B14F-4D97-AF65-F5344CB8AC3E}">
        <p14:creationId xmlns:p14="http://schemas.microsoft.com/office/powerpoint/2010/main" val="29282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Spam filter is one of the machine learning programs that use samples of spam and general mails to classify mails that are designated as spam by the user.</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Basic terms</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 Training set: samples used by the system for learning</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 Training instance (or sample: each training data,</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 Task T classifies if the new mail is spam</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 Experience E is the training data</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 Performance measure P should be directly defined by the user, and performance measure is also called accuracy which is often used for classification tasks.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a:t>
            </a:fld>
            <a:endParaRPr lang="ko-KR" altLang="en-US" dirty="0"/>
          </a:p>
        </p:txBody>
      </p:sp>
    </p:spTree>
    <p:extLst>
      <p:ext uri="{BB962C8B-B14F-4D97-AF65-F5344CB8AC3E}">
        <p14:creationId xmlns:p14="http://schemas.microsoft.com/office/powerpoint/2010/main" val="37996397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110</a:t>
            </a:fld>
            <a:endParaRPr lang="ko-KR" altLang="en-US" dirty="0"/>
          </a:p>
        </p:txBody>
      </p:sp>
    </p:spTree>
    <p:extLst>
      <p:ext uri="{BB962C8B-B14F-4D97-AF65-F5344CB8AC3E}">
        <p14:creationId xmlns:p14="http://schemas.microsoft.com/office/powerpoint/2010/main" val="306618667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111</a:t>
            </a:fld>
            <a:endParaRPr lang="ko-KR" altLang="en-US" dirty="0"/>
          </a:p>
        </p:txBody>
      </p:sp>
    </p:spTree>
    <p:extLst>
      <p:ext uri="{BB962C8B-B14F-4D97-AF65-F5344CB8AC3E}">
        <p14:creationId xmlns:p14="http://schemas.microsoft.com/office/powerpoint/2010/main" val="14360515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06703409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113</a:t>
            </a:fld>
            <a:endParaRPr lang="ko-KR" altLang="en-US" dirty="0"/>
          </a:p>
        </p:txBody>
      </p:sp>
    </p:spTree>
    <p:extLst>
      <p:ext uri="{BB962C8B-B14F-4D97-AF65-F5344CB8AC3E}">
        <p14:creationId xmlns:p14="http://schemas.microsoft.com/office/powerpoint/2010/main" val="23190024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114</a:t>
            </a:fld>
            <a:endParaRPr lang="ko-KR" altLang="en-US" dirty="0"/>
          </a:p>
        </p:txBody>
      </p:sp>
    </p:spTree>
    <p:extLst>
      <p:ext uri="{BB962C8B-B14F-4D97-AF65-F5344CB8AC3E}">
        <p14:creationId xmlns:p14="http://schemas.microsoft.com/office/powerpoint/2010/main" val="131646723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33304246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116</a:t>
            </a:fld>
            <a:endParaRPr lang="ko-KR" altLang="en-US" dirty="0"/>
          </a:p>
        </p:txBody>
      </p:sp>
    </p:spTree>
    <p:extLst>
      <p:ext uri="{BB962C8B-B14F-4D97-AF65-F5344CB8AC3E}">
        <p14:creationId xmlns:p14="http://schemas.microsoft.com/office/powerpoint/2010/main" val="87573488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9657331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118</a:t>
            </a:fld>
            <a:endParaRPr lang="ko-KR" altLang="en-US" dirty="0"/>
          </a:p>
        </p:txBody>
      </p:sp>
    </p:spTree>
    <p:extLst>
      <p:ext uri="{BB962C8B-B14F-4D97-AF65-F5344CB8AC3E}">
        <p14:creationId xmlns:p14="http://schemas.microsoft.com/office/powerpoint/2010/main" val="2130177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u="none" dirty="0"/>
              <a:t>People usually recognize cats and dogs based on the experience of having seen many cats and dogs overtime.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u="none" dirty="0"/>
              <a:t>This is essentially the same to the computers. Learn from examples and recognize them later.</a:t>
            </a:r>
            <a:r>
              <a:rPr lang="en-US" altLang="ko-KR" dirty="0"/>
              <a:t/>
            </a:r>
            <a:br>
              <a:rPr lang="en-US" altLang="ko-KR" dirty="0"/>
            </a:br>
            <a:r>
              <a:rPr lang="en-US" altLang="ko-KR" dirty="0"/>
              <a:t/>
            </a:r>
            <a:br>
              <a:rPr lang="en-US" altLang="ko-KR" dirty="0"/>
            </a:br>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Arial" panose="020B0604020202020204" pitchFamily="34" charset="0"/>
                <a:ea typeface="+mn-ea"/>
                <a:cs typeface="Arial" panose="020B0604020202020204" pitchFamily="34" charset="0"/>
              </a:rPr>
              <a:t>Machine Learning &amp; Deep Learning </a:t>
            </a:r>
            <a:r>
              <a:rPr lang="en-US" altLang="ko-KR" dirty="0">
                <a:hlinkClick r:id="rId3"/>
              </a:rPr>
              <a:t>https://www.mathworks.com/</a:t>
            </a:r>
            <a:endParaRPr lang="en-US" altLang="ko-KR" sz="1200" b="0"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sz="1200" b="0" i="0" kern="1200" dirty="0">
                <a:solidFill>
                  <a:schemeClr val="tx1"/>
                </a:solidFill>
                <a:effectLst/>
                <a:latin typeface="Arial" panose="020B0604020202020204" pitchFamily="34" charset="0"/>
                <a:ea typeface="+mn-ea"/>
                <a:cs typeface="Arial" panose="020B0604020202020204" pitchFamily="34" charset="0"/>
              </a:rPr>
              <a:t>Machine Learning &amp; Deep Learning Video </a:t>
            </a:r>
            <a:r>
              <a:rPr lang="en-US" altLang="ko-KR" dirty="0">
                <a:hlinkClick r:id="rId4"/>
              </a:rPr>
              <a:t>https://www.youtube.com/watch?v=-SgkLEuhfbg&amp;feature=youtu.be</a:t>
            </a:r>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a:t>
            </a:fld>
            <a:endParaRPr lang="ko-KR" altLang="en-US" dirty="0"/>
          </a:p>
        </p:txBody>
      </p:sp>
    </p:spTree>
    <p:extLst>
      <p:ext uri="{BB962C8B-B14F-4D97-AF65-F5344CB8AC3E}">
        <p14:creationId xmlns:p14="http://schemas.microsoft.com/office/powerpoint/2010/main" val="1772193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520624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Instead of being limited to a single field of technology or methodology, machine learning is an interdisciplinary field that combines academic backgrounds and achievements in various fields such as probability and statistics, computer science, database theory, cognitive science, neuroscience, and pattern recognition, etc.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i="0" kern="1200" dirty="0">
                <a:solidFill>
                  <a:schemeClr val="tx1"/>
                </a:solidFill>
                <a:effectLst/>
                <a:latin typeface="+mn-lt"/>
                <a:ea typeface="+mn-ea"/>
                <a:cs typeface="+mn-cs"/>
              </a:rPr>
              <a:t>Interdisciplinary: </a:t>
            </a:r>
            <a:r>
              <a:rPr lang="en-US" altLang="ko-KR" sz="1200" b="0" i="0" kern="1200" dirty="0">
                <a:solidFill>
                  <a:schemeClr val="tx1"/>
                </a:solidFill>
                <a:effectLst/>
                <a:latin typeface="+mn-lt"/>
                <a:ea typeface="+mn-ea"/>
                <a:cs typeface="+mn-cs"/>
              </a:rPr>
              <a:t>relating to multiple academical fields.</a:t>
            </a:r>
            <a:endParaRPr lang="ko-KR" altLang="en-US"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a:t>
            </a:fld>
            <a:endParaRPr lang="ko-KR" altLang="en-US" dirty="0"/>
          </a:p>
        </p:txBody>
      </p:sp>
    </p:spTree>
    <p:extLst>
      <p:ext uri="{BB962C8B-B14F-4D97-AF65-F5344CB8AC3E}">
        <p14:creationId xmlns:p14="http://schemas.microsoft.com/office/powerpoint/2010/main" val="3682389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a:t>
            </a:fld>
            <a:endParaRPr lang="ko-KR" altLang="en-US" dirty="0"/>
          </a:p>
        </p:txBody>
      </p:sp>
    </p:spTree>
    <p:extLst>
      <p:ext uri="{BB962C8B-B14F-4D97-AF65-F5344CB8AC3E}">
        <p14:creationId xmlns:p14="http://schemas.microsoft.com/office/powerpoint/2010/main" val="1472752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1" kern="1200" dirty="0">
                <a:solidFill>
                  <a:srgbClr val="000000"/>
                </a:solidFill>
                <a:effectLst/>
                <a:latin typeface="맑은 고딕" panose="020B0503020000020004" pitchFamily="50" charset="-127"/>
                <a:ea typeface="맑은 고딕" panose="020B0503020000020004" pitchFamily="50" charset="-127"/>
                <a:cs typeface="+mn-cs"/>
              </a:rPr>
              <a:t>[Reference Source]</a:t>
            </a:r>
            <a:endParaRPr lang="ko-KR" altLang="ko-KR" dirty="0">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Refer to the image (https://happy8earth.tistory.com/553)</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a:t>
            </a:fld>
            <a:endParaRPr lang="ko-KR" altLang="en-US" dirty="0"/>
          </a:p>
        </p:txBody>
      </p:sp>
    </p:spTree>
    <p:extLst>
      <p:ext uri="{BB962C8B-B14F-4D97-AF65-F5344CB8AC3E}">
        <p14:creationId xmlns:p14="http://schemas.microsoft.com/office/powerpoint/2010/main" val="3987131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Different technologies for searching data and designing a model have been present in the field of statistics over a long period of time. For instance, those technologies include linear regression, logistic regression, and principal component analysis, etc. Due to the difficult calculation and small amount of data in classical statistics, data mining in current days overcomes these limitations through enough data and outstanding computing ability to solve problems.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In mathematics and statistics, parameter refers to a variable that shows a certain characteristic of a system or function. In general, it is expressed as </a:t>
            </a:r>
            <a:r>
              <a:rPr lang="en-US" altLang="ko-KR" sz="1200" b="0" i="0" kern="1200" dirty="0" err="1">
                <a:solidFill>
                  <a:schemeClr val="tx1"/>
                </a:solidFill>
                <a:effectLst/>
                <a:latin typeface="+mn-lt"/>
                <a:ea typeface="+mn-ea"/>
                <a:cs typeface="+mn-cs"/>
              </a:rPr>
              <a:t>θ</a:t>
            </a:r>
            <a:r>
              <a:rPr lang="en-US" altLang="ko-KR" sz="1200" b="0" i="0" kern="1200" dirty="0">
                <a:solidFill>
                  <a:schemeClr val="tx1"/>
                </a:solidFill>
                <a:effectLst/>
                <a:latin typeface="+mn-lt"/>
                <a:ea typeface="+mn-ea"/>
                <a:cs typeface="+mn-cs"/>
              </a:rPr>
              <a:t>, and different signs have different meanings.</a:t>
            </a: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a:t>
            </a:fld>
            <a:endParaRPr lang="ko-KR" altLang="en-US" dirty="0"/>
          </a:p>
        </p:txBody>
      </p:sp>
    </p:spTree>
    <p:extLst>
      <p:ext uri="{BB962C8B-B14F-4D97-AF65-F5344CB8AC3E}">
        <p14:creationId xmlns:p14="http://schemas.microsoft.com/office/powerpoint/2010/main" val="1523372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135923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u="none" dirty="0"/>
              <a:t>In standard machine learning methodology, a user prepares for training data set and extracts relevant features such as edges and corners to train the model.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u="none" dirty="0"/>
              <a:t>Then, the model references the features to classify new objects. This is an example of object recognition and how computers distinguish cats and dogs with a significant level of accuracy.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u="none" dirty="0"/>
              <a:t/>
            </a:r>
            <a:br>
              <a:rPr lang="en-US" altLang="ko-KR" b="0" u="none" dirty="0"/>
            </a:br>
            <a:r>
              <a:rPr lang="en-US" altLang="ko-KR" b="1" dirty="0"/>
              <a:t>[Reference Source]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sz="1200" b="0" i="0" kern="1200" dirty="0">
                <a:solidFill>
                  <a:schemeClr val="tx1"/>
                </a:solidFill>
                <a:effectLst/>
                <a:latin typeface="Arial" panose="020B0604020202020204" pitchFamily="34" charset="0"/>
                <a:ea typeface="+mn-ea"/>
                <a:cs typeface="Arial" panose="020B0604020202020204" pitchFamily="34" charset="0"/>
              </a:rPr>
              <a:t>Machine Learning &amp; Deep Learning Video </a:t>
            </a:r>
            <a:r>
              <a:rPr lang="en-US" altLang="ko-KR" dirty="0">
                <a:hlinkClick r:id="rId3"/>
              </a:rPr>
              <a:t>https://www.youtube.com/watch?v=-SgkLEuhfbg&amp;feature=youtu.be</a:t>
            </a:r>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a:t>
            </a:fld>
            <a:endParaRPr lang="ko-KR" altLang="en-US" dirty="0"/>
          </a:p>
        </p:txBody>
      </p:sp>
    </p:spTree>
    <p:extLst>
      <p:ext uri="{BB962C8B-B14F-4D97-AF65-F5344CB8AC3E}">
        <p14:creationId xmlns:p14="http://schemas.microsoft.com/office/powerpoint/2010/main" val="997565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a:t>
            </a:fld>
            <a:endParaRPr lang="ko-KR" altLang="en-US" dirty="0"/>
          </a:p>
        </p:txBody>
      </p:sp>
    </p:spTree>
    <p:extLst>
      <p:ext uri="{BB962C8B-B14F-4D97-AF65-F5344CB8AC3E}">
        <p14:creationId xmlns:p14="http://schemas.microsoft.com/office/powerpoint/2010/main" val="347646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b="0" u="none" dirty="0"/>
              <a:t>On the other hand, in deep learning, a user does not need to extract features to feed images into the model, and rather inputs images themselves directly into the deep learning model.</a:t>
            </a:r>
          </a:p>
          <a:p>
            <a:r>
              <a:rPr lang="en-US" altLang="ko-KR" dirty="0"/>
              <a:t>Deep learning model basically consist of ARTIFICIAL NEURAL NETWORK algorithm which learns by itself to predict the object. Deep learning is a subtype of machine learning and usually more complex than machine learning techniques. The key difference between machine learning and deep learning is whether the model uses ARTIFICIAL NEURAL NETWORK or not.</a:t>
            </a:r>
            <a:br>
              <a:rPr lang="en-US" altLang="ko-KR" dirty="0"/>
            </a:br>
            <a:r>
              <a:rPr lang="en-US" altLang="ko-KR" dirty="0"/>
              <a:t/>
            </a:r>
            <a:br>
              <a:rPr lang="en-US" altLang="ko-KR" dirty="0"/>
            </a:br>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Definition of Deep learning </a:t>
            </a:r>
            <a:r>
              <a:rPr lang="en-US" altLang="ko-KR" dirty="0">
                <a:hlinkClick r:id="rId3"/>
              </a:rPr>
              <a:t>https://en.wikipedia.org/wiki/Deep_learning</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a:t>
            </a:fld>
            <a:endParaRPr lang="ko-KR" altLang="en-US" dirty="0"/>
          </a:p>
        </p:txBody>
      </p:sp>
    </p:spTree>
    <p:extLst>
      <p:ext uri="{BB962C8B-B14F-4D97-AF65-F5344CB8AC3E}">
        <p14:creationId xmlns:p14="http://schemas.microsoft.com/office/powerpoint/2010/main" val="2150808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There can be many different criteria to classify machine-learning based data analysis method depending on different perspectives, but in general, it is classified into supervised learning and unsupervised learning depending on the presence of objective variables (or response variables, output target value),</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and</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it</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is</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also</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further</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classified</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into</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reinforced</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learning</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and</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semi-supervised</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learning,</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etc.</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a:t>
            </a:fld>
            <a:endParaRPr lang="ko-KR" altLang="en-US" dirty="0"/>
          </a:p>
        </p:txBody>
      </p:sp>
    </p:spTree>
    <p:extLst>
      <p:ext uri="{BB962C8B-B14F-4D97-AF65-F5344CB8AC3E}">
        <p14:creationId xmlns:p14="http://schemas.microsoft.com/office/powerpoint/2010/main" val="3101241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a:t>
            </a:fld>
            <a:endParaRPr lang="ko-KR" altLang="en-US" dirty="0"/>
          </a:p>
        </p:txBody>
      </p:sp>
    </p:spTree>
    <p:extLst>
      <p:ext uri="{BB962C8B-B14F-4D97-AF65-F5344CB8AC3E}">
        <p14:creationId xmlns:p14="http://schemas.microsoft.com/office/powerpoint/2010/main" val="210069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a:t>
            </a:fld>
            <a:endParaRPr lang="ko-KR" altLang="en-US" dirty="0"/>
          </a:p>
        </p:txBody>
      </p:sp>
    </p:spTree>
    <p:extLst>
      <p:ext uri="{BB962C8B-B14F-4D97-AF65-F5344CB8AC3E}">
        <p14:creationId xmlns:p14="http://schemas.microsoft.com/office/powerpoint/2010/main" val="2174570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Scikit-learn is a machine learning library created with Python. </a:t>
            </a:r>
            <a:endParaRPr lang="en-US" altLang="ko-KR" sz="1200" b="0" i="0" kern="1200" dirty="0">
              <a:solidFill>
                <a:schemeClr val="tx1"/>
              </a:solidFill>
              <a:effectLst/>
              <a:latin typeface="+mn-lt"/>
              <a:ea typeface="+mn-ea"/>
              <a:cs typeface="+mn-cs"/>
            </a:endParaRP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Sometimes, the most difficult task in solving machine learning problems is to find an</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estimator</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that is appropriate to the task.</a:t>
            </a:r>
          </a:p>
          <a:p>
            <a:r>
              <a:rPr lang="en-US" altLang="ko-KR" sz="1200" b="0" i="0" kern="1200" dirty="0">
                <a:solidFill>
                  <a:schemeClr val="tx1"/>
                </a:solidFill>
                <a:effectLst/>
                <a:latin typeface="+mn-lt"/>
                <a:ea typeface="+mn-ea"/>
                <a:cs typeface="+mn-cs"/>
              </a:rPr>
              <a:t>Various kinds of estimators are suitable for different types of data and problems.</a:t>
            </a:r>
          </a:p>
          <a:p>
            <a:r>
              <a:rPr lang="en-US" altLang="ko-KR" sz="1200" b="0" i="0" kern="1200" dirty="0">
                <a:solidFill>
                  <a:schemeClr val="tx1"/>
                </a:solidFill>
                <a:effectLst/>
                <a:latin typeface="+mn-lt"/>
                <a:ea typeface="+mn-ea"/>
                <a:cs typeface="+mn-cs"/>
              </a:rPr>
              <a:t>The flow chart above is designed to provide brief guidelines regarding methods to approach to the problem with the estimators to be used for the data.</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a:t>
            </a:fld>
            <a:endParaRPr lang="ko-KR" altLang="en-US" dirty="0"/>
          </a:p>
        </p:txBody>
      </p:sp>
    </p:spTree>
    <p:extLst>
      <p:ext uri="{BB962C8B-B14F-4D97-AF65-F5344CB8AC3E}">
        <p14:creationId xmlns:p14="http://schemas.microsoft.com/office/powerpoint/2010/main" val="572170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a:t>
            </a:fld>
            <a:endParaRPr lang="ko-KR" altLang="en-US" dirty="0"/>
          </a:p>
        </p:txBody>
      </p:sp>
    </p:spTree>
    <p:extLst>
      <p:ext uri="{BB962C8B-B14F-4D97-AF65-F5344CB8AC3E}">
        <p14:creationId xmlns:p14="http://schemas.microsoft.com/office/powerpoint/2010/main" val="425540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a:t>
            </a:fld>
            <a:endParaRPr lang="ko-KR" altLang="en-US" dirty="0"/>
          </a:p>
        </p:txBody>
      </p:sp>
    </p:spTree>
    <p:extLst>
      <p:ext uri="{BB962C8B-B14F-4D97-AF65-F5344CB8AC3E}">
        <p14:creationId xmlns:p14="http://schemas.microsoft.com/office/powerpoint/2010/main" val="1361125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a:t>
            </a:fld>
            <a:endParaRPr lang="ko-KR" altLang="en-US" dirty="0"/>
          </a:p>
        </p:txBody>
      </p:sp>
    </p:spTree>
    <p:extLst>
      <p:ext uri="{BB962C8B-B14F-4D97-AF65-F5344CB8AC3E}">
        <p14:creationId xmlns:p14="http://schemas.microsoft.com/office/powerpoint/2010/main" val="781143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a:t>
            </a:fld>
            <a:endParaRPr lang="ko-KR" altLang="en-US" dirty="0"/>
          </a:p>
        </p:txBody>
      </p:sp>
    </p:spTree>
    <p:extLst>
      <p:ext uri="{BB962C8B-B14F-4D97-AF65-F5344CB8AC3E}">
        <p14:creationId xmlns:p14="http://schemas.microsoft.com/office/powerpoint/2010/main" val="3756257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Typical methods of unsupervised learning include clustering, dimension reduction, association rule learning, unsupervised learning artificial neural network (SOM, etc.) and others, and the applicability of unsupervised learning methods is infinite such that the recently highlighted deep learning method also uses unsupervised learning to reduce the dimensions of input features.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a:t>
            </a:fld>
            <a:endParaRPr lang="ko-KR" altLang="en-US" dirty="0"/>
          </a:p>
        </p:txBody>
      </p:sp>
    </p:spTree>
    <p:extLst>
      <p:ext uri="{BB962C8B-B14F-4D97-AF65-F5344CB8AC3E}">
        <p14:creationId xmlns:p14="http://schemas.microsoft.com/office/powerpoint/2010/main" val="3730391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6850" y="763588"/>
            <a:ext cx="6653213" cy="4608512"/>
          </a:xfrm>
        </p:spPr>
      </p:sp>
      <p:sp>
        <p:nvSpPr>
          <p:cNvPr id="3" name="슬라이드 노트 개체 틀 2"/>
          <p:cNvSpPr>
            <a:spLocks noGrp="1"/>
          </p:cNvSpPr>
          <p:nvPr>
            <p:ph type="body" idx="1"/>
          </p:nvPr>
        </p:nvSpPr>
        <p:spPr>
          <a:xfrm>
            <a:off x="679768" y="5542373"/>
            <a:ext cx="5438140" cy="3639767"/>
          </a:xfr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The objectives of this chapter are to set the goal of AI service for providing appropriate services by realizing a system for the works that can be done by human intelligence and to establish practical plans regarding the AI service model and scenario through the analysis of customer requirement. </a:t>
            </a:r>
            <a:endParaRPr lang="en-US" altLang="ko-KR" sz="1200" dirty="0">
              <a:solidFill>
                <a:prstClr val="black">
                  <a:lumMod val="85000"/>
                  <a:lumOff val="15000"/>
                </a:prstClr>
              </a:solidFill>
              <a:latin typeface="SamsungOne 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896948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a:t>
            </a:fld>
            <a:endParaRPr lang="ko-KR" altLang="en-US" dirty="0"/>
          </a:p>
        </p:txBody>
      </p:sp>
    </p:spTree>
    <p:extLst>
      <p:ext uri="{BB962C8B-B14F-4D97-AF65-F5344CB8AC3E}">
        <p14:creationId xmlns:p14="http://schemas.microsoft.com/office/powerpoint/2010/main" val="1483078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a:t>
            </a:fld>
            <a:endParaRPr lang="ko-KR" altLang="en-US" dirty="0"/>
          </a:p>
        </p:txBody>
      </p:sp>
    </p:spTree>
    <p:extLst>
      <p:ext uri="{BB962C8B-B14F-4D97-AF65-F5344CB8AC3E}">
        <p14:creationId xmlns:p14="http://schemas.microsoft.com/office/powerpoint/2010/main" val="9043671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tx1">
                    <a:lumMod val="85000"/>
                    <a:lumOff val="15000"/>
                  </a:schemeClr>
                </a:solidFill>
                <a:latin typeface="SamsungOne 400" panose="020B0503030303020204" pitchFamily="34" charset="0"/>
                <a:ea typeface="SamsungOne 400" panose="020B0503030303020204" pitchFamily="34" charset="0"/>
              </a:rPr>
              <a:t>The instance based learning remembers training samples for learning and is generalized by comparing new data and learned samples using similarity measurements.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tx1">
                    <a:lumMod val="85000"/>
                    <a:lumOff val="15000"/>
                  </a:schemeClr>
                </a:solidFill>
                <a:latin typeface="SamsungOne 400" panose="020B0503030303020204" pitchFamily="34" charset="0"/>
                <a:ea typeface="SamsungOne 400" panose="020B0503030303020204" pitchFamily="34" charset="0"/>
              </a:rPr>
              <a:t>From the figure above, the new sample will be classified as triangle class, since the majority of similar samples is a triangle.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tx1">
                    <a:lumMod val="85000"/>
                    <a:lumOff val="15000"/>
                  </a:schemeClr>
                </a:solidFill>
                <a:latin typeface="SamsungOne 400" panose="020B0503030303020204" pitchFamily="34" charset="0"/>
                <a:ea typeface="SamsungOne 400" panose="020B0503030303020204" pitchFamily="34" charset="0"/>
              </a:rPr>
              <a:t>The model based learning makes a model from many samples and uses it for prediction.</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a:t>
            </a:fld>
            <a:endParaRPr lang="ko-KR" altLang="en-US" dirty="0"/>
          </a:p>
        </p:txBody>
      </p:sp>
    </p:spTree>
    <p:extLst>
      <p:ext uri="{BB962C8B-B14F-4D97-AF65-F5344CB8AC3E}">
        <p14:creationId xmlns:p14="http://schemas.microsoft.com/office/powerpoint/2010/main" val="2639746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243362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a:t>
            </a:fld>
            <a:endParaRPr lang="ko-KR" altLang="en-US" dirty="0"/>
          </a:p>
        </p:txBody>
      </p:sp>
    </p:spTree>
    <p:extLst>
      <p:ext uri="{BB962C8B-B14F-4D97-AF65-F5344CB8AC3E}">
        <p14:creationId xmlns:p14="http://schemas.microsoft.com/office/powerpoint/2010/main" val="42794521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a:t>
            </a:fld>
            <a:endParaRPr lang="ko-KR" altLang="en-US" dirty="0"/>
          </a:p>
        </p:txBody>
      </p:sp>
    </p:spTree>
    <p:extLst>
      <p:ext uri="{BB962C8B-B14F-4D97-AF65-F5344CB8AC3E}">
        <p14:creationId xmlns:p14="http://schemas.microsoft.com/office/powerpoint/2010/main" val="42573660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a:t>
            </a:fld>
            <a:endParaRPr lang="ko-KR" altLang="en-US" dirty="0"/>
          </a:p>
        </p:txBody>
      </p:sp>
    </p:spTree>
    <p:extLst>
      <p:ext uri="{BB962C8B-B14F-4D97-AF65-F5344CB8AC3E}">
        <p14:creationId xmlns:p14="http://schemas.microsoft.com/office/powerpoint/2010/main" val="64566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a:t>
            </a:fld>
            <a:endParaRPr lang="ko-KR" altLang="en-US" dirty="0"/>
          </a:p>
        </p:txBody>
      </p:sp>
    </p:spTree>
    <p:extLst>
      <p:ext uri="{BB962C8B-B14F-4D97-AF65-F5344CB8AC3E}">
        <p14:creationId xmlns:p14="http://schemas.microsoft.com/office/powerpoint/2010/main" val="2222713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a:t>
            </a:fld>
            <a:endParaRPr lang="ko-KR" altLang="en-US" dirty="0"/>
          </a:p>
        </p:txBody>
      </p:sp>
    </p:spTree>
    <p:extLst>
      <p:ext uri="{BB962C8B-B14F-4D97-AF65-F5344CB8AC3E}">
        <p14:creationId xmlns:p14="http://schemas.microsoft.com/office/powerpoint/2010/main" val="34351435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a:t>
            </a:fld>
            <a:endParaRPr lang="ko-KR" altLang="en-US" dirty="0"/>
          </a:p>
        </p:txBody>
      </p:sp>
    </p:spTree>
    <p:extLst>
      <p:ext uri="{BB962C8B-B14F-4D97-AF65-F5344CB8AC3E}">
        <p14:creationId xmlns:p14="http://schemas.microsoft.com/office/powerpoint/2010/main" val="1388179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4276499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kern="1200" dirty="0">
                <a:solidFill>
                  <a:srgbClr val="000000"/>
                </a:solidFill>
                <a:effectLst/>
                <a:latin typeface="맑은 고딕" panose="020B0503020000020004" pitchFamily="50" charset="-127"/>
                <a:ea typeface="맑은 고딕" panose="020B0503020000020004" pitchFamily="50" charset="-127"/>
                <a:cs typeface="+mn-cs"/>
              </a:rPr>
              <a:t>[Reference Source]</a:t>
            </a:r>
            <a:endParaRPr lang="ko-KR" altLang="ko-KR" dirty="0">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https://statkclee.github.io/ml/ml-model-selection.html</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a:t>
            </a:fld>
            <a:endParaRPr lang="ko-KR" altLang="en-US" dirty="0"/>
          </a:p>
        </p:txBody>
      </p:sp>
    </p:spTree>
    <p:extLst>
      <p:ext uri="{BB962C8B-B14F-4D97-AF65-F5344CB8AC3E}">
        <p14:creationId xmlns:p14="http://schemas.microsoft.com/office/powerpoint/2010/main" val="1384801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kern="1200" dirty="0">
                <a:solidFill>
                  <a:srgbClr val="000000"/>
                </a:solidFill>
                <a:effectLst/>
                <a:latin typeface="맑은 고딕" panose="020B0503020000020004" pitchFamily="50" charset="-127"/>
                <a:ea typeface="맑은 고딕" panose="020B0503020000020004" pitchFamily="50" charset="-127"/>
                <a:cs typeface="+mn-cs"/>
              </a:rPr>
              <a:t>[Reference Source]</a:t>
            </a:r>
            <a:endParaRPr lang="ko-KR" altLang="ko-KR" dirty="0">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SamsungOne 400" panose="020B0503030303020204" pitchFamily="34" charset="0"/>
                <a:ea typeface="SamsungOne 400" panose="020B0503030303020204" pitchFamily="34" charset="0"/>
              </a:rPr>
              <a:t>https://towardsdatascience.com/multi-class-metrics-made-simple-prat-i-precision-and-recall-9250280bddc2</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a:t>
            </a:fld>
            <a:endParaRPr lang="ko-KR" altLang="en-US" dirty="0"/>
          </a:p>
        </p:txBody>
      </p:sp>
    </p:spTree>
    <p:extLst>
      <p:ext uri="{BB962C8B-B14F-4D97-AF65-F5344CB8AC3E}">
        <p14:creationId xmlns:p14="http://schemas.microsoft.com/office/powerpoint/2010/main" val="3203978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a:t>
            </a:fld>
            <a:endParaRPr lang="ko-KR" altLang="en-US" dirty="0"/>
          </a:p>
        </p:txBody>
      </p:sp>
    </p:spTree>
    <p:extLst>
      <p:ext uri="{BB962C8B-B14F-4D97-AF65-F5344CB8AC3E}">
        <p14:creationId xmlns:p14="http://schemas.microsoft.com/office/powerpoint/2010/main" val="1699913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5214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a:t>
            </a:fld>
            <a:endParaRPr lang="ko-KR" altLang="en-US" dirty="0"/>
          </a:p>
        </p:txBody>
      </p:sp>
    </p:spTree>
    <p:extLst>
      <p:ext uri="{BB962C8B-B14F-4D97-AF65-F5344CB8AC3E}">
        <p14:creationId xmlns:p14="http://schemas.microsoft.com/office/powerpoint/2010/main" val="2440281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a:t>
            </a:fld>
            <a:endParaRPr lang="ko-KR" altLang="en-US" dirty="0"/>
          </a:p>
        </p:txBody>
      </p:sp>
    </p:spTree>
    <p:extLst>
      <p:ext uri="{BB962C8B-B14F-4D97-AF65-F5344CB8AC3E}">
        <p14:creationId xmlns:p14="http://schemas.microsoft.com/office/powerpoint/2010/main" val="11374509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9597673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a:t>
            </a:fld>
            <a:endParaRPr lang="ko-KR" altLang="en-US" dirty="0"/>
          </a:p>
        </p:txBody>
      </p:sp>
    </p:spTree>
    <p:extLst>
      <p:ext uri="{BB962C8B-B14F-4D97-AF65-F5344CB8AC3E}">
        <p14:creationId xmlns:p14="http://schemas.microsoft.com/office/powerpoint/2010/main" val="6313486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a:t>
            </a:fld>
            <a:endParaRPr lang="ko-KR" altLang="en-US" dirty="0"/>
          </a:p>
        </p:txBody>
      </p:sp>
    </p:spTree>
    <p:extLst>
      <p:ext uri="{BB962C8B-B14F-4D97-AF65-F5344CB8AC3E}">
        <p14:creationId xmlns:p14="http://schemas.microsoft.com/office/powerpoint/2010/main" val="2957826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a:t>
            </a:fld>
            <a:endParaRPr lang="ko-KR" altLang="en-US" dirty="0"/>
          </a:p>
        </p:txBody>
      </p:sp>
    </p:spTree>
    <p:extLst>
      <p:ext uri="{BB962C8B-B14F-4D97-AF65-F5344CB8AC3E}">
        <p14:creationId xmlns:p14="http://schemas.microsoft.com/office/powerpoint/2010/main" val="2338043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u="none" dirty="0"/>
              <a:t>The most important ability of AI is reasoning. Like human, AI can reason from fact to draw conclusion or implication. Prior to the emergence of AI, computer should be programmed by human to get an answer to the question. </a:t>
            </a:r>
            <a:r>
              <a:rPr lang="en-US" altLang="ko-KR" dirty="0"/>
              <a:t/>
            </a:r>
            <a:br>
              <a:rPr lang="en-US" altLang="ko-KR" dirty="0"/>
            </a:br>
            <a:r>
              <a:rPr lang="en-US" altLang="ko-KR" dirty="0"/>
              <a:t/>
            </a:r>
            <a:br>
              <a:rPr lang="en-US" altLang="ko-KR" dirty="0"/>
            </a:br>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picture of John McCarthy </a:t>
            </a:r>
            <a:r>
              <a:rPr lang="en-US" altLang="ko-KR" dirty="0">
                <a:hlinkClick r:id="rId3"/>
              </a:rPr>
              <a:t>https://www.wired.com/2011/10/john-mccarthy-father-of-ai-and-lisp-dies-at-84/</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Definition of AI </a:t>
            </a:r>
            <a:r>
              <a:rPr lang="en-US" altLang="ko-KR" sz="1200" dirty="0">
                <a:hlinkClick r:id="rId4"/>
              </a:rPr>
              <a:t>https://simple.m.wikipedia.org/wiki/Artificial_intelligence</a:t>
            </a:r>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Feature of AI </a:t>
            </a:r>
            <a:r>
              <a:rPr lang="en-US" altLang="ko-KR" sz="1200" dirty="0">
                <a:hlinkClick r:id="rId5"/>
              </a:rPr>
              <a:t>https://searchenterpriseai.techtarget.com/definition/AI-Artificial-Intelligence</a:t>
            </a:r>
            <a:endParaRPr lang="en-US" altLang="ko-KR" sz="1200" dirty="0">
              <a:solidFill>
                <a:srgbClr val="6C6C6C"/>
              </a:solidFill>
              <a:latin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Progress of AI </a:t>
            </a:r>
            <a:r>
              <a:rPr lang="en-US" altLang="ko-KR" dirty="0">
                <a:hlinkClick r:id="rId6"/>
              </a:rPr>
              <a:t>https://en.wikipedia.org/wiki/Progress_in_artificial_intelligence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What is AI</a:t>
            </a:r>
            <a:r>
              <a:rPr lang="en-US" altLang="ko-KR" dirty="0">
                <a:hlinkClick r:id="rId7"/>
              </a:rPr>
              <a:t> https://en.wikipedia.org/wiki/Artificial_intelligence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a:t>
            </a:fld>
            <a:endParaRPr lang="ko-KR" altLang="en-US" dirty="0"/>
          </a:p>
        </p:txBody>
      </p:sp>
    </p:spTree>
    <p:extLst>
      <p:ext uri="{BB962C8B-B14F-4D97-AF65-F5344CB8AC3E}">
        <p14:creationId xmlns:p14="http://schemas.microsoft.com/office/powerpoint/2010/main" val="27877031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a:t>
            </a:fld>
            <a:endParaRPr lang="ko-KR" altLang="en-US" dirty="0"/>
          </a:p>
        </p:txBody>
      </p:sp>
    </p:spTree>
    <p:extLst>
      <p:ext uri="{BB962C8B-B14F-4D97-AF65-F5344CB8AC3E}">
        <p14:creationId xmlns:p14="http://schemas.microsoft.com/office/powerpoint/2010/main" val="10544059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a:t>
            </a:fld>
            <a:endParaRPr lang="ko-KR" altLang="en-US" dirty="0"/>
          </a:p>
        </p:txBody>
      </p:sp>
    </p:spTree>
    <p:extLst>
      <p:ext uri="{BB962C8B-B14F-4D97-AF65-F5344CB8AC3E}">
        <p14:creationId xmlns:p14="http://schemas.microsoft.com/office/powerpoint/2010/main" val="1573139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52</a:t>
            </a:fld>
            <a:endParaRPr lang="ko-KR" altLang="en-US" dirty="0"/>
          </a:p>
        </p:txBody>
      </p:sp>
    </p:spTree>
    <p:extLst>
      <p:ext uri="{BB962C8B-B14F-4D97-AF65-F5344CB8AC3E}">
        <p14:creationId xmlns:p14="http://schemas.microsoft.com/office/powerpoint/2010/main" val="404933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517572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1" kern="1200" dirty="0">
                <a:solidFill>
                  <a:srgbClr val="000000"/>
                </a:solidFill>
                <a:effectLst/>
                <a:latin typeface="맑은 고딕" panose="020B0503020000020004" pitchFamily="50" charset="-127"/>
                <a:ea typeface="맑은 고딕" panose="020B0503020000020004" pitchFamily="50" charset="-127"/>
                <a:cs typeface="+mn-cs"/>
              </a:rPr>
              <a:t>[Reference Source]</a:t>
            </a:r>
            <a:endParaRPr lang="ko-KR" altLang="ko-KR" dirty="0">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latin typeface="SamsungOne 400" panose="020B0503030303020204" pitchFamily="34" charset="0"/>
                <a:ea typeface="SamsungOne 400" panose="020B0503030303020204" pitchFamily="34" charset="0"/>
              </a:rPr>
              <a:t>https://www.nature.com/articles/nature21056</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latin typeface="SamsungOne 400" panose="020B0503030303020204" pitchFamily="34" charset="0"/>
                <a:ea typeface="SamsungOne 400" panose="020B0503030303020204" pitchFamily="34" charset="0"/>
              </a:rPr>
              <a:t>https://deepmind.com/blog/alphafold/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54</a:t>
            </a:fld>
            <a:endParaRPr lang="ko-KR" altLang="en-US" dirty="0"/>
          </a:p>
        </p:txBody>
      </p:sp>
    </p:spTree>
    <p:extLst>
      <p:ext uri="{BB962C8B-B14F-4D97-AF65-F5344CB8AC3E}">
        <p14:creationId xmlns:p14="http://schemas.microsoft.com/office/powerpoint/2010/main" val="377775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sz="1200" b="0" i="0" u="sng" kern="1200" dirty="0">
                <a:solidFill>
                  <a:schemeClr val="tx1"/>
                </a:solidFill>
                <a:effectLst/>
                <a:latin typeface="+mn-lt"/>
                <a:ea typeface="+mn-ea"/>
                <a:cs typeface="+mn-cs"/>
              </a:rPr>
              <a:t>Machine Learning (ML): </a:t>
            </a:r>
            <a:r>
              <a:rPr lang="en-US" altLang="ko-KR" sz="1200" b="0" i="0" kern="1200" dirty="0">
                <a:solidFill>
                  <a:schemeClr val="tx1"/>
                </a:solidFill>
                <a:effectLst/>
                <a:latin typeface="+mn-lt"/>
                <a:ea typeface="+mn-ea"/>
                <a:cs typeface="+mn-cs"/>
              </a:rPr>
              <a:t>It is a method where the target (goal) is defined and the steps to reach that target is learned by the machine itself by training (gaining experience).For example to identify a simple object such as an apple or orange. The target is achieved not by explicitly specifying the details about it and coding it but it is just as we teach a child by showing multiple different pictures of it and therefore allowing the machine to define the steps to identify it like an apple or an orange</a:t>
            </a:r>
            <a:r>
              <a:rPr lang="en-US" altLang="ko-KR" sz="1200" b="0" i="0" kern="1200" dirty="0" smtClean="0">
                <a:solidFill>
                  <a:schemeClr val="tx1"/>
                </a:solidFill>
                <a:effectLst/>
                <a:latin typeface="+mn-lt"/>
                <a:ea typeface="+mn-ea"/>
                <a:cs typeface="+mn-cs"/>
              </a:rPr>
              <a:t>.</a:t>
            </a:r>
            <a:endParaRPr kumimoji="0" lang="en-US" altLang="ko-KR" sz="1200" b="0" i="0" u="sng" kern="1200" dirty="0">
              <a:solidFill>
                <a:schemeClr val="tx1"/>
              </a:solidFill>
              <a:effectLst/>
              <a:latin typeface="+mn-lt"/>
              <a:ea typeface="+mn-ea"/>
              <a:cs typeface="+mn-cs"/>
            </a:endParaRPr>
          </a:p>
          <a:p>
            <a:pPr fontAlgn="base"/>
            <a:r>
              <a:rPr lang="en-US" altLang="ko-KR" sz="1200" b="0" i="0" u="sng" kern="1200" dirty="0">
                <a:solidFill>
                  <a:schemeClr val="tx1"/>
                </a:solidFill>
                <a:effectLst/>
                <a:latin typeface="+mn-lt"/>
                <a:ea typeface="+mn-ea"/>
                <a:cs typeface="+mn-cs"/>
              </a:rPr>
              <a:t>Natural Language Processing (NLP):</a:t>
            </a:r>
            <a:r>
              <a:rPr lang="en-US" altLang="ko-KR" sz="1200" b="0" i="0" kern="1200" dirty="0">
                <a:solidFill>
                  <a:schemeClr val="tx1"/>
                </a:solidFill>
                <a:effectLst/>
                <a:latin typeface="+mn-lt"/>
                <a:ea typeface="+mn-ea"/>
                <a:cs typeface="+mn-cs"/>
              </a:rPr>
              <a:t> Natural Language Processing is broadly defined as the automatic manipulation of natural language, both speech and text, by software. Well-known examples are email spam detection, fake news detection, and machine translation</a:t>
            </a:r>
            <a:r>
              <a:rPr lang="en-US" altLang="ko-KR" sz="1200" b="0" i="0" kern="1200" dirty="0" smtClean="0">
                <a:solidFill>
                  <a:schemeClr val="tx1"/>
                </a:solidFill>
                <a:effectLst/>
                <a:latin typeface="+mn-lt"/>
                <a:ea typeface="+mn-ea"/>
                <a:cs typeface="+mn-cs"/>
              </a:rPr>
              <a:t>.</a:t>
            </a:r>
            <a:endParaRPr kumimoji="0" lang="en-US" altLang="ko-KR" sz="1200" b="0" i="0" u="sng" kern="1200" dirty="0">
              <a:solidFill>
                <a:schemeClr val="tx1"/>
              </a:solidFill>
              <a:effectLst/>
              <a:latin typeface="+mn-lt"/>
              <a:ea typeface="+mn-ea"/>
              <a:cs typeface="+mn-cs"/>
            </a:endParaRPr>
          </a:p>
          <a:p>
            <a:pPr fontAlgn="base"/>
            <a:r>
              <a:rPr lang="en-US" altLang="ko-KR" sz="1200" b="0" i="0" u="sng" kern="1200" dirty="0">
                <a:solidFill>
                  <a:schemeClr val="tx1"/>
                </a:solidFill>
                <a:effectLst/>
                <a:latin typeface="+mn-lt"/>
                <a:ea typeface="+mn-ea"/>
                <a:cs typeface="+mn-cs"/>
              </a:rPr>
              <a:t>Vision: </a:t>
            </a:r>
            <a:r>
              <a:rPr lang="en-US" altLang="ko-KR" sz="1200" b="0" i="0" kern="1200" dirty="0">
                <a:solidFill>
                  <a:schemeClr val="tx1"/>
                </a:solidFill>
                <a:effectLst/>
                <a:latin typeface="+mn-lt"/>
                <a:ea typeface="+mn-ea"/>
                <a:cs typeface="+mn-cs"/>
              </a:rPr>
              <a:t>This field includes techniques that enables machines to see just as humans do. </a:t>
            </a:r>
          </a:p>
          <a:p>
            <a:pPr fontAlgn="base"/>
            <a:r>
              <a:rPr lang="en-US" altLang="ko-KR" sz="1200" b="0" i="0" kern="1200" dirty="0">
                <a:solidFill>
                  <a:schemeClr val="tx1"/>
                </a:solidFill>
                <a:effectLst/>
                <a:latin typeface="+mn-lt"/>
                <a:ea typeface="+mn-ea"/>
                <a:cs typeface="+mn-cs"/>
              </a:rPr>
              <a:t>Computer vision captures and analyses visual information </a:t>
            </a:r>
            <a:r>
              <a:rPr lang="en-US" altLang="ko-KR" sz="1200" b="0" i="0" u="none" kern="1200" dirty="0">
                <a:solidFill>
                  <a:schemeClr val="tx1"/>
                </a:solidFill>
                <a:effectLst/>
                <a:latin typeface="+mn-lt"/>
                <a:ea typeface="+mn-ea"/>
                <a:cs typeface="+mn-cs"/>
              </a:rPr>
              <a:t>using a camera, analog-to-digital conversion, and digital signal processing. Machine vision is a specific area of study that deals with industrial use of computer vision. Machine vision can be compared to human eyesight but it is </a:t>
            </a:r>
            <a:r>
              <a:rPr lang="en-US" altLang="ko-KR" sz="1200" b="0" i="0" kern="1200" dirty="0">
                <a:solidFill>
                  <a:schemeClr val="tx1"/>
                </a:solidFill>
                <a:effectLst/>
                <a:latin typeface="+mn-lt"/>
                <a:ea typeface="+mn-ea"/>
                <a:cs typeface="+mn-cs"/>
              </a:rPr>
              <a:t>not limited to the human capability. It is usually achieved through machine learning to get the best possible results.</a:t>
            </a:r>
          </a:p>
          <a:p>
            <a:pPr fontAlgn="base"/>
            <a:r>
              <a:rPr kumimoji="0" lang="en-US" altLang="ko-KR" sz="1200" b="0" i="0" u="none" kern="1200" dirty="0">
                <a:solidFill>
                  <a:schemeClr val="tx1"/>
                </a:solidFill>
                <a:effectLst/>
                <a:latin typeface="+mn-lt"/>
                <a:ea typeface="+mn-ea"/>
                <a:cs typeface="+mn-cs"/>
              </a:rPr>
              <a:t>Image recognition includes feature detection and feature extraction. Typical use cases are facial recognition, license plate matching, optical character matching, and pattern matching</a:t>
            </a:r>
            <a:r>
              <a:rPr kumimoji="0" lang="en-US" altLang="ko-KR" sz="1200" b="0" i="0" u="none" kern="1200" dirty="0" smtClean="0">
                <a:solidFill>
                  <a:schemeClr val="tx1"/>
                </a:solidFill>
                <a:effectLst/>
                <a:latin typeface="+mn-lt"/>
                <a:ea typeface="+mn-ea"/>
                <a:cs typeface="+mn-cs"/>
              </a:rPr>
              <a:t>.</a:t>
            </a:r>
            <a:endParaRPr kumimoji="0" lang="en-US" altLang="ko-KR" sz="1200" dirty="0">
              <a:latin typeface="Arial" panose="020B0604020202020204" pitchFamily="34" charset="0"/>
              <a:ea typeface="+mn-ea"/>
              <a:cs typeface="Arial" panose="020B0604020202020204" pitchFamily="34" charset="0"/>
            </a:endParaRPr>
          </a:p>
          <a:p>
            <a:pPr fontAlgn="base"/>
            <a:r>
              <a:rPr kumimoji="0" lang="en-US" altLang="ko-KR" sz="1200" b="0" u="sng" dirty="0">
                <a:latin typeface="Arial" panose="020B0604020202020204" pitchFamily="34" charset="0"/>
                <a:ea typeface="+mn-ea"/>
                <a:cs typeface="Arial" panose="020B0604020202020204" pitchFamily="34" charset="0"/>
              </a:rPr>
              <a:t>Speech: </a:t>
            </a:r>
            <a:r>
              <a:rPr kumimoji="0" lang="en-US" altLang="ko-KR" sz="1200" dirty="0">
                <a:latin typeface="Arial" panose="020B0604020202020204" pitchFamily="34" charset="0"/>
                <a:ea typeface="+mn-ea"/>
                <a:cs typeface="Arial" panose="020B0604020202020204" pitchFamily="34" charset="0"/>
              </a:rPr>
              <a:t>Speech recognition is the ability of a machine or program to identify words and phrases in spoken language and convert them to a machine-readable format. The most frequent applications of speech recognition within the enterprise include voice assistant, smart speaker, in-car systems, hands-free computing, and automatic translation.</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 </a:t>
            </a:r>
          </a:p>
          <a:p>
            <a:r>
              <a:rPr lang="en-US" altLang="ko-KR" b="0" dirty="0"/>
              <a:t>Application of AI </a:t>
            </a:r>
            <a:r>
              <a:rPr lang="en-US" altLang="ko-KR" sz="1200" dirty="0">
                <a:hlinkClick r:id="rId3"/>
              </a:rPr>
              <a:t>https://hackernoon.com/artificial-intelligence-trends-to-watch-out-in-2019-b04q23dz5</a:t>
            </a:r>
            <a:endParaRPr lang="en-US" altLang="ko-KR" sz="1200" dirty="0"/>
          </a:p>
          <a:p>
            <a:r>
              <a:rPr lang="en-US" altLang="ko-KR" sz="1200" b="0" i="0" u="none" kern="1200" dirty="0">
                <a:solidFill>
                  <a:schemeClr val="tx1"/>
                </a:solidFill>
                <a:effectLst/>
                <a:latin typeface="+mn-lt"/>
                <a:ea typeface="+mn-ea"/>
                <a:cs typeface="+mn-cs"/>
              </a:rPr>
              <a:t>There are many ways AI can be achieved some of them are as follows: </a:t>
            </a:r>
            <a:r>
              <a:rPr lang="en-US" altLang="ko-KR" sz="1200" dirty="0">
                <a:hlinkClick r:id="rId4"/>
              </a:rPr>
              <a:t>https://medium.com/@chethankumargn/artificial-intelligence-definition-types-examples-technologies-962ea75c7b9b</a:t>
            </a:r>
            <a:endParaRPr lang="ko-KR" altLang="en-US" sz="1200" dirty="0"/>
          </a:p>
          <a:p>
            <a:r>
              <a:rPr lang="en-US" altLang="ko-KR" sz="1200" b="0" i="0" kern="1200" dirty="0">
                <a:solidFill>
                  <a:schemeClr val="tx1"/>
                </a:solidFill>
                <a:effectLst/>
                <a:latin typeface="+mn-lt"/>
                <a:ea typeface="+mn-ea"/>
                <a:cs typeface="+mn-cs"/>
              </a:rPr>
              <a:t>Systems that use AI are able to carry out tasks that are characteristic of human intelligence. </a:t>
            </a:r>
            <a:r>
              <a:rPr lang="en-US" altLang="ko-KR" sz="1200" dirty="0">
                <a:hlinkClick r:id="rId5"/>
              </a:rPr>
              <a:t>https://www.process.st/applications-of-ai/</a:t>
            </a:r>
            <a:endParaRPr lang="ko-KR" altLang="en-US"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55</a:t>
            </a:fld>
            <a:endParaRPr lang="ko-KR" altLang="en-US" dirty="0"/>
          </a:p>
        </p:txBody>
      </p:sp>
    </p:spTree>
    <p:extLst>
      <p:ext uri="{BB962C8B-B14F-4D97-AF65-F5344CB8AC3E}">
        <p14:creationId xmlns:p14="http://schemas.microsoft.com/office/powerpoint/2010/main" val="32626960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56</a:t>
            </a:fld>
            <a:endParaRPr lang="ko-KR" altLang="en-US" dirty="0"/>
          </a:p>
        </p:txBody>
      </p:sp>
    </p:spTree>
    <p:extLst>
      <p:ext uri="{BB962C8B-B14F-4D97-AF65-F5344CB8AC3E}">
        <p14:creationId xmlns:p14="http://schemas.microsoft.com/office/powerpoint/2010/main" val="5032481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57</a:t>
            </a:fld>
            <a:endParaRPr lang="ko-KR" altLang="en-US" dirty="0"/>
          </a:p>
        </p:txBody>
      </p:sp>
    </p:spTree>
    <p:extLst>
      <p:ext uri="{BB962C8B-B14F-4D97-AF65-F5344CB8AC3E}">
        <p14:creationId xmlns:p14="http://schemas.microsoft.com/office/powerpoint/2010/main" val="166687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0981457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None/>
              <a:tabLst/>
              <a:defRPr/>
            </a:pPr>
            <a:r>
              <a:rPr kumimoji="0" lang="en-US" altLang="ko-KR" sz="1200" dirty="0">
                <a:latin typeface="Arial" panose="020B0604020202020204" pitchFamily="34" charset="0"/>
                <a:ea typeface="+mn-ea"/>
                <a:cs typeface="Arial" panose="020B0604020202020204" pitchFamily="34" charset="0"/>
              </a:rPr>
              <a:t>Image recognition accuracy of artificial intelligence has already surpass far beyond the human level. </a:t>
            </a:r>
          </a:p>
          <a:p>
            <a:pPr marL="0" marR="0" lvl="0" indent="0"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None/>
              <a:tabLst/>
              <a:defRPr/>
            </a:pPr>
            <a:r>
              <a:rPr kumimoji="0" lang="en-US" altLang="ko-KR" sz="1200" dirty="0">
                <a:latin typeface="Arial" panose="020B0604020202020204" pitchFamily="34" charset="0"/>
                <a:ea typeface="+mn-ea"/>
                <a:cs typeface="Arial" panose="020B0604020202020204" pitchFamily="34" charset="0"/>
              </a:rPr>
              <a:t>Adoption of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Convolutional Neural Networks significantly improved accuracy of image recognition.</a:t>
            </a:r>
            <a:endParaRPr kumimoji="0" lang="en-US" altLang="ko-KR" sz="1200" dirty="0">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None/>
              <a:tabLst/>
              <a:defRPr/>
            </a:pPr>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Review: SENet — Squeeze-and-Excitation Network, Winner of ILSVRC 2017 (Image Classification)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https://towardsdatascience.com/review-senet-squeeze-and-excitation-network-winner-of-ilsvrc-2017-image-classification-a887b98b2883</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59</a:t>
            </a:fld>
            <a:endParaRPr lang="ko-KR" altLang="en-US" dirty="0"/>
          </a:p>
        </p:txBody>
      </p:sp>
    </p:spTree>
    <p:extLst>
      <p:ext uri="{BB962C8B-B14F-4D97-AF65-F5344CB8AC3E}">
        <p14:creationId xmlns:p14="http://schemas.microsoft.com/office/powerpoint/2010/main" val="540920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a:t>
            </a:fld>
            <a:endParaRPr lang="ko-KR" altLang="en-US" dirty="0"/>
          </a:p>
        </p:txBody>
      </p:sp>
    </p:spTree>
    <p:extLst>
      <p:ext uri="{BB962C8B-B14F-4D97-AF65-F5344CB8AC3E}">
        <p14:creationId xmlns:p14="http://schemas.microsoft.com/office/powerpoint/2010/main" val="695806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Application of Image </a:t>
            </a:r>
            <a:r>
              <a:rPr lang="en-US" altLang="ko-KR" b="0" u="none" dirty="0" smtClean="0"/>
              <a:t>Recognition</a:t>
            </a:r>
            <a:endParaRPr kumimoji="0" lang="en-US" altLang="ko-KR" sz="1200" b="0" u="none" dirty="0">
              <a:latin typeface="Arial" panose="020B0604020202020204" pitchFamily="34" charset="0"/>
              <a:ea typeface="+mn-ea"/>
              <a:cs typeface="Arial" panose="020B0604020202020204" pitchFamily="34" charset="0"/>
            </a:endParaRP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Automotive Industry</a:t>
            </a:r>
            <a:r>
              <a:rPr kumimoji="0" lang="en-US" altLang="ko-KR" sz="1200" b="0" u="none" dirty="0">
                <a:latin typeface="Arial" panose="020B0604020202020204" pitchFamily="34" charset="0"/>
                <a:ea typeface="+mn-ea"/>
                <a:cs typeface="Arial" panose="020B0604020202020204" pitchFamily="34" charset="0"/>
              </a:rPr>
              <a:t>: Image recognition and processing is an essential part of autonomous vehicles. Cars of the future are expected to detect obstacles and warn you about proximity to guardrails and walkways. The technology is even capable of reading road signs and stop lights. Computer vision systems powered by deep learning are trained using thousands of images. Images of road signs, humans, roads, etc. under different weather conditions are fed into the neural networks. The systems get intelligent as more training data is fed into the system</a:t>
            </a:r>
            <a:r>
              <a:rPr kumimoji="0" lang="en-US" altLang="ko-KR" sz="1200" b="0" u="none" dirty="0" smtClean="0">
                <a:latin typeface="Arial" panose="020B0604020202020204" pitchFamily="34" charset="0"/>
                <a:ea typeface="+mn-ea"/>
                <a:cs typeface="Arial" panose="020B0604020202020204" pitchFamily="34" charset="0"/>
              </a:rPr>
              <a:t>.</a:t>
            </a:r>
            <a:endParaRPr kumimoji="0" lang="en-US" altLang="ko-KR" sz="1200" b="1" u="none" dirty="0">
              <a:latin typeface="Arial" panose="020B0604020202020204" pitchFamily="34" charset="0"/>
              <a:ea typeface="+mn-ea"/>
              <a:cs typeface="Arial" panose="020B0604020202020204" pitchFamily="34" charset="0"/>
            </a:endParaRP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E-commerce Industry</a:t>
            </a:r>
            <a:r>
              <a:rPr kumimoji="0" lang="en-US" altLang="ko-KR" sz="1200" b="0" u="none" dirty="0">
                <a:latin typeface="Arial" panose="020B0604020202020204" pitchFamily="34" charset="0"/>
                <a:ea typeface="+mn-ea"/>
                <a:cs typeface="Arial" panose="020B0604020202020204" pitchFamily="34" charset="0"/>
              </a:rPr>
              <a:t>: The level of adoption of this technology is the highest in e-commerce including search and advertising. Image recognition can transform your smartphone into a virtual showroom. It is used in mobile applications to identify specific products. It presents a more interactive view of the world by making everything they see searchable. </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Gaming Industry</a:t>
            </a:r>
            <a:r>
              <a:rPr kumimoji="0" lang="en-US" altLang="ko-KR" sz="1200" b="0" u="none" dirty="0">
                <a:latin typeface="Arial" panose="020B0604020202020204" pitchFamily="34" charset="0"/>
                <a:ea typeface="+mn-ea"/>
                <a:cs typeface="Arial" panose="020B0604020202020204" pitchFamily="34" charset="0"/>
              </a:rPr>
              <a:t>: The world of gaming will be revolutionized by image recognition and computer vision technology. In fact, this revolution is already started. The Microsoft Kinect video game holds Guinness World Record for the fastest-selling consumer electronics device ever. The game is based on computer vision and tracks the human body in real time. Serious gamers are more inclined towards the ones with action in the real world away from the device. Image recognition holds the key in generating such new user experiences and user interfaces. </a:t>
            </a:r>
          </a:p>
          <a:p>
            <a:pPr marL="0" marR="0" lvl="0" indent="0"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None/>
              <a:tabLst/>
              <a:defRPr/>
            </a:pPr>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b="0" dirty="0"/>
              <a:t>Application of Image Recognition </a:t>
            </a:r>
            <a:r>
              <a:rPr lang="en-US" altLang="ko-KR" dirty="0">
                <a:hlinkClick r:id="rId3"/>
              </a:rPr>
              <a:t>https://marutitech.com/working-image-recognition/</a:t>
            </a:r>
            <a:endParaRPr lang="en-US" altLang="ko-KR" dirty="0"/>
          </a:p>
          <a:p>
            <a:r>
              <a:rPr lang="en-US" altLang="ko-KR" b="0" dirty="0"/>
              <a:t>Image Recognition market size </a:t>
            </a:r>
            <a:r>
              <a:rPr lang="en-US" altLang="ko-KR" dirty="0">
                <a:hlinkClick r:id="rId4"/>
              </a:rPr>
              <a:t>https://www.marketsandmarkets.com/Market-Reports/image-recognition-market-222404611.html</a:t>
            </a:r>
            <a:endParaRPr lang="en-US" altLang="ko-KR" dirty="0"/>
          </a:p>
          <a:p>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60</a:t>
            </a:fld>
            <a:endParaRPr lang="ko-KR" altLang="en-US" dirty="0"/>
          </a:p>
        </p:txBody>
      </p:sp>
    </p:spTree>
    <p:extLst>
      <p:ext uri="{BB962C8B-B14F-4D97-AF65-F5344CB8AC3E}">
        <p14:creationId xmlns:p14="http://schemas.microsoft.com/office/powerpoint/2010/main" val="33454606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4804953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Application of Computer vision</a:t>
            </a:r>
          </a:p>
          <a:p>
            <a:pPr fontAlgn="base"/>
            <a:endParaRPr kumimoji="0" lang="en-US" altLang="ko-KR" sz="1200" b="0" u="none" dirty="0">
              <a:latin typeface="Arial" panose="020B0604020202020204" pitchFamily="34" charset="0"/>
              <a:ea typeface="+mn-ea"/>
              <a:cs typeface="Arial" panose="020B0604020202020204" pitchFamily="34" charset="0"/>
            </a:endParaRP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Scientific Research</a:t>
            </a:r>
            <a:r>
              <a:rPr kumimoji="0" lang="en-US" altLang="ko-KR" sz="1200" b="0" u="none" dirty="0">
                <a:latin typeface="Arial" panose="020B0604020202020204" pitchFamily="34" charset="0"/>
                <a:ea typeface="+mn-ea"/>
                <a:cs typeface="Arial" panose="020B0604020202020204" pitchFamily="34" charset="0"/>
              </a:rPr>
              <a:t>: Thousands of laboratories worldwide employ computer vision systems as the core of scientific experiments. Chemical and physical labs get access to the processes, which used to be invisible for a human naked eye. Thus, they have a unique opportunity of getting the exhaustive information. With computer vision technologies, biologists can study animal behavior. It can be achieved regardless of the physical location - at the lab or in the wild. Medical specialists can benefit from computer vision as well while conducting tests or working on new medicines</a:t>
            </a:r>
            <a:r>
              <a:rPr kumimoji="0" lang="en-US" altLang="ko-KR" sz="1200" b="0" u="none" dirty="0" smtClean="0">
                <a:latin typeface="Arial" panose="020B0604020202020204" pitchFamily="34" charset="0"/>
                <a:ea typeface="+mn-ea"/>
                <a:cs typeface="Arial" panose="020B0604020202020204" pitchFamily="34" charset="0"/>
              </a:rPr>
              <a:t>.</a:t>
            </a:r>
            <a:endParaRPr kumimoji="0" lang="en-US" altLang="ko-KR" sz="1200" b="0" u="none" dirty="0">
              <a:latin typeface="Arial" panose="020B0604020202020204" pitchFamily="34" charset="0"/>
              <a:ea typeface="+mn-ea"/>
              <a:cs typeface="Arial" panose="020B0604020202020204" pitchFamily="34" charset="0"/>
            </a:endParaRP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Protection and Security</a:t>
            </a:r>
            <a:r>
              <a:rPr kumimoji="0" lang="en-US" altLang="ko-KR" sz="1200" b="0" u="none" dirty="0">
                <a:latin typeface="Arial" panose="020B0604020202020204" pitchFamily="34" charset="0"/>
                <a:ea typeface="+mn-ea"/>
                <a:cs typeface="Arial" panose="020B0604020202020204" pitchFamily="34" charset="0"/>
              </a:rPr>
              <a:t>: The security issue is of critical importance for businesses. Moreover, it is also useful for individuals who care about their personal safety. Computer vision technologies are widely used to protect both offices and homes from intruders. Computer vision systems enable to track objects and detect suspicious activities requiring immediate response. It’s all possible with computer vision software. </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Natural Resources Management</a:t>
            </a:r>
            <a:r>
              <a:rPr kumimoji="0" lang="en-US" altLang="ko-KR" sz="1200" b="0" u="none" dirty="0">
                <a:latin typeface="Arial" panose="020B0604020202020204" pitchFamily="34" charset="0"/>
                <a:ea typeface="+mn-ea"/>
                <a:cs typeface="Arial" panose="020B0604020202020204" pitchFamily="34" charset="0"/>
              </a:rPr>
              <a:t>: Apparently, natural resources are key for the economic development of many countries. A huge number of countries are depending on mining, agriculture, or forestry. In any case, computer vision is a great solution for remote inspection, monitoring, and fast decision making. With accurate geospatial data thanks to computer vision software, many businesses can move to the new level of resource monitoring. Surveillance drone technology is a reliable way to detect natural resources such as oil, gas, and minerals. Additionally, the same technology can be adopted to the crop </a:t>
            </a:r>
            <a:r>
              <a:rPr kumimoji="0" lang="en-US" altLang="ko-KR" sz="1200" b="0" u="none" dirty="0" smtClean="0">
                <a:latin typeface="Arial" panose="020B0604020202020204" pitchFamily="34" charset="0"/>
                <a:ea typeface="+mn-ea"/>
                <a:cs typeface="Arial" panose="020B0604020202020204" pitchFamily="34" charset="0"/>
              </a:rPr>
              <a:t>monitoring</a:t>
            </a:r>
            <a:endParaRPr kumimoji="0" lang="en-US" altLang="ko-KR" sz="1200" b="0" u="none" dirty="0">
              <a:latin typeface="Arial" panose="020B0604020202020204" pitchFamily="34" charset="0"/>
              <a:ea typeface="+mn-ea"/>
              <a:cs typeface="Arial" panose="020B0604020202020204" pitchFamily="34" charset="0"/>
            </a:endParaRP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Marketing</a:t>
            </a:r>
            <a:r>
              <a:rPr kumimoji="0" lang="en-US" altLang="ko-KR" sz="1200" b="0" u="none" dirty="0">
                <a:latin typeface="Arial" panose="020B0604020202020204" pitchFamily="34" charset="0"/>
                <a:ea typeface="+mn-ea"/>
                <a:cs typeface="Arial" panose="020B0604020202020204" pitchFamily="34" charset="0"/>
              </a:rPr>
              <a:t>: Retail businesses rely heavily on computer vision technologies in improving their marketing strategy. In order to increase sales, retail stores examine the flow of their visitors. First, they determine the heaviest traffic hours of their shops. Second, they define dwelling time of their customers in a certain section of the store. Third, they study which products entice their customers and find out those that are in demand. Finally, they identify VIPs in a timely manner and, of course, authenticate known shoplifters to avoid thefts.</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b="0" dirty="0"/>
              <a:t>Computer Vision </a:t>
            </a:r>
            <a:r>
              <a:rPr lang="en-US" altLang="ko-KR" dirty="0">
                <a:hlinkClick r:id="rId3"/>
              </a:rPr>
              <a:t>https://en.wikipedia.org/wiki/Computer_vision</a:t>
            </a:r>
            <a:endParaRPr lang="en-US" altLang="ko-KR" b="1" dirty="0"/>
          </a:p>
          <a:p>
            <a:r>
              <a:rPr lang="en-US" altLang="ko-KR" b="0" dirty="0"/>
              <a:t>Machine vision (industrial use of computer vision, subset of computer vision) vs computer vision </a:t>
            </a:r>
            <a:r>
              <a:rPr lang="en-US" altLang="ko-KR" dirty="0">
                <a:hlinkClick r:id="rId4"/>
              </a:rPr>
              <a:t>https://appen.com/blog/computer-vision-vs-machine-vision/</a:t>
            </a:r>
            <a:endParaRPr lang="en-US" altLang="ko-KR" dirty="0"/>
          </a:p>
          <a:p>
            <a:endParaRPr lang="en-US" altLang="ko-KR" b="1"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62</a:t>
            </a:fld>
            <a:endParaRPr lang="ko-KR" altLang="en-US" dirty="0"/>
          </a:p>
        </p:txBody>
      </p:sp>
    </p:spTree>
    <p:extLst>
      <p:ext uri="{BB962C8B-B14F-4D97-AF65-F5344CB8AC3E}">
        <p14:creationId xmlns:p14="http://schemas.microsoft.com/office/powerpoint/2010/main" val="21899817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Application of Machine </a:t>
            </a:r>
            <a:r>
              <a:rPr lang="en-US" altLang="ko-KR" b="0" u="none" dirty="0" smtClean="0"/>
              <a:t>Vision</a:t>
            </a:r>
            <a:endParaRPr lang="en-US" altLang="ko-KR" b="0" u="none" dirty="0"/>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Guidance</a:t>
            </a:r>
            <a:r>
              <a:rPr kumimoji="0" lang="en-US" altLang="ko-K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 lot of manufacturing processes require high accuracy to within a millimeter. Machine vision software enables businesses to identify and recognize a variety of characteristics of the item. Machine vision systems are able to locate the position and orientation of a part and evaluate its accuracy concerning a specified tolerance, angle, etc. Those information is helpful especially for measuring and verifying assembly. They can also report the location and orientation of a part in 2D or 3D space to the robot locating the part or machine controller aligning the part</a:t>
            </a:r>
            <a:r>
              <a:rPr kumimoji="0" lang="en-US" altLang="ko-KR"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altLang="ko-K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Gauging</a:t>
            </a:r>
            <a:r>
              <a:rPr kumimoji="0" lang="en-US" altLang="ko-K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 machine vision system can calculate the distances between two or more points or geometrical locations on an object with pixel accuracy. It can perform thousands of measurements per second. Moreover, it does a good job even with such tricky calculations as circularity. A machine vision system defines if the measurements meet expectations. In case they don’t, it sends a signal. As a result, the object is ejected from the line because it has some form of a production error</a:t>
            </a:r>
            <a:r>
              <a:rPr kumimoji="0" lang="en-US" altLang="ko-KR"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altLang="ko-K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Defect Detection</a:t>
            </a:r>
            <a:r>
              <a:rPr kumimoji="0" lang="en-US" altLang="ko-K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Machine vision systems can check products for defects by automatically detecting and classifying them. Defects can be either cosmetic or affect the product functionality. Whatever the defect is, the system can react with a sound alarm or shut down the production</a:t>
            </a:r>
            <a:r>
              <a:rPr kumimoji="0" lang="en-US" altLang="ko-KR"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altLang="ko-K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Packaging Inspection</a:t>
            </a:r>
            <a:r>
              <a:rPr kumimoji="0" lang="en-US" altLang="ko-K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Dealing with bottles, machine vision systems can verify the fill level as well as detect open, cocked, and improperly torqued caps. When it comes to the box package, they can also detect damaged or incorrectly packaged ones. In addition, they can check that all edges are straight and parallel and nothing protrudes from the box.</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b="0" dirty="0"/>
              <a:t>Machine vision </a:t>
            </a:r>
            <a:r>
              <a:rPr lang="en-US" altLang="ko-KR" dirty="0">
                <a:hlinkClick r:id="rId3"/>
              </a:rPr>
              <a:t>https://en.wikipedia.org/wiki/Machine_vision#Methods_and_sequence_of_operation</a:t>
            </a:r>
            <a:endParaRPr lang="en-US" altLang="ko-KR" b="0" dirty="0"/>
          </a:p>
          <a:p>
            <a:r>
              <a:rPr lang="en-US" altLang="ko-KR" b="0" dirty="0"/>
              <a:t>Machine vision (industrial use of computer vision, subset of computer vision) vs computer vision </a:t>
            </a:r>
            <a:r>
              <a:rPr lang="en-US" altLang="ko-KR" dirty="0">
                <a:hlinkClick r:id="rId4"/>
              </a:rPr>
              <a:t>https://appen.com/blog/computer-vision-vs-machine-vision/</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smtClean="0"/>
              <a:t>Industrial </a:t>
            </a:r>
            <a:r>
              <a:rPr lang="en-US" altLang="ko-KR" b="0" dirty="0"/>
              <a:t>applications of Machine Vision </a:t>
            </a:r>
            <a:r>
              <a:rPr lang="en-US" altLang="ko-KR" dirty="0">
                <a:hlinkClick r:id="rId5"/>
              </a:rPr>
              <a:t>https://devisionx.com/industrial-applications/food-and-beverage/</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Machine Vision: Optics in manufacturing </a:t>
            </a:r>
            <a:r>
              <a:rPr lang="en-US" altLang="ko-KR" dirty="0">
                <a:hlinkClick r:id="rId6"/>
              </a:rPr>
              <a:t>https://www.slideshare.net/djehlke/machine-vision</a:t>
            </a:r>
            <a:endParaRPr lang="ko-KR" altLang="en-US" dirty="0"/>
          </a:p>
          <a:p>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63</a:t>
            </a:fld>
            <a:endParaRPr lang="ko-KR" altLang="en-US" dirty="0"/>
          </a:p>
        </p:txBody>
      </p:sp>
    </p:spTree>
    <p:extLst>
      <p:ext uri="{BB962C8B-B14F-4D97-AF65-F5344CB8AC3E}">
        <p14:creationId xmlns:p14="http://schemas.microsoft.com/office/powerpoint/2010/main" val="37862059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64</a:t>
            </a:fld>
            <a:endParaRPr lang="ko-KR" altLang="en-US" dirty="0"/>
          </a:p>
        </p:txBody>
      </p:sp>
    </p:spTree>
    <p:extLst>
      <p:ext uri="{BB962C8B-B14F-4D97-AF65-F5344CB8AC3E}">
        <p14:creationId xmlns:p14="http://schemas.microsoft.com/office/powerpoint/2010/main" val="7784623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65</a:t>
            </a:fld>
            <a:endParaRPr lang="ko-KR" altLang="en-US" dirty="0"/>
          </a:p>
        </p:txBody>
      </p:sp>
    </p:spTree>
    <p:extLst>
      <p:ext uri="{BB962C8B-B14F-4D97-AF65-F5344CB8AC3E}">
        <p14:creationId xmlns:p14="http://schemas.microsoft.com/office/powerpoint/2010/main" val="22778241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66</a:t>
            </a:fld>
            <a:endParaRPr lang="ko-KR" altLang="en-US" dirty="0"/>
          </a:p>
        </p:txBody>
      </p:sp>
    </p:spTree>
    <p:extLst>
      <p:ext uri="{BB962C8B-B14F-4D97-AF65-F5344CB8AC3E}">
        <p14:creationId xmlns:p14="http://schemas.microsoft.com/office/powerpoint/2010/main" val="18513399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0455544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kumimoji="0" lang="en-US" altLang="ko-KR" sz="1200" b="0" u="none" dirty="0">
                <a:latin typeface="+mn-lt"/>
                <a:ea typeface="+mn-ea"/>
                <a:cs typeface="+mn-cs"/>
              </a:rPr>
              <a:t>Application of NLP</a:t>
            </a:r>
            <a:endParaRPr kumimoji="0" lang="en-US" altLang="ko-KR" sz="1200" b="0" u="none" dirty="0">
              <a:latin typeface="Arial" panose="020B0604020202020204" pitchFamily="34" charset="0"/>
              <a:ea typeface="+mn-ea"/>
              <a:cs typeface="Arial" panose="020B0604020202020204" pitchFamily="34" charset="0"/>
            </a:endParaRPr>
          </a:p>
          <a:p>
            <a:pPr marL="0" marR="0" lvl="0" indent="0" algn="l" defTabSz="914400" rtl="0" eaLnBrk="1" fontAlgn="base" latinLnBrk="1" hangingPunct="1">
              <a:lnSpc>
                <a:spcPct val="100000"/>
              </a:lnSpc>
              <a:spcBef>
                <a:spcPts val="0"/>
              </a:spcBef>
              <a:spcAft>
                <a:spcPts val="0"/>
              </a:spcAft>
              <a:buClrTx/>
              <a:buSzTx/>
              <a:buFontTx/>
              <a:buNone/>
              <a:tabLst/>
              <a:defRPr/>
            </a:pPr>
            <a:endParaRPr lang="en-US" altLang="ko-KR" sz="1200" b="0" i="0" kern="1200" dirty="0">
              <a:solidFill>
                <a:schemeClr val="tx1"/>
              </a:solidFill>
              <a:effectLst/>
              <a:latin typeface="+mn-lt"/>
              <a:ea typeface="+mn-ea"/>
              <a:cs typeface="+mn-cs"/>
            </a:endParaRP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i="0" u="sng"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Machine Translation</a:t>
            </a:r>
            <a:r>
              <a:rPr kumimoji="0" lang="en-US" altLang="ko-KR" sz="12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 The need to access information in online becomes increasingly important and the value of natural language processing applications becomes important. By translating technical manuals, support content or catalogs at a significantly reduced cost, machine translation helps us overcome language barriers that we often encounter. The challenge with machine translation technologies does not lie in translating words, but in understanding the meaning of sentences to provide a effective translation</a:t>
            </a:r>
            <a:r>
              <a:rPr kumimoji="0" lang="en-US" altLang="ko-KR" sz="1200" b="0" i="0" u="none" strike="noStrike" kern="1200" cap="none" spc="0" normalizeH="0" baseline="0" dirty="0" smtClean="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altLang="ko-KR" sz="12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endParaRP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i="0" u="sng" kern="1200" dirty="0">
                <a:solidFill>
                  <a:schemeClr val="tx1"/>
                </a:solidFill>
                <a:effectLst/>
                <a:latin typeface="+mn-lt"/>
                <a:ea typeface="+mn-ea"/>
                <a:cs typeface="+mn-cs"/>
              </a:rPr>
              <a:t>Automatic summarization</a:t>
            </a:r>
            <a:r>
              <a:rPr lang="en-US" altLang="ko-KR" sz="1200" b="0" i="0" kern="1200" dirty="0">
                <a:solidFill>
                  <a:schemeClr val="tx1"/>
                </a:solidFill>
                <a:effectLst/>
                <a:latin typeface="+mn-lt"/>
                <a:ea typeface="+mn-ea"/>
                <a:cs typeface="+mn-cs"/>
              </a:rPr>
              <a:t>: Information overload is a real problem when we need to access a specific piece of information from a huge knowledge base. Automatic summarization is especially relevant when used to provide an overview of a news item or blog posts, while avoiding redundancy from multiple sources and maximizing the diversity of content obtained</a:t>
            </a:r>
            <a:r>
              <a:rPr lang="en-US" altLang="ko-KR" sz="1200" b="0" i="0" kern="1200" dirty="0" smtClean="0">
                <a:solidFill>
                  <a:schemeClr val="tx1"/>
                </a:solidFill>
                <a:effectLst/>
                <a:latin typeface="+mn-lt"/>
                <a:ea typeface="+mn-ea"/>
                <a:cs typeface="+mn-cs"/>
              </a:rPr>
              <a:t>.</a:t>
            </a:r>
            <a:endParaRPr lang="en-US" altLang="ko-KR" sz="1200" b="0" i="0" kern="1200" dirty="0">
              <a:solidFill>
                <a:schemeClr val="tx1"/>
              </a:solidFill>
              <a:effectLst/>
              <a:latin typeface="+mn-lt"/>
              <a:ea typeface="+mn-ea"/>
              <a:cs typeface="+mn-cs"/>
            </a:endParaRP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i="0" u="sng" kern="1200" dirty="0">
                <a:solidFill>
                  <a:schemeClr val="tx1"/>
                </a:solidFill>
                <a:effectLst/>
                <a:latin typeface="+mn-lt"/>
                <a:ea typeface="+mn-ea"/>
                <a:cs typeface="+mn-cs"/>
              </a:rPr>
              <a:t>Sentiment analysis</a:t>
            </a:r>
            <a:r>
              <a:rPr lang="en-US" altLang="ko-KR" sz="1200" b="0" i="0" kern="1200" dirty="0">
                <a:solidFill>
                  <a:schemeClr val="tx1"/>
                </a:solidFill>
                <a:effectLst/>
                <a:latin typeface="+mn-lt"/>
                <a:ea typeface="+mn-ea"/>
                <a:cs typeface="+mn-cs"/>
              </a:rPr>
              <a:t>: The goal of sentiment analysis is to identify sentiment among several posts where emotions are not always explicitly expressed. Companies use natural language processing applications, such as sentiment analysis, to identify opinions and sentiment online to help them understand what customers think about their products and services and overall indicators of their reputation. </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i="0" u="sng" kern="1200" dirty="0">
                <a:solidFill>
                  <a:schemeClr val="tx1"/>
                </a:solidFill>
                <a:effectLst/>
                <a:latin typeface="+mn-lt"/>
                <a:ea typeface="+mn-ea"/>
                <a:cs typeface="+mn-cs"/>
              </a:rPr>
              <a:t>Text classification</a:t>
            </a:r>
            <a:r>
              <a:rPr lang="en-US" altLang="ko-KR" sz="1200" b="0" i="0" kern="1200" dirty="0">
                <a:solidFill>
                  <a:schemeClr val="tx1"/>
                </a:solidFill>
                <a:effectLst/>
                <a:latin typeface="+mn-lt"/>
                <a:ea typeface="+mn-ea"/>
                <a:cs typeface="+mn-cs"/>
              </a:rPr>
              <a:t>: Text classification makes it possible to assign predefined categories to a document and organize it to help you find the information you need or simplify some activities. spam filtering in email, fake news detection, and genre classification are the good examples of text classification</a:t>
            </a:r>
            <a:r>
              <a:rPr lang="en-US" altLang="ko-KR" sz="1200" b="0" i="0" kern="1200" dirty="0" smtClean="0">
                <a:solidFill>
                  <a:schemeClr val="tx1"/>
                </a:solidFill>
                <a:effectLst/>
                <a:latin typeface="+mn-lt"/>
                <a:ea typeface="+mn-ea"/>
                <a:cs typeface="+mn-cs"/>
              </a:rPr>
              <a:t>.</a:t>
            </a:r>
            <a:endParaRPr lang="en-US" altLang="ko-KR" sz="1200" b="0" i="0" kern="1200" dirty="0">
              <a:solidFill>
                <a:schemeClr val="tx1"/>
              </a:solidFill>
              <a:effectLst/>
              <a:latin typeface="+mn-lt"/>
              <a:ea typeface="+mn-ea"/>
              <a:cs typeface="+mn-cs"/>
            </a:endParaRP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i="0" u="sng" kern="1200" dirty="0">
                <a:solidFill>
                  <a:schemeClr val="tx1"/>
                </a:solidFill>
                <a:effectLst/>
                <a:latin typeface="+mn-lt"/>
                <a:ea typeface="+mn-ea"/>
                <a:cs typeface="+mn-cs"/>
              </a:rPr>
              <a:t>Question Answering</a:t>
            </a:r>
            <a:r>
              <a:rPr lang="en-US" altLang="ko-KR" sz="1200" b="0" i="0" kern="1200" dirty="0">
                <a:solidFill>
                  <a:schemeClr val="tx1"/>
                </a:solidFill>
                <a:effectLst/>
                <a:latin typeface="+mn-lt"/>
                <a:ea typeface="+mn-ea"/>
                <a:cs typeface="+mn-cs"/>
              </a:rPr>
              <a:t>: As speech-understanding technology and voice-input applications improve, the need for NLP will increase. Question-Answering (QA) is becoming more and more popular thanks to applications and virtual assistants such as Bixby. A QA application is a system capable of coherently answering a human request. It may be used as a text-only interface or as a spoken dialog system. It has been significantly improved in terms of its capability to respond as humans.</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sz="1200" b="0" i="0" kern="1200" dirty="0">
                <a:solidFill>
                  <a:schemeClr val="tx1"/>
                </a:solidFill>
                <a:effectLst/>
                <a:latin typeface="+mn-lt"/>
                <a:ea typeface="+mn-ea"/>
                <a:cs typeface="+mn-cs"/>
              </a:rPr>
              <a:t>NLP – Current Applications and Future Possibilities </a:t>
            </a:r>
            <a:r>
              <a:rPr lang="en-US" altLang="ko-KR" sz="1200" dirty="0">
                <a:solidFill>
                  <a:prstClr val="black"/>
                </a:solidFill>
                <a:latin typeface="Calibri" panose="020F0502020204030204"/>
                <a:ea typeface="+mn-ea"/>
                <a:hlinkClick r:id="rId3"/>
              </a:rPr>
              <a:t>https://emerj.com/partner-content/nlp-current-applications-and-future-possibilities/</a:t>
            </a:r>
            <a:endParaRPr lang="en-US" altLang="ko-KR" b="1" dirty="0"/>
          </a:p>
          <a:p>
            <a:r>
              <a:rPr lang="en-US" altLang="ko-KR" sz="1200" b="0" kern="1200" dirty="0">
                <a:solidFill>
                  <a:schemeClr val="tx1"/>
                </a:solidFill>
                <a:effectLst/>
                <a:latin typeface="+mn-lt"/>
                <a:ea typeface="+mn-ea"/>
                <a:cs typeface="+mn-cs"/>
              </a:rPr>
              <a:t>NLP applications </a:t>
            </a:r>
            <a:r>
              <a:rPr lang="en-US" altLang="ko-KR" dirty="0">
                <a:hlinkClick r:id="rId4"/>
              </a:rPr>
              <a:t>https://expertsystem.com/natural-language-processing-applications/</a:t>
            </a:r>
            <a:endParaRPr lang="en-US" altLang="ko-KR" b="1" dirty="0"/>
          </a:p>
          <a:p>
            <a:r>
              <a:rPr lang="en-US" altLang="ko-KR" sz="1200" b="0" i="0" kern="1200" dirty="0">
                <a:solidFill>
                  <a:schemeClr val="tx1"/>
                </a:solidFill>
                <a:effectLst/>
                <a:latin typeface="+mn-lt"/>
                <a:ea typeface="+mn-ea"/>
                <a:cs typeface="+mn-cs"/>
              </a:rPr>
              <a:t>NLP and Social Media </a:t>
            </a:r>
            <a:r>
              <a:rPr lang="en-US" altLang="ko-KR" sz="1200" b="0" i="0" u="none" strike="noStrike" kern="1200" dirty="0">
                <a:solidFill>
                  <a:schemeClr val="tx1"/>
                </a:solidFill>
                <a:effectLst/>
                <a:latin typeface="+mn-lt"/>
                <a:ea typeface="+mn-ea"/>
                <a:cs typeface="+mn-cs"/>
              </a:rPr>
              <a:t> </a:t>
            </a:r>
            <a:r>
              <a:rPr lang="en-US" altLang="ko-KR" dirty="0">
                <a:hlinkClick r:id="rId5"/>
              </a:rPr>
              <a:t>https://medium.com/@paldesk/natural-language-processing-and-social-media-8e7378737d00</a:t>
            </a:r>
            <a:endParaRPr lang="en-US" altLang="ko-KR" b="1" dirty="0"/>
          </a:p>
          <a:p>
            <a:pPr defTabSz="457063"/>
            <a:r>
              <a:rPr lang="en-US" altLang="ko-KR" sz="1200" b="0" kern="1200" dirty="0">
                <a:solidFill>
                  <a:schemeClr val="tx1"/>
                </a:solidFill>
                <a:effectLst/>
                <a:latin typeface="+mn-lt"/>
                <a:ea typeface="+mn-ea"/>
                <a:cs typeface="+mn-cs"/>
              </a:rPr>
              <a:t>NLP applications </a:t>
            </a:r>
            <a:r>
              <a:rPr lang="en-US" altLang="ko-KR" sz="1200" dirty="0">
                <a:solidFill>
                  <a:prstClr val="black"/>
                </a:solidFill>
                <a:latin typeface="Calibri" panose="020F0502020204030204"/>
                <a:ea typeface="+mn-ea"/>
                <a:hlinkClick r:id="rId6"/>
              </a:rPr>
              <a:t>https://www.upgrad.com/blog/5-applications-of-natural-language-processing-for-businesses/</a:t>
            </a:r>
            <a:endParaRPr lang="en-US" altLang="ko-KR" sz="1200" dirty="0">
              <a:solidFill>
                <a:prstClr val="black"/>
              </a:solidFill>
              <a:latin typeface="Calibri" panose="020F0502020204030204"/>
              <a:ea typeface="+mn-ea"/>
            </a:endParaRPr>
          </a:p>
          <a:p>
            <a:pPr defTabSz="457063"/>
            <a:r>
              <a:rPr lang="en-US" altLang="ko-KR" dirty="0"/>
              <a:t>NLP Applications </a:t>
            </a:r>
            <a:r>
              <a:rPr lang="en-US" altLang="ko-KR" sz="1200" dirty="0">
                <a:solidFill>
                  <a:prstClr val="black"/>
                </a:solidFill>
                <a:latin typeface="Calibri" panose="020F0502020204030204"/>
                <a:ea typeface="+mn-ea"/>
                <a:hlinkClick r:id="rId7"/>
              </a:rPr>
              <a:t>https://www.cs.upc.edu/~gatius/mai-ihlp/Applications2018.pdf</a:t>
            </a:r>
            <a:endParaRPr lang="en-US" altLang="ko-KR" sz="1200" dirty="0">
              <a:solidFill>
                <a:prstClr val="black"/>
              </a:solidFill>
              <a:latin typeface="Calibri" panose="020F0502020204030204"/>
              <a:ea typeface="+mn-ea"/>
            </a:endParaRPr>
          </a:p>
          <a:p>
            <a:pPr defTabSz="457063"/>
            <a:r>
              <a:rPr lang="en-US" altLang="ko-KR" dirty="0"/>
              <a:t>NLP market size 2016-2025 </a:t>
            </a:r>
            <a:r>
              <a:rPr lang="en-US" altLang="ko-KR" dirty="0">
                <a:hlinkClick r:id="rId3"/>
              </a:rPr>
              <a:t>https://emerj.com/partner-content/nlp-current-applications-and-future-possibilities/</a:t>
            </a:r>
            <a:endParaRPr lang="ko-KR" altLang="en-US" sz="1200" dirty="0">
              <a:solidFill>
                <a:prstClr val="black"/>
              </a:solidFill>
              <a:latin typeface="Calibri" panose="020F0502020204030204"/>
              <a:ea typeface="+mn-ea"/>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68</a:t>
            </a:fld>
            <a:endParaRPr lang="ko-KR" altLang="en-US" dirty="0"/>
          </a:p>
        </p:txBody>
      </p:sp>
    </p:spTree>
    <p:extLst>
      <p:ext uri="{BB962C8B-B14F-4D97-AF65-F5344CB8AC3E}">
        <p14:creationId xmlns:p14="http://schemas.microsoft.com/office/powerpoint/2010/main" val="35754593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Speech recognition vs. voice recognition</a:t>
            </a:r>
          </a:p>
          <a:p>
            <a:pPr fontAlgn="base"/>
            <a:endParaRPr lang="en-US" altLang="ko-KR" b="0" u="none" dirty="0"/>
          </a:p>
          <a:p>
            <a:pPr marL="182508" indent="-182508" defTabSz="457063">
              <a:spcAft>
                <a:spcPts val="800"/>
              </a:spcAft>
              <a:buClr>
                <a:srgbClr val="193EB0"/>
              </a:buClr>
              <a:buFont typeface="SamsungOne 400" panose="020B0503030303020204" pitchFamily="34" charset="0"/>
              <a:buChar char="‣"/>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The purpose of speech recognition is for a computer or machine to successfully identify the words spoken by anyone. With this, there is no need to pay attention to more personal details such as accent, cadence, and the like.</a:t>
            </a:r>
          </a:p>
          <a:p>
            <a:pPr marL="639708" lvl="1" indent="-182508" defTabSz="457063">
              <a:spcAft>
                <a:spcPts val="800"/>
              </a:spcAft>
              <a:buClr>
                <a:srgbClr val="193EB0"/>
              </a:buClr>
              <a:buFont typeface="Arial" panose="020B0604020202020204" pitchFamily="34" charset="0"/>
              <a:buChar char="•"/>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Speech recognition technology has a long list of applications. Speech recognition software programs are used for general dictation, transcribing, using a computer hands-free, medical transcription, automated customer service, etc.</a:t>
            </a:r>
          </a:p>
          <a:p>
            <a:pPr marL="639708" lvl="1" indent="-182508" defTabSz="457063">
              <a:spcAft>
                <a:spcPts val="800"/>
              </a:spcAft>
              <a:buClr>
                <a:srgbClr val="193EB0"/>
              </a:buClr>
              <a:buFont typeface="SamsungOne 400" panose="020B0503030303020204" pitchFamily="34" charset="0"/>
              <a:buChar char="‣"/>
              <a:defRPr/>
            </a:pP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08" indent="-182508" defTabSz="457063">
              <a:spcAft>
                <a:spcPts val="800"/>
              </a:spcAft>
              <a:buClr>
                <a:srgbClr val="193EB0"/>
              </a:buClr>
              <a:buFont typeface="SamsungOne 400" panose="020B0503030303020204" pitchFamily="34" charset="0"/>
              <a:buChar char="‣"/>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On the other hand, voice recognition is about being able to identify and understand one specific voice. The most widespread use of this technology is with virtual assistants such as Samsung’s Bixby. In fact, it has been predicted that 75% of US households will own and use at least one smart speaker by 2020.</a:t>
            </a:r>
          </a:p>
          <a:p>
            <a:pPr marL="628650" lvl="1" indent="-171450" defTabSz="457063">
              <a:spcAft>
                <a:spcPts val="800"/>
              </a:spcAft>
              <a:buClr>
                <a:srgbClr val="193EB0"/>
              </a:buClr>
              <a:buFont typeface="Arial" panose="020B0604020202020204" pitchFamily="34" charset="0"/>
              <a:buChar char="•"/>
              <a:defRPr/>
            </a:pPr>
            <a:r>
              <a:rPr lang="en-US" altLang="ko-KR" sz="1200" b="0" i="0" kern="1200" dirty="0">
                <a:solidFill>
                  <a:schemeClr val="tx1"/>
                </a:solidFill>
                <a:effectLst/>
                <a:latin typeface="+mn-lt"/>
                <a:ea typeface="+mn-ea"/>
                <a:cs typeface="+mn-cs"/>
              </a:rPr>
              <a:t>Speaker verification is using a person’s voice to authenticate that they are who they claim to be. Essentially, a person’s voice is used as a unique identifier. A sample of their speech is recorded. Then, that person’s speech patterns are compared against a database to see if there is a match between the person’s voice and their voice sample.</a:t>
            </a:r>
            <a:endParaRPr lang="en-US" altLang="ko-KR" b="0" u="none" dirty="0"/>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dirty="0"/>
              <a:t>Speech recognition vs. voice recognition </a:t>
            </a:r>
            <a:r>
              <a:rPr lang="en-US" altLang="ko-KR" dirty="0">
                <a:hlinkClick r:id="rId3"/>
              </a:rPr>
              <a:t>https://www.transcribeme.com/speech-vs-voice-recognition-whats-the-difference</a:t>
            </a:r>
            <a:endParaRPr lang="en-US" altLang="ko-KR" dirty="0"/>
          </a:p>
          <a:p>
            <a:r>
              <a:rPr lang="en-US" altLang="ko-KR" dirty="0"/>
              <a:t>Speech recognition vs. voice recognition </a:t>
            </a:r>
            <a:r>
              <a:rPr lang="en-US" altLang="ko-KR" dirty="0">
                <a:hlinkClick r:id="rId4"/>
              </a:rPr>
              <a:t>https://www.totalvoicetech.com/difference-between-voice-recognition-and-speech-recognition/</a:t>
            </a:r>
            <a:endParaRPr lang="en-US" altLang="ko-KR" dirty="0"/>
          </a:p>
          <a:p>
            <a:r>
              <a:rPr lang="en-US" altLang="ko-KR" b="0" dirty="0"/>
              <a:t>Applications of </a:t>
            </a:r>
            <a:r>
              <a:rPr lang="en-US" altLang="ko-KR" sz="1200" b="0" i="0" kern="1200" dirty="0">
                <a:solidFill>
                  <a:schemeClr val="tx1"/>
                </a:solidFill>
                <a:effectLst/>
                <a:latin typeface="+mn-lt"/>
                <a:ea typeface="+mn-ea"/>
                <a:cs typeface="+mn-cs"/>
              </a:rPr>
              <a:t>voice recognition (speaker recognition) </a:t>
            </a:r>
            <a:r>
              <a:rPr lang="en-US" altLang="ko-KR" dirty="0">
                <a:hlinkClick r:id="rId5"/>
              </a:rPr>
              <a:t>https://</a:t>
            </a:r>
            <a:r>
              <a:rPr lang="en-US" altLang="ko-KR" dirty="0" smtClean="0">
                <a:hlinkClick r:id="rId5"/>
              </a:rPr>
              <a:t>searchcustomerexperience.techtarget.com/definition/voice-recognition-speaker-recognition</a:t>
            </a:r>
            <a:endParaRPr lang="en-US" altLang="ko-KR" b="0"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69</a:t>
            </a:fld>
            <a:endParaRPr lang="ko-KR" altLang="en-US" dirty="0"/>
          </a:p>
        </p:txBody>
      </p:sp>
    </p:spTree>
    <p:extLst>
      <p:ext uri="{BB962C8B-B14F-4D97-AF65-F5344CB8AC3E}">
        <p14:creationId xmlns:p14="http://schemas.microsoft.com/office/powerpoint/2010/main" val="3938807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239826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70</a:t>
            </a:fld>
            <a:endParaRPr lang="ko-KR" altLang="en-US" dirty="0"/>
          </a:p>
        </p:txBody>
      </p:sp>
    </p:spTree>
    <p:extLst>
      <p:ext uri="{BB962C8B-B14F-4D97-AF65-F5344CB8AC3E}">
        <p14:creationId xmlns:p14="http://schemas.microsoft.com/office/powerpoint/2010/main" val="39042743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71</a:t>
            </a:fld>
            <a:endParaRPr lang="ko-KR" altLang="en-US" dirty="0"/>
          </a:p>
        </p:txBody>
      </p:sp>
    </p:spTree>
    <p:extLst>
      <p:ext uri="{BB962C8B-B14F-4D97-AF65-F5344CB8AC3E}">
        <p14:creationId xmlns:p14="http://schemas.microsoft.com/office/powerpoint/2010/main" val="22538962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169433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sz="1200" b="1" dirty="0"/>
              <a:t>Advantages of edge </a:t>
            </a:r>
            <a:r>
              <a:rPr lang="en-US" altLang="ko-KR" sz="1200" b="1" dirty="0" smtClean="0"/>
              <a:t>computing</a:t>
            </a:r>
            <a:endParaRPr lang="en-US" altLang="ko-KR" sz="1200" dirty="0"/>
          </a:p>
          <a:p>
            <a:r>
              <a:rPr lang="en-US" altLang="ko-KR" sz="1200" dirty="0"/>
              <a:t>Although a nascent stage, edge computing offers some obvious benefits</a:t>
            </a:r>
            <a:r>
              <a:rPr lang="en-US" altLang="ko-KR" sz="1200" dirty="0" smtClean="0"/>
              <a:t>:</a:t>
            </a:r>
            <a:endParaRPr lang="en-US" altLang="ko-KR" sz="1200" dirty="0"/>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u="sng" dirty="0"/>
              <a:t>Real-time or faster data processing and analysi</a:t>
            </a:r>
            <a:r>
              <a:rPr lang="en-US" altLang="ko-KR" sz="1200" b="0" dirty="0"/>
              <a:t>s: Data is processed closer to the source, not in an external data center or cloud, which reduces lag time.</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u="sng" dirty="0"/>
              <a:t>Lower costs</a:t>
            </a:r>
            <a:r>
              <a:rPr lang="en-US" altLang="ko-KR" sz="1200" b="0" dirty="0"/>
              <a:t>: Enterprises spend less on data management solutions for local devices than for cloud and data center networks.</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u="sng" dirty="0"/>
              <a:t>Less network traffic</a:t>
            </a:r>
            <a:r>
              <a:rPr lang="en-US" altLang="ko-KR" sz="1200" b="0" dirty="0"/>
              <a:t>: With an increasing number of IoT devices, data generation continues to rise at record rates. As a result, network bandwidth becomes more limited, overwhelming the cloud and leading to a greater bottleneck of data.</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u="sng" dirty="0"/>
              <a:t>Increased application efficiency</a:t>
            </a:r>
            <a:r>
              <a:rPr lang="en-US" altLang="ko-KR" sz="1200" b="0" dirty="0"/>
              <a:t>: </a:t>
            </a:r>
            <a:r>
              <a:rPr lang="en-US" altLang="ko-KR" sz="1200" dirty="0"/>
              <a:t>With lower latency levels, applications can operate more efficiently and at faster speeds.</a:t>
            </a:r>
            <a:endParaRPr lang="ko-KR" altLang="en-US" sz="1200" dirty="0"/>
          </a:p>
          <a:p>
            <a:endParaRPr lang="en-US" altLang="ko-KR" b="0" u="none" dirty="0"/>
          </a:p>
          <a:p>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What is edge computing </a:t>
            </a:r>
            <a:r>
              <a:rPr lang="en-US" altLang="ko-KR" dirty="0">
                <a:hlinkClick r:id="rId3"/>
              </a:rPr>
              <a:t>https://www.cbinsights.com/research/what-is-edge-computing/</a:t>
            </a:r>
            <a:endParaRPr lang="ko-KR" altLang="en-US" dirty="0"/>
          </a:p>
          <a:p>
            <a:r>
              <a:rPr lang="en-US" altLang="ko-KR" sz="1200" b="0" i="0" kern="1200" dirty="0">
                <a:solidFill>
                  <a:schemeClr val="tx1"/>
                </a:solidFill>
                <a:effectLst/>
                <a:latin typeface="+mn-lt"/>
                <a:ea typeface="+mn-ea"/>
                <a:cs typeface="+mn-cs"/>
              </a:rPr>
              <a:t>Advantages of edge computing</a:t>
            </a:r>
            <a:endParaRPr lang="en-US" altLang="ko-KR" b="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https://www.cbinsights.com/research/what-is-edge-computing</a:t>
            </a:r>
            <a:r>
              <a:rPr lang="en-US" altLang="ko-KR" dirty="0" smtClean="0">
                <a:hlinkClick r:id="rId3"/>
              </a:rPr>
              <a:t>/</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73</a:t>
            </a:fld>
            <a:endParaRPr lang="ko-KR" altLang="en-US" dirty="0"/>
          </a:p>
        </p:txBody>
      </p:sp>
    </p:spTree>
    <p:extLst>
      <p:ext uri="{BB962C8B-B14F-4D97-AF65-F5344CB8AC3E}">
        <p14:creationId xmlns:p14="http://schemas.microsoft.com/office/powerpoint/2010/main" val="5217817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Nvidia and Qualcomm, along with a number of emerging startups, are focused on building chips exclusively for AI workloads at the “edge.” </a:t>
            </a:r>
          </a:p>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From consumer electronics to telecommunications to medical imaging, edge AI has implications for every major industry.</a:t>
            </a:r>
          </a:p>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For example, an autonomous vehicle has to respond in real-time to what’s happening on the road, and function in areas with no internet connectivity. Decisions are time-sensitive and latency could prove fatal.</a:t>
            </a:r>
          </a:p>
          <a:p>
            <a:r>
              <a:rPr lang="en-US" altLang="ko-KR" dirty="0"/>
              <a:t/>
            </a:r>
            <a:br>
              <a:rPr lang="en-US" altLang="ko-KR" dirty="0"/>
            </a:br>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What is edge computing </a:t>
            </a:r>
            <a:r>
              <a:rPr lang="en-US" altLang="ko-KR" dirty="0">
                <a:hlinkClick r:id="rId3"/>
              </a:rPr>
              <a:t>https://www.cbinsights.com/research/what-is-edge-computing</a:t>
            </a:r>
            <a:r>
              <a:rPr lang="en-US" altLang="ko-KR" dirty="0" smtClean="0">
                <a:hlinkClick r:id="rId3"/>
              </a:rPr>
              <a:t>/</a:t>
            </a:r>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74</a:t>
            </a:fld>
            <a:endParaRPr lang="ko-KR" altLang="en-US" dirty="0"/>
          </a:p>
        </p:txBody>
      </p:sp>
    </p:spTree>
    <p:extLst>
      <p:ext uri="{BB962C8B-B14F-4D97-AF65-F5344CB8AC3E}">
        <p14:creationId xmlns:p14="http://schemas.microsoft.com/office/powerpoint/2010/main" val="34051357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3607336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76</a:t>
            </a:fld>
            <a:endParaRPr lang="ko-KR" altLang="en-US" dirty="0"/>
          </a:p>
        </p:txBody>
      </p:sp>
    </p:spTree>
    <p:extLst>
      <p:ext uri="{BB962C8B-B14F-4D97-AF65-F5344CB8AC3E}">
        <p14:creationId xmlns:p14="http://schemas.microsoft.com/office/powerpoint/2010/main" val="36586413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The FDA cleared Viz LVO, a product from startup Viz.ai, to analyze CT scans and notify healthcare providers of potential strokes in patients. Post FDA clearance, Viz.ai closed a $21M Series A round from Google Ventures and Kleiner Perkins Caufield &amp; Byers</a:t>
            </a:r>
            <a:r>
              <a:rPr lang="en-US" altLang="ko-KR" sz="1200"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The FDA also cleared GE Ventures-backed startup Arterys for its Oncology AI suite initially focused on spotting lung and liver lesions</a:t>
            </a:r>
            <a:r>
              <a:rPr lang="en-US" altLang="ko-KR" sz="1200"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Fast-track regulatory approval opens up new commercial pathways for over 80 AI imaging &amp; diagnostics companies that have raised equity financing since 2014, accounting for a total of 149 deals.</a:t>
            </a:r>
          </a:p>
          <a:p>
            <a:r>
              <a:rPr lang="en-US" altLang="ko-KR" dirty="0"/>
              <a:t/>
            </a:r>
            <a:br>
              <a:rPr lang="en-US" altLang="ko-KR" dirty="0"/>
            </a:br>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Arterys Receives First FDA Clearance </a:t>
            </a:r>
            <a:r>
              <a:rPr lang="en-US" altLang="ko-KR" dirty="0">
                <a:hlinkClick r:id="rId3"/>
              </a:rPr>
              <a:t>https://www.prnewswire.com/news-releases/arterys-receives-first-fda-clearance-for-broad-oncology-imaging-suite-with-deep-learning-300599275.html</a:t>
            </a:r>
            <a:endParaRPr lang="en-US" altLang="ko-KR" dirty="0"/>
          </a:p>
          <a:p>
            <a:r>
              <a:rPr lang="en-US" altLang="ko-KR" sz="1200" b="0" i="0" kern="1200" dirty="0">
                <a:solidFill>
                  <a:schemeClr val="tx1"/>
                </a:solidFill>
                <a:effectLst/>
                <a:latin typeface="+mn-lt"/>
                <a:ea typeface="+mn-ea"/>
                <a:cs typeface="+mn-cs"/>
              </a:rPr>
              <a:t>Viz.ai Product Animation - Viz LVO and Viz CTP </a:t>
            </a:r>
            <a:r>
              <a:rPr lang="en-US" altLang="ko-KR" dirty="0">
                <a:hlinkClick r:id="rId4"/>
              </a:rPr>
              <a:t>https://</a:t>
            </a:r>
            <a:r>
              <a:rPr lang="en-US" altLang="ko-KR" dirty="0" smtClean="0">
                <a:hlinkClick r:id="rId4"/>
              </a:rPr>
              <a:t>www.youtube.com/watch?v=y3P9aVwDOig</a:t>
            </a:r>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77</a:t>
            </a:fld>
            <a:endParaRPr lang="ko-KR" altLang="en-US" dirty="0"/>
          </a:p>
        </p:txBody>
      </p:sp>
    </p:spTree>
    <p:extLst>
      <p:ext uri="{BB962C8B-B14F-4D97-AF65-F5344CB8AC3E}">
        <p14:creationId xmlns:p14="http://schemas.microsoft.com/office/powerpoint/2010/main" val="30097641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b="0" u="none" dirty="0"/>
              <a:t>Similarly, Samsung launched a corporate social responsibility project which aims to create a portable ophthalmoscope for underserved people in Vietnam by recycling mobile handsets.</a:t>
            </a:r>
          </a:p>
          <a:p>
            <a:endParaRPr lang="en-US" altLang="ko-KR" b="1" u="sng" dirty="0"/>
          </a:p>
          <a:p>
            <a:r>
              <a:rPr lang="en-US" altLang="ko-KR" sz="1300" b="1" dirty="0">
                <a:solidFill>
                  <a:schemeClr val="tx1">
                    <a:lumMod val="85000"/>
                    <a:lumOff val="15000"/>
                  </a:schemeClr>
                </a:solidFill>
                <a:latin typeface="SamsungOne 400" panose="020B0503030303020204" pitchFamily="34" charset="0"/>
                <a:ea typeface="SamsungOne 400" panose="020B0503030303020204" pitchFamily="34" charset="0"/>
              </a:rPr>
              <a:t>“Trash to treasure”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portable, easy to use, digital ophthalmoscope at an affordable price range utilizing recycled mobile handset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Key components of the portable ophthalmoscope are an inexpensive yet high-quality camera which is a good fit for mass production and telecommunication module to connect medical specialists dispatched over a wide range of area</a:t>
            </a:r>
          </a:p>
          <a:p>
            <a:pPr marL="182563" indent="-182563">
              <a:spcAft>
                <a:spcPts val="800"/>
              </a:spcAft>
              <a:buClr>
                <a:srgbClr val="193EB0"/>
              </a:buClr>
              <a:buFont typeface="SamsungOne 400" panose="020B0503030303020204" pitchFamily="34" charset="0"/>
              <a:buChar char="‣"/>
            </a:pPr>
            <a:r>
              <a:rPr lang="en-US" altLang="ko-KR" sz="1300" b="0" u="none" dirty="0">
                <a:solidFill>
                  <a:schemeClr val="tx1">
                    <a:lumMod val="85000"/>
                    <a:lumOff val="15000"/>
                  </a:schemeClr>
                </a:solidFill>
                <a:latin typeface="SamsungOne 400" panose="020B0503030303020204" pitchFamily="34" charset="0"/>
                <a:ea typeface="SamsungOne 400" panose="020B0503030303020204" pitchFamily="34" charset="0"/>
              </a:rPr>
              <a:t>Without ophthalmologist training, a user can easily photograph fundus with minimum training. </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smtClean="0">
                <a:solidFill>
                  <a:schemeClr val="tx1">
                    <a:lumMod val="85000"/>
                    <a:lumOff val="15000"/>
                  </a:schemeClr>
                </a:solidFill>
                <a:latin typeface="SamsungOne 400" panose="020B0503030303020204" pitchFamily="34" charset="0"/>
                <a:ea typeface="SamsungOne 400" panose="020B0503030303020204" pitchFamily="34" charset="0"/>
              </a:rPr>
              <a:t>Benefit</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Boost ocular diagnostic capability of unskilled healthcare staffs</a:t>
            </a:r>
          </a:p>
          <a:p>
            <a:pPr marL="182563"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Create synergy effect with local ocular healthcare project which focus on treatment (Enhance efficiency and effectiveness)</a:t>
            </a:r>
          </a:p>
          <a:p>
            <a:pPr marL="182563"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Reduce the number of ophthalmologist’s initial examination and improve working environment</a:t>
            </a:r>
          </a:p>
          <a:p>
            <a:pPr marL="182563"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Reduce ocular healthcare cost in comprehensive public healthcare perspective</a:t>
            </a:r>
          </a:p>
          <a:p>
            <a:pPr marL="182563"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Provide</a:t>
            </a:r>
            <a: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portable digital ophthalmoscope with a significantly affordable cost (merely 1% of existing devices’ costs)</a:t>
            </a:r>
          </a:p>
          <a:p>
            <a:r>
              <a:rPr lang="en-US" altLang="ko-KR" dirty="0"/>
              <a:t/>
            </a:r>
            <a:br>
              <a:rPr lang="en-US" altLang="ko-KR" dirty="0"/>
            </a:br>
            <a:r>
              <a:rPr lang="en-US" altLang="ko-KR" b="1" dirty="0"/>
              <a:t>[Reference Source]</a:t>
            </a:r>
          </a:p>
          <a:p>
            <a:r>
              <a:rPr lang="en-US" altLang="ko-KR" sz="1200" b="0" i="0" kern="1200" dirty="0">
                <a:solidFill>
                  <a:schemeClr val="tx1"/>
                </a:solidFill>
                <a:effectLst/>
                <a:latin typeface="+mn-lt"/>
                <a:ea typeface="+mn-ea"/>
                <a:cs typeface="+mn-cs"/>
              </a:rPr>
              <a:t>igeeTalks on Galaxy Upcycling Project for Global Health </a:t>
            </a:r>
            <a:r>
              <a:rPr lang="en-US" altLang="ko-KR" dirty="0">
                <a:hlinkClick r:id="rId3"/>
              </a:rPr>
              <a:t>https://www.youtube.com/watch?v=pSHacTstOAU&amp;list=PLZGoT8OiX8oAU2SAvgmhjX98sI8GSKs2w</a:t>
            </a:r>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78</a:t>
            </a:fld>
            <a:endParaRPr lang="ko-KR" altLang="en-US" dirty="0"/>
          </a:p>
        </p:txBody>
      </p:sp>
    </p:spTree>
    <p:extLst>
      <p:ext uri="{BB962C8B-B14F-4D97-AF65-F5344CB8AC3E}">
        <p14:creationId xmlns:p14="http://schemas.microsoft.com/office/powerpoint/2010/main" val="18779839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509727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AI can be categorized as either weak or strong. Weak AI, also known as narrow AI, is an AI system that is designed and trained for a particular task. Virtual personal assistants, such as Apple's Siri, are a form of weak AI. Strong AI, also known as artificial general intelligence, is an AI system with generalized human cognitive abilities. When presented with an unfamiliar task, a strong AI system is able to find a solution without human intervention.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r>
            <a:br>
              <a:rPr lang="en-US" altLang="ko-KR" dirty="0"/>
            </a:br>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Weak AI &amp; Strong AI </a:t>
            </a:r>
            <a:r>
              <a:rPr lang="en-US" altLang="ko-KR" sz="1200" dirty="0">
                <a:hlinkClick r:id="rId3"/>
              </a:rPr>
              <a:t>https://searchenterpriseai.techtarget.com/definition/AI-Artificial-Intelligence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Future of AGI </a:t>
            </a:r>
            <a:r>
              <a:rPr lang="en-US" altLang="ko-KR" dirty="0">
                <a:hlinkClick r:id="rId4"/>
              </a:rPr>
              <a:t>https://medium.com/syncedreview/openai-founder-short-term-agi-is-a-serious-possibility-368424f7462f</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Progress of AI </a:t>
            </a:r>
            <a:r>
              <a:rPr lang="en-US" altLang="ko-KR" dirty="0">
                <a:hlinkClick r:id="rId5"/>
              </a:rPr>
              <a:t>https://en.wikipedia.org/wiki/Progress_in_artificial_intelligence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a:t>
            </a:fld>
            <a:endParaRPr lang="ko-KR" altLang="en-US" dirty="0"/>
          </a:p>
        </p:txBody>
      </p:sp>
    </p:spTree>
    <p:extLst>
      <p:ext uri="{BB962C8B-B14F-4D97-AF65-F5344CB8AC3E}">
        <p14:creationId xmlns:p14="http://schemas.microsoft.com/office/powerpoint/2010/main" val="17360779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Thanks to technological advancement, especially artificial intelligence technology, autonomous vehicles that is capable of sensing its environment and moving with little or no human input, have been introduced.</a:t>
            </a:r>
          </a:p>
          <a:p>
            <a:pPr fontAlgn="base"/>
            <a:endParaRPr lang="en-US" altLang="ko-KR" b="0" u="none" dirty="0"/>
          </a:p>
          <a:p>
            <a:pPr fontAlgn="base"/>
            <a:r>
              <a:rPr lang="en-US" altLang="ko-KR" b="0" u="none" dirty="0"/>
              <a:t>A classification system based on six different levels (ranging from fully manual to fully automated systems) was published in 2014 by SAE International, an automotive standardization body, as J3016, Taxonomy and Definitions for Terms Related to On-Road Motor Vehicle Automated Driving Systems</a:t>
            </a:r>
          </a:p>
          <a:p>
            <a:pPr fontAlgn="base"/>
            <a:endParaRPr lang="en-US" altLang="ko-KR" b="0" u="none" dirty="0"/>
          </a:p>
          <a:p>
            <a:pPr fontAlgn="base"/>
            <a:r>
              <a:rPr lang="en-US" altLang="ko-KR" b="0" u="none" dirty="0"/>
              <a:t>Waymo announced that it has been running Level 4 autonomous cars, with no human behind the wheel, in Arizona since 2017.</a:t>
            </a:r>
          </a:p>
          <a:p>
            <a:pPr fontAlgn="base"/>
            <a:endParaRPr kumimoji="0" lang="en-US" altLang="ko-KR" sz="1200" b="0" u="none"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SAE (J3016) Automation Levels </a:t>
            </a:r>
            <a:r>
              <a:rPr lang="en-US" altLang="ko-KR" dirty="0">
                <a:hlinkClick r:id="rId3"/>
              </a:rPr>
              <a:t>https://en.wikipedia.org/wiki/Self-driving_car</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Automation Levels Image </a:t>
            </a:r>
            <a:r>
              <a:rPr lang="en-US" altLang="ko-KR" sz="1200" dirty="0">
                <a:hlinkClick r:id="rId4"/>
              </a:rPr>
              <a:t>https://spectrum.ieee.org/transportation/self-driving/accelerating-autonomous-vehicle-technology</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kern="1200" dirty="0">
              <a:solidFill>
                <a:schemeClr val="tx1"/>
              </a:solidFill>
              <a:effectLst/>
              <a:latin typeface="+mn-lt"/>
              <a:ea typeface="+mn-ea"/>
              <a:cs typeface="+mn-cs"/>
            </a:endParaRPr>
          </a:p>
          <a:p>
            <a:endParaRPr lang="en-US" altLang="ko-KR" sz="1200" b="0" kern="1200" dirty="0">
              <a:solidFill>
                <a:schemeClr val="tx1"/>
              </a:solidFill>
              <a:effectLst/>
              <a:latin typeface="+mn-lt"/>
              <a:ea typeface="+mn-ea"/>
              <a:cs typeface="+mn-cs"/>
            </a:endParaRPr>
          </a:p>
          <a:p>
            <a:r>
              <a:rPr lang="en-US" altLang="ko-KR" sz="1200" b="0" kern="1200" dirty="0">
                <a:solidFill>
                  <a:schemeClr val="tx1"/>
                </a:solidFill>
                <a:effectLst/>
                <a:latin typeface="+mn-lt"/>
                <a:ea typeface="+mn-ea"/>
                <a:cs typeface="+mn-cs"/>
              </a:rPr>
              <a:t>Waymo Says More Of Its Self-Driving Cars Operating ‘Rider Only’ With No One At Wheel </a:t>
            </a:r>
            <a:br>
              <a:rPr lang="en-US" altLang="ko-KR" sz="1200" b="0" kern="1200" dirty="0">
                <a:solidFill>
                  <a:schemeClr val="tx1"/>
                </a:solidFill>
                <a:effectLst/>
                <a:latin typeface="+mn-lt"/>
                <a:ea typeface="+mn-ea"/>
                <a:cs typeface="+mn-cs"/>
              </a:rPr>
            </a:br>
            <a:r>
              <a:rPr lang="en-US" altLang="ko-KR" sz="1200" dirty="0">
                <a:hlinkClick r:id="rId5"/>
              </a:rPr>
              <a:t>https://www.forbes.com/sites/alanohnsman/2019/10/28/waymos-autonomous-car-definition-if-you-need-a-drivers-license-its-not-self-driving/#130675296478</a:t>
            </a:r>
            <a:endParaRPr lang="ko-KR" altLang="en-US" sz="1200" dirty="0"/>
          </a:p>
          <a:p>
            <a:endParaRPr lang="en-US" altLang="ko-KR" dirty="0"/>
          </a:p>
          <a:p>
            <a:r>
              <a:rPr lang="en-US" altLang="ko-KR" dirty="0"/>
              <a:t>Waymo achieved level 4, while Tesla achieved only level 2</a:t>
            </a:r>
            <a:br>
              <a:rPr lang="en-US" altLang="ko-KR" dirty="0"/>
            </a:br>
            <a:r>
              <a:rPr lang="en-US" altLang="ko-KR" dirty="0">
                <a:hlinkClick r:id="rId6"/>
              </a:rPr>
              <a:t>https://www.thedrive.com/tech/15848/waymo-is-already-running-cars-with-no-one-behind-the-wheel</a:t>
            </a:r>
            <a:endParaRPr lang="en-US" altLang="ko-KR" dirty="0"/>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Not Only Cars: The Six Levels of Autonomous Testing</a:t>
            </a:r>
          </a:p>
          <a:p>
            <a:r>
              <a:rPr lang="en-US" altLang="ko-KR" sz="1200" dirty="0">
                <a:hlinkClick r:id="rId7"/>
              </a:rPr>
              <a:t>https://medium.com/@giltayar/not-only-cars-the-six-levels-of-autonomous-testing-a22611ab1d7f</a:t>
            </a:r>
            <a:endParaRPr lang="ko-KR" altLang="en-US" sz="1200" dirty="0"/>
          </a:p>
          <a:p>
            <a:endParaRPr lang="en-US" altLang="ko-KR" dirty="0"/>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80</a:t>
            </a:fld>
            <a:endParaRPr lang="ko-KR" altLang="en-US" dirty="0"/>
          </a:p>
        </p:txBody>
      </p:sp>
    </p:spTree>
    <p:extLst>
      <p:ext uri="{BB962C8B-B14F-4D97-AF65-F5344CB8AC3E}">
        <p14:creationId xmlns:p14="http://schemas.microsoft.com/office/powerpoint/2010/main" val="5227571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altLang="ko-KR" sz="1200" b="0" u="none" dirty="0">
                <a:latin typeface="Arial" panose="020B0604020202020204" pitchFamily="34" charset="0"/>
                <a:ea typeface="+mn-ea"/>
                <a:cs typeface="Arial" panose="020B0604020202020204" pitchFamily="34" charset="0"/>
              </a:rPr>
              <a:t>The chart </a:t>
            </a:r>
            <a:r>
              <a:rPr kumimoji="0" lang="en-US" altLang="ko-KR" sz="1200" b="0" u="none" dirty="0" smtClean="0">
                <a:latin typeface="Arial" panose="020B0604020202020204" pitchFamily="34" charset="0"/>
                <a:ea typeface="+mn-ea"/>
                <a:cs typeface="Arial" panose="020B0604020202020204" pitchFamily="34" charset="0"/>
              </a:rPr>
              <a:t>explains </a:t>
            </a:r>
            <a:r>
              <a:rPr kumimoji="0" lang="en-US" altLang="ko-KR" sz="1200" b="0" u="none" dirty="0">
                <a:latin typeface="Arial" panose="020B0604020202020204" pitchFamily="34" charset="0"/>
                <a:ea typeface="+mn-ea"/>
                <a:cs typeface="Arial" panose="020B0604020202020204" pitchFamily="34" charset="0"/>
              </a:rPr>
              <a:t>Waymo’s disengagement rate (0.09 disengagement per 1,000 miles) and miles driven in California (1.26M miles). Disengagement rate has been significantly improved and the miles driven are dramatically increased over four years.</a:t>
            </a:r>
            <a:endParaRPr lang="en-US" altLang="ko-KR" sz="1200" b="0" i="0" u="none" strike="noStrike" kern="1200" baseline="0" dirty="0">
              <a:solidFill>
                <a:srgbClr val="262626"/>
              </a:solidFill>
              <a:latin typeface="SamsungOne 400" panose="020B0503030303020204" pitchFamily="34" charset="0"/>
              <a:ea typeface="SamsungOne 400" panose="020B0503030303020204" pitchFamily="34" charset="0"/>
            </a:endParaRPr>
          </a:p>
          <a:p>
            <a:pPr fontAlgn="base"/>
            <a:endParaRPr lang="en-US" altLang="ko-KR" sz="1200" b="0" i="0" u="none" strike="noStrike" kern="1200" baseline="0" dirty="0">
              <a:solidFill>
                <a:srgbClr val="262626"/>
              </a:solidFill>
              <a:latin typeface="SamsungOne 400" panose="020B0503030303020204" pitchFamily="34" charset="0"/>
              <a:ea typeface="SamsungOne 400" panose="020B0503030303020204" pitchFamily="34" charset="0"/>
            </a:endParaRPr>
          </a:p>
          <a:p>
            <a:pPr fontAlgn="base"/>
            <a:r>
              <a:rPr lang="en-US" altLang="ko-KR" sz="1200" b="0" i="0" u="none" strike="noStrike" kern="1200" baseline="0" dirty="0">
                <a:solidFill>
                  <a:srgbClr val="262626"/>
                </a:solidFill>
                <a:latin typeface="SamsungOne 400" panose="020B0503030303020204" pitchFamily="34" charset="0"/>
                <a:ea typeface="SamsungOne 400" panose="020B0503030303020204" pitchFamily="34" charset="0"/>
              </a:rPr>
              <a:t>California requires developers who test Level 3 and above automated driving systems in the state to report some basic statistics about vehicle operations each year, including the number of vehicles currently in operation, miles driven and the number of disengagements. These last two figures are combined to calculate miles per disengagement.</a:t>
            </a:r>
            <a:endParaRPr lang="en-US" altLang="ko-KR" b="1" u="sng" dirty="0"/>
          </a:p>
          <a:p>
            <a:pPr fontAlgn="base"/>
            <a:endParaRPr lang="en-US" altLang="ko-KR" b="1" u="sng" dirty="0"/>
          </a:p>
          <a:p>
            <a:pPr marL="0" marR="0" lvl="0" indent="0" algn="l" defTabSz="914400" rtl="0" eaLnBrk="1" fontAlgn="base"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Waymo’s autonomous system disengaged, meaning a human safety driver had to take the wheel, at a rate of once every 11,017 miles (50% reduction in the rate and a 96% increase in the average miles traveled between disengagements). And that happened as it boosted testing in the state to 1.2 million miles from 352,000 miles in 2017.</a:t>
            </a:r>
          </a:p>
          <a:p>
            <a:pPr marL="0" marR="0" lvl="0" indent="0" algn="l" defTabSz="914400" rtl="0" eaLnBrk="1" fontAlgn="base"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GM Cruise reported the second-lowest disengagement rate, with a safety driver taking over once every 5,205 miles, 321% better than a year ago, according to data released by California’s Department of Motor Vehicles.</a:t>
            </a:r>
          </a:p>
          <a:p>
            <a:pPr marL="0" marR="0" lvl="0" indent="0" algn="l" defTabSz="914400" rtl="0" eaLnBrk="1" fontAlgn="base" latinLnBrk="1" hangingPunct="1">
              <a:lnSpc>
                <a:spcPct val="100000"/>
              </a:lnSpc>
              <a:spcBef>
                <a:spcPts val="0"/>
              </a:spcBef>
              <a:spcAft>
                <a:spcPts val="0"/>
              </a:spcAft>
              <a:buClrTx/>
              <a:buSzTx/>
              <a:buFontTx/>
              <a:buNone/>
              <a:tabLst/>
              <a:defRPr/>
            </a:pP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base"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The value of the data is limited, however, as the figures don’t factor in the complexity of environments in which vehicles are tested–dense urban settings, versus low-speed suburbs or less complex highway driving–nor do they show conditions including weather, light or speed. </a:t>
            </a:r>
          </a:p>
          <a:p>
            <a:pPr fontAlgn="base"/>
            <a:endParaRPr kumimoji="0" lang="en-US" altLang="ko-KR" sz="1200" b="0" u="none" dirty="0">
              <a:latin typeface="Arial" panose="020B0604020202020204" pitchFamily="34" charset="0"/>
              <a:ea typeface="+mn-ea"/>
              <a:cs typeface="Arial" panose="020B0604020202020204" pitchFamily="34" charset="0"/>
            </a:endParaRPr>
          </a:p>
          <a:p>
            <a:pPr fontAlgn="base"/>
            <a:endParaRPr kumimoji="0" lang="en-US" altLang="ko-KR" sz="1200" b="0" u="none"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California requires miles per disengagement </a:t>
            </a:r>
            <a:r>
              <a:rPr lang="en-US" altLang="ko-KR" sz="1200" dirty="0">
                <a:hlinkClick r:id="rId3"/>
              </a:rPr>
              <a:t>https://hackernoon.com/why-miles-per-disengagement-misses-the-point-as-an-autonomous-vehicle-success-metric-86da67768ec2</a:t>
            </a: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prstClr val="black">
                    <a:lumMod val="85000"/>
                    <a:lumOff val="15000"/>
                  </a:prstClr>
                </a:solidFill>
                <a:latin typeface="SamsungOne 400" panose="020B0503030303020204" pitchFamily="34" charset="0"/>
                <a:ea typeface="SamsungOne 400" panose="020B0503030303020204" pitchFamily="34" charset="0"/>
              </a:rPr>
              <a:t>Waymo tops disengagement  </a:t>
            </a:r>
            <a:r>
              <a:rPr lang="en-US" altLang="ko-KR" sz="1200" dirty="0">
                <a:hlinkClick r:id="rId4"/>
              </a:rPr>
              <a:t>https://www.forbes.com/sites/alanohnsman/2019/02/13/waymo-tops-self-driving-car-disengagement-stats-as-gm-cruise-gains-and-tesla-is-awol/#4540246b31ec</a:t>
            </a:r>
            <a:endParaRPr lang="ko-KR" altLang="en-US"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endParaRPr>
          </a:p>
          <a:p>
            <a:pPr fontAlgn="auto"/>
            <a:r>
              <a:rPr lang="en-US" altLang="ko-KR" sz="1200" b="0" i="0" kern="1200" dirty="0">
                <a:solidFill>
                  <a:schemeClr val="tx1"/>
                </a:solidFill>
                <a:effectLst/>
                <a:latin typeface="+mn-lt"/>
                <a:ea typeface="+mn-ea"/>
                <a:cs typeface="+mn-cs"/>
              </a:rPr>
              <a:t>California’s self-driving car reports are imperfect, but they’re better than nothing</a:t>
            </a:r>
            <a:r>
              <a:rPr lang="en-US" altLang="ko-KR" sz="1200" b="1" i="0" kern="1200" dirty="0">
                <a:solidFill>
                  <a:schemeClr val="tx1"/>
                </a:solidFill>
                <a:effectLst/>
                <a:latin typeface="+mn-lt"/>
                <a:ea typeface="+mn-ea"/>
                <a:cs typeface="+mn-cs"/>
              </a:rPr>
              <a:t> </a:t>
            </a:r>
            <a:r>
              <a:rPr lang="en-US" altLang="ko-KR" sz="1200" dirty="0">
                <a:hlinkClick r:id="rId5"/>
              </a:rPr>
              <a:t>https://www.theverge.com/2019/2/13/18223356/california-dmv-self-driving-car-disengagement-report-2018</a:t>
            </a:r>
            <a:endParaRPr lang="en-US" altLang="ko-KR" sz="1200" dirty="0"/>
          </a:p>
          <a:p>
            <a:pPr fontAlgn="auto"/>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Disengagement report raw data </a:t>
            </a:r>
            <a:r>
              <a:rPr lang="en-US" altLang="ko-KR" sz="1200" dirty="0">
                <a:hlinkClick r:id="rId6"/>
              </a:rPr>
              <a:t>https://thelastdriverlicenseholder.com/2019/02/12/disengagement-reports-2018-preliminary-results</a:t>
            </a:r>
            <a:r>
              <a:rPr lang="en-US" altLang="ko-KR" sz="1200" dirty="0" smtClean="0">
                <a:hlinkClick r:id="rId6"/>
              </a:rPr>
              <a:t>/</a:t>
            </a:r>
            <a:endParaRPr lang="ko-KR" altLang="en-US" sz="1200"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81</a:t>
            </a:fld>
            <a:endParaRPr lang="ko-KR" altLang="en-US" dirty="0"/>
          </a:p>
        </p:txBody>
      </p:sp>
    </p:spTree>
    <p:extLst>
      <p:ext uri="{BB962C8B-B14F-4D97-AF65-F5344CB8AC3E}">
        <p14:creationId xmlns:p14="http://schemas.microsoft.com/office/powerpoint/2010/main" val="31195001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Google is far ahead of its competitors. Waymo opened its on-demand ride service to people in a portion of suburban Phoenix, accessing it via a branded app, Waymo One (December 2018). And several startups are chasing after Waymo</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sz="1200" b="0" kern="1200" dirty="0">
                <a:solidFill>
                  <a:schemeClr val="tx1"/>
                </a:solidFill>
                <a:effectLst/>
                <a:latin typeface="+mn-lt"/>
                <a:ea typeface="+mn-ea"/>
                <a:cs typeface="+mn-cs"/>
              </a:rPr>
              <a:t>Waymo Is Millions Of Miles Ahead In Robot Car Tests; Does It Need A Billion More?</a:t>
            </a:r>
            <a:endParaRPr lang="en-US" altLang="ko-KR" sz="1200" b="0" dirty="0">
              <a:solidFill>
                <a:prstClr val="black">
                  <a:lumMod val="85000"/>
                  <a:lumOff val="15000"/>
                </a:prstClr>
              </a:solidFill>
              <a:latin typeface="SamsungOne 400" panose="020B0503030303020204" pitchFamily="34" charset="0"/>
              <a:ea typeface="SamsungOne 400" panose="020B0503030303020204" pitchFamily="34" charset="0"/>
            </a:endParaRPr>
          </a:p>
          <a:p>
            <a:r>
              <a:rPr lang="en-US" altLang="ko-KR" dirty="0">
                <a:hlinkClick r:id="rId3"/>
              </a:rPr>
              <a:t>https://www.forbes.com/sites/alanohnsman/2018/03/02/waymo-is-millions-of-miles-ahead-in-robot-car-tests-does-it-need-a-billion-more/#c854b381ef4c</a:t>
            </a:r>
            <a:endParaRPr lang="en-US" altLang="ko-KR" dirty="0"/>
          </a:p>
          <a:p>
            <a:endParaRPr lang="en-US" altLang="ko-KR" sz="1200" b="0" dirty="0">
              <a:solidFill>
                <a:prstClr val="black">
                  <a:lumMod val="85000"/>
                  <a:lumOff val="15000"/>
                </a:prstClr>
              </a:solidFill>
              <a:latin typeface="SamsungOne 400" panose="020B0503030303020204" pitchFamily="34" charset="0"/>
              <a:ea typeface="SamsungOne 400" panose="020B0503030303020204" pitchFamily="34" charset="0"/>
            </a:endParaRPr>
          </a:p>
          <a:p>
            <a:r>
              <a:rPr lang="en-US" altLang="ko-KR" sz="1200" b="0" dirty="0">
                <a:solidFill>
                  <a:prstClr val="black">
                    <a:lumMod val="85000"/>
                    <a:lumOff val="15000"/>
                  </a:prstClr>
                </a:solidFill>
                <a:latin typeface="SamsungOne 400" panose="020B0503030303020204" pitchFamily="34" charset="0"/>
                <a:ea typeface="SamsungOne 400" panose="020B0503030303020204" pitchFamily="34" charset="0"/>
              </a:rPr>
              <a:t>At Waymo, It’s Launch Time For Google’s Biggest Moonshot</a:t>
            </a:r>
            <a:br>
              <a:rPr lang="en-US" altLang="ko-KR" sz="1200" b="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200" dirty="0">
                <a:hlinkClick r:id="rId4"/>
              </a:rPr>
              <a:t>https://www.forbes.com/sites/alanohnsman/2018/11/30/10-million-miles-later-waymo-ceo-says-its-self-driving-cars-are-ready-for-prime-time/#</a:t>
            </a:r>
            <a:r>
              <a:rPr lang="en-US" altLang="ko-KR" sz="1200" dirty="0" smtClean="0">
                <a:hlinkClick r:id="rId4"/>
              </a:rPr>
              <a:t>7f5368ee75e7</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82</a:t>
            </a:fld>
            <a:endParaRPr lang="ko-KR" altLang="en-US" dirty="0"/>
          </a:p>
        </p:txBody>
      </p:sp>
    </p:spTree>
    <p:extLst>
      <p:ext uri="{BB962C8B-B14F-4D97-AF65-F5344CB8AC3E}">
        <p14:creationId xmlns:p14="http://schemas.microsoft.com/office/powerpoint/2010/main" val="16660164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u="none" dirty="0"/>
              <a:t>Besides Baidu,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Alibaba recently conducted test drives of its autonomous vehicle. But interestingly, just over a year ago, Alibaba was skeptical about the long-term commercial opportunity of autonomous vehicles, mentioning in an earnings call that “nobody has figured out the long-term economic model for this, but people are doing it because there is some very interesting artificial intelligence-related technology” involved in building autonomous vehicles.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83</a:t>
            </a:fld>
            <a:endParaRPr lang="ko-KR" altLang="en-US" dirty="0"/>
          </a:p>
        </p:txBody>
      </p:sp>
    </p:spTree>
    <p:extLst>
      <p:ext uri="{BB962C8B-B14F-4D97-AF65-F5344CB8AC3E}">
        <p14:creationId xmlns:p14="http://schemas.microsoft.com/office/powerpoint/2010/main" val="29586438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Highlighted</a:t>
            </a:r>
            <a:r>
              <a:rPr lang="ko-KR" altLang="en-US" b="0" u="none" dirty="0"/>
              <a:t> </a:t>
            </a:r>
            <a:r>
              <a:rPr lang="en-US" altLang="ko-KR" b="0" u="none" dirty="0"/>
              <a:t>in the slide is the section where artificial intelligence technologies are heavily involved.</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Technologies and relevant players in the AV market </a:t>
            </a:r>
            <a:r>
              <a:rPr lang="en-US" altLang="ko-KR" sz="1200" dirty="0">
                <a:hlinkClick r:id="rId3"/>
              </a:rPr>
              <a:t>https://www.cbinsights.com/research/startups-drive-auto-industry-disruption</a:t>
            </a:r>
            <a:r>
              <a:rPr lang="en-US" altLang="ko-KR" sz="1200" dirty="0" smtClean="0">
                <a:hlinkClick r:id="rId3"/>
              </a:rPr>
              <a:t>/</a:t>
            </a:r>
            <a:endParaRPr lang="en-US" altLang="ko-KR" sz="1200"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84</a:t>
            </a:fld>
            <a:endParaRPr lang="ko-KR" altLang="en-US" dirty="0"/>
          </a:p>
        </p:txBody>
      </p:sp>
    </p:spTree>
    <p:extLst>
      <p:ext uri="{BB962C8B-B14F-4D97-AF65-F5344CB8AC3E}">
        <p14:creationId xmlns:p14="http://schemas.microsoft.com/office/powerpoint/2010/main" val="35533082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191375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Reinforcement learning (RL) is a branch of machine learning concerned with the process of learning by trying things, receiving a positive or negative reward (feedback), and then modifying behavior to try and maximize cumulative expected reward. </a:t>
            </a:r>
          </a:p>
          <a:p>
            <a:pPr fontAlgn="base"/>
            <a:endParaRPr lang="en-US" altLang="ko-KR" b="0" u="none" dirty="0">
              <a:latin typeface="Roboto"/>
            </a:endParaRPr>
          </a:p>
          <a:p>
            <a:pPr fontAlgn="base"/>
            <a:r>
              <a:rPr lang="en-US" altLang="ko-KR" b="1" dirty="0">
                <a:latin typeface="Roboto"/>
              </a:rPr>
              <a:t>The typical framing of a RL scenario</a:t>
            </a:r>
            <a:r>
              <a:rPr lang="en-US" altLang="ko-KR" dirty="0">
                <a:latin typeface="Roboto"/>
              </a:rPr>
              <a:t>: </a:t>
            </a:r>
            <a:r>
              <a:rPr lang="en-US" altLang="ko-KR" b="0" dirty="0">
                <a:latin typeface="Roboto"/>
              </a:rPr>
              <a:t>an agent takes actions in an environment, which is interpreted into a reward and a representation of the state, which are fed back into the agent.</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sz="1200" b="1" i="0" kern="1200" dirty="0">
                <a:solidFill>
                  <a:schemeClr val="tx1"/>
                </a:solidFill>
                <a:effectLst/>
                <a:latin typeface="+mn-lt"/>
                <a:ea typeface="+mn-ea"/>
                <a:cs typeface="+mn-cs"/>
              </a:rPr>
              <a:t>Application of RL</a:t>
            </a:r>
            <a:r>
              <a:rPr lang="en-US" altLang="ko-KR" sz="1200" b="0" i="0" kern="1200" dirty="0">
                <a:solidFill>
                  <a:schemeClr val="tx1"/>
                </a:solidFill>
                <a:effectLst/>
                <a:latin typeface="+mn-lt"/>
                <a:ea typeface="+mn-ea"/>
                <a:cs typeface="+mn-cs"/>
              </a:rPr>
              <a:t>: RL applied to artificial intelligence has found remarkable success in recent years due to breakthroughs in both computing resources and algorithm improvements. Graphics Processing Unit capabilities have been improving tenfold every few years. The improvement, combined with the availability of large datasets, has led to massive breakthroughs in the field of deep learning. Fundamental to deep learning is the concept of a neural network: a collection of nodes (neurons) performing operations on an input and returning an output. A deep neural network has many neurons in sequence. Using deep neural networks to approximate the value (output) of taking an action in some state (input) has led to incredibly advanced reinforcement learning agents in multiple domains. Additionally, algorithmic breakthroughs such as experience replay, self-play, and Monte Carlo tree search have pushed improvements specific to RL. The combination of these advancements has created superhuman players of Atari, Go, and Shogi, and a nearly professional DoTA 2 team of bots.</a:t>
            </a:r>
          </a:p>
          <a:p>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sz="1200" b="0" i="0" kern="1200" dirty="0">
                <a:solidFill>
                  <a:schemeClr val="tx1"/>
                </a:solidFill>
                <a:effectLst/>
                <a:latin typeface="+mn-lt"/>
                <a:ea typeface="+mn-ea"/>
                <a:cs typeface="+mn-cs"/>
              </a:rPr>
              <a:t>Reinforcement learning </a:t>
            </a:r>
            <a:r>
              <a:rPr lang="en-US" altLang="ko-KR" dirty="0">
                <a:hlinkClick r:id="rId3"/>
              </a:rPr>
              <a:t>https://en.wikipedia.org/wiki/Reinforcement_learning</a:t>
            </a:r>
            <a:endParaRPr lang="en-US" altLang="ko-KR" dirty="0"/>
          </a:p>
          <a:p>
            <a:r>
              <a:rPr lang="en-US" altLang="ko-KR" sz="1200" b="0" i="0" kern="1200" dirty="0">
                <a:solidFill>
                  <a:schemeClr val="tx1"/>
                </a:solidFill>
                <a:effectLst/>
                <a:latin typeface="+mn-lt"/>
                <a:ea typeface="+mn-ea"/>
                <a:cs typeface="+mn-cs"/>
              </a:rPr>
              <a:t>Reinforcement Learning Applications </a:t>
            </a:r>
            <a:r>
              <a:rPr lang="en-US" altLang="ko-KR" dirty="0">
                <a:hlinkClick r:id="rId4"/>
              </a:rPr>
              <a:t>https://medium.com/@yuxili/rl-applications-73ef685c07eb</a:t>
            </a:r>
            <a:endParaRPr lang="ko-KR" altLang="en-US" dirty="0"/>
          </a:p>
          <a:p>
            <a:pPr fontAlgn="base"/>
            <a:r>
              <a:rPr lang="en-US" altLang="ko-KR" sz="1200" b="0" i="0" kern="1200" dirty="0">
                <a:solidFill>
                  <a:schemeClr val="tx1"/>
                </a:solidFill>
                <a:effectLst/>
                <a:latin typeface="+mn-lt"/>
                <a:ea typeface="+mn-ea"/>
                <a:cs typeface="+mn-cs"/>
              </a:rPr>
              <a:t>Reinforcement Learning Applications: A Brief Guide on How to Get Business Value from RL </a:t>
            </a:r>
            <a:r>
              <a:rPr lang="en-US" altLang="ko-KR" dirty="0">
                <a:hlinkClick r:id="rId5"/>
              </a:rPr>
              <a:t>https://perfectial.com/blog/reinforcement-learning-applications/</a:t>
            </a:r>
            <a:endParaRPr lang="ko-KR" altLang="en-US" dirty="0"/>
          </a:p>
          <a:p>
            <a:r>
              <a:rPr lang="en-US" altLang="ko-KR" sz="1200" b="0" i="0" kern="1200" cap="all" dirty="0">
                <a:solidFill>
                  <a:schemeClr val="tx1"/>
                </a:solidFill>
                <a:effectLst/>
                <a:latin typeface="+mn-lt"/>
                <a:ea typeface="+mn-ea"/>
                <a:cs typeface="+mn-cs"/>
              </a:rPr>
              <a:t>SHIELD AI FUNDAMENTALS: ON REINFORCEMENT LEARNING </a:t>
            </a:r>
            <a:r>
              <a:rPr lang="en-US" altLang="ko-KR" sz="1200" dirty="0">
                <a:solidFill>
                  <a:srgbClr val="FF4337"/>
                </a:solidFill>
                <a:hlinkClick r:id="rId6"/>
              </a:rPr>
              <a:t>https://www.shield.ai/content/2018/11/20/shield-ai-fundamentals-on-reinforcement-learning</a:t>
            </a:r>
            <a:endParaRPr lang="en-US" altLang="ko-KR" sz="1200" dirty="0">
              <a:solidFill>
                <a:srgbClr val="FF4337"/>
              </a:solidFill>
            </a:endParaRPr>
          </a:p>
          <a:p>
            <a:r>
              <a:rPr lang="en-US" altLang="ko-KR" sz="1200" b="0" i="0" kern="1200" dirty="0">
                <a:solidFill>
                  <a:schemeClr val="tx1"/>
                </a:solidFill>
                <a:effectLst/>
                <a:latin typeface="+mn-lt"/>
                <a:ea typeface="+mn-ea"/>
                <a:cs typeface="+mn-cs"/>
              </a:rPr>
              <a:t>Applications of Reinforcement Learning in Real World </a:t>
            </a:r>
            <a:r>
              <a:rPr lang="en-US" altLang="ko-KR" dirty="0">
                <a:hlinkClick r:id="rId7"/>
              </a:rPr>
              <a:t>https://towardsdatascience.com/applications-of-reinforcement-learning-in-real-world-1a94955bcd12</a:t>
            </a:r>
            <a:endParaRPr lang="ko-KR" altLang="en-US" dirty="0"/>
          </a:p>
          <a:p>
            <a:r>
              <a:rPr lang="en-US" altLang="ko-KR" sz="1200" b="0" i="0" kern="1200" dirty="0">
                <a:solidFill>
                  <a:schemeClr val="tx1"/>
                </a:solidFill>
                <a:effectLst/>
                <a:latin typeface="+mn-lt"/>
                <a:ea typeface="+mn-ea"/>
                <a:cs typeface="+mn-cs"/>
              </a:rPr>
              <a:t>Reinforcement Learning and Its Practical Applications </a:t>
            </a:r>
            <a:r>
              <a:rPr lang="en-US" altLang="ko-KR" dirty="0">
                <a:hlinkClick r:id="rId8"/>
              </a:rPr>
              <a:t>https://</a:t>
            </a:r>
            <a:r>
              <a:rPr lang="en-US" altLang="ko-KR" dirty="0" smtClean="0">
                <a:hlinkClick r:id="rId8"/>
              </a:rPr>
              <a:t>chatbotsmagazine.com/reinforcement-learning-and-its-practical-applications-8499e60cf751</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86</a:t>
            </a:fld>
            <a:endParaRPr lang="ko-KR" altLang="en-US" dirty="0"/>
          </a:p>
        </p:txBody>
      </p:sp>
    </p:spTree>
    <p:extLst>
      <p:ext uri="{BB962C8B-B14F-4D97-AF65-F5344CB8AC3E}">
        <p14:creationId xmlns:p14="http://schemas.microsoft.com/office/powerpoint/2010/main" val="1343696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b="0" u="none" dirty="0"/>
              <a:t>AlphaGo played South Korean professional Go player Lee Sedol, ranked 9-dan, one of the best players at Go, with five games. </a:t>
            </a:r>
            <a:r>
              <a:rPr lang="en-US" altLang="ko-KR" sz="1200" b="0" i="0" kern="1200" dirty="0">
                <a:solidFill>
                  <a:schemeClr val="tx1"/>
                </a:solidFill>
                <a:effectLst/>
                <a:latin typeface="+mn-lt"/>
                <a:ea typeface="+mn-ea"/>
                <a:cs typeface="+mn-cs"/>
              </a:rPr>
              <a:t>Out of five games, AlphaGo won four games and Lee won the fourth game which made him recorded as the only human player who beat AlphaGo in all of its 74 official games.</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AlphaGo was initially trained to mimic human play by attempting to match the moves of expert players from recorded historical games, using a database of around 30 million moves. Once it had reached a certain degree of proficiency, it was trained further by being set to play large numbers of games against other instances of itself, using </a:t>
            </a:r>
            <a:r>
              <a:rPr lang="en-US" altLang="ko-KR" sz="1200" b="1" i="1" kern="1200" dirty="0">
                <a:solidFill>
                  <a:schemeClr val="tx1"/>
                </a:solidFill>
                <a:effectLst/>
                <a:latin typeface="+mn-lt"/>
                <a:ea typeface="+mn-ea"/>
                <a:cs typeface="+mn-cs"/>
              </a:rPr>
              <a:t>reinforcement learning</a:t>
            </a:r>
            <a:r>
              <a:rPr lang="en-US" altLang="ko-KR" sz="1200" b="0" i="0" kern="1200" dirty="0">
                <a:solidFill>
                  <a:schemeClr val="tx1"/>
                </a:solidFill>
                <a:effectLst/>
                <a:latin typeface="+mn-lt"/>
                <a:ea typeface="+mn-ea"/>
                <a:cs typeface="+mn-cs"/>
              </a:rPr>
              <a:t> to improve its play.</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AlphaGo doesn’t know the best strategy, but it knows whether it won or lost. AlphaGo uses a tree search to check every possible move it can make and see which is better. On a 19×19 Go board, there are 361 possible moves. For each of these 361 moves, there are 359 possible second moves and so on. In all, there are about 4.67×10^385 possible moves. Even with its advanced hardware, AlphaGo cannot try every single move. So, it uses another kind of tree search called the </a:t>
            </a:r>
            <a:r>
              <a:rPr lang="en-US" altLang="ko-KR" sz="1200" b="1" i="1" kern="1200" dirty="0">
                <a:solidFill>
                  <a:schemeClr val="tx1"/>
                </a:solidFill>
                <a:effectLst/>
                <a:latin typeface="+mn-lt"/>
                <a:ea typeface="+mn-ea"/>
                <a:cs typeface="+mn-cs"/>
              </a:rPr>
              <a:t>Monte Carlo Tree Search</a:t>
            </a:r>
            <a:r>
              <a:rPr lang="en-US" altLang="ko-KR" sz="1200" b="0" i="0" kern="1200" dirty="0">
                <a:solidFill>
                  <a:schemeClr val="tx1"/>
                </a:solidFill>
                <a:effectLst/>
                <a:latin typeface="+mn-lt"/>
                <a:ea typeface="+mn-ea"/>
                <a:cs typeface="+mn-cs"/>
              </a:rPr>
              <a:t>. In this search, only those moves that are most promising are tried out. Each time AlphaGo finishes a game, it updates the record of how many games each move won. After multiple iterations, AlphaGo has a rough idea of which moves maximizes its chance of winning.</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AlphaGo's victory in Mar 2016 was a great milestone in artificial intelligence history. Go had previously been regarded as a hard problem in machine learning that was expected to be out of reach for the technology of the time. Most experts thought a Go program as powerful as AlphaGo was at least five years away; some experts thought that it would take at least another decade before computers would beat Go champions. Most observers at the beginning of the 2016 matches expected Lee to beat AlphaGo.</a:t>
            </a:r>
          </a:p>
          <a:p>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sz="1200" b="0" i="0" kern="1200" dirty="0">
                <a:solidFill>
                  <a:schemeClr val="tx1"/>
                </a:solidFill>
                <a:effectLst/>
                <a:latin typeface="+mn-lt"/>
                <a:ea typeface="+mn-ea"/>
                <a:cs typeface="+mn-cs"/>
              </a:rPr>
              <a:t>Reinforcement learning </a:t>
            </a:r>
            <a:r>
              <a:rPr lang="en-US" altLang="ko-KR" dirty="0">
                <a:hlinkClick r:id="rId3"/>
              </a:rPr>
              <a:t>https://en.wikipedia.org/wiki/Reinforcement_learning</a:t>
            </a:r>
            <a:endParaRPr lang="en-US" altLang="ko-KR" dirty="0"/>
          </a:p>
          <a:p>
            <a:r>
              <a:rPr lang="en-US" altLang="ko-KR" sz="1200" b="0" i="0" kern="1200" dirty="0">
                <a:solidFill>
                  <a:schemeClr val="tx1"/>
                </a:solidFill>
                <a:effectLst/>
                <a:latin typeface="+mn-lt"/>
                <a:ea typeface="+mn-ea"/>
                <a:cs typeface="+mn-cs"/>
              </a:rPr>
              <a:t>Reinforcement Learning Applications </a:t>
            </a:r>
            <a:r>
              <a:rPr lang="en-US" altLang="ko-KR" dirty="0">
                <a:hlinkClick r:id="rId4"/>
              </a:rPr>
              <a:t>https://medium.com/@yuxili/rl-applications-73ef685c07eb</a:t>
            </a:r>
            <a:endParaRPr lang="ko-KR" altLang="en-US" dirty="0"/>
          </a:p>
          <a:p>
            <a:pPr fontAlgn="base"/>
            <a:r>
              <a:rPr lang="en-US" altLang="ko-KR" sz="1200" b="0" i="0" kern="1200" dirty="0">
                <a:solidFill>
                  <a:schemeClr val="tx1"/>
                </a:solidFill>
                <a:effectLst/>
                <a:latin typeface="+mn-lt"/>
                <a:ea typeface="+mn-ea"/>
                <a:cs typeface="+mn-cs"/>
              </a:rPr>
              <a:t>Reinforcement Learning Applications: A Brief Guide on How to Get Business Value from RL </a:t>
            </a:r>
            <a:r>
              <a:rPr lang="en-US" altLang="ko-KR" dirty="0">
                <a:hlinkClick r:id="rId5"/>
              </a:rPr>
              <a:t>https://perfectial.com/blog/reinforcement-learning-applications/</a:t>
            </a:r>
            <a:endParaRPr lang="ko-KR" altLang="en-US" dirty="0"/>
          </a:p>
          <a:p>
            <a:r>
              <a:rPr lang="en-US" altLang="ko-KR" sz="1200" b="0" i="0" kern="1200" cap="all" dirty="0">
                <a:solidFill>
                  <a:schemeClr val="tx1"/>
                </a:solidFill>
                <a:effectLst/>
                <a:latin typeface="+mn-lt"/>
                <a:ea typeface="+mn-ea"/>
                <a:cs typeface="+mn-cs"/>
              </a:rPr>
              <a:t>SHIELD AI FUNDAMENTALS: ON REINFORCEMENT LEARNING </a:t>
            </a:r>
            <a:r>
              <a:rPr lang="en-US" altLang="ko-KR" sz="1200" dirty="0">
                <a:solidFill>
                  <a:srgbClr val="FF4337"/>
                </a:solidFill>
                <a:hlinkClick r:id="rId6"/>
              </a:rPr>
              <a:t>https://www.shield.ai/content/2018/11/20/shield-ai-fundamentals-on-reinforcement-learning</a:t>
            </a:r>
            <a:endParaRPr lang="en-US" altLang="ko-KR" sz="1200" dirty="0">
              <a:solidFill>
                <a:srgbClr val="FF4337"/>
              </a:solidFill>
            </a:endParaRPr>
          </a:p>
          <a:p>
            <a:r>
              <a:rPr lang="en-US" altLang="ko-KR" sz="1200" b="0" i="0" kern="1200" dirty="0">
                <a:solidFill>
                  <a:schemeClr val="tx1"/>
                </a:solidFill>
                <a:effectLst/>
                <a:latin typeface="+mn-lt"/>
                <a:ea typeface="+mn-ea"/>
                <a:cs typeface="+mn-cs"/>
              </a:rPr>
              <a:t>Applications of Reinforcement Learning in Real World </a:t>
            </a:r>
            <a:r>
              <a:rPr lang="en-US" altLang="ko-KR" dirty="0">
                <a:hlinkClick r:id="rId7"/>
              </a:rPr>
              <a:t>https://towardsdatascience.com/applications-of-reinforcement-learning-in-real-world-1a94955bcd12</a:t>
            </a:r>
            <a:endParaRPr lang="ko-KR" altLang="en-US" dirty="0"/>
          </a:p>
          <a:p>
            <a:r>
              <a:rPr lang="en-US" altLang="ko-KR" sz="1200" b="0" i="0" kern="1200" dirty="0">
                <a:solidFill>
                  <a:schemeClr val="tx1"/>
                </a:solidFill>
                <a:effectLst/>
                <a:latin typeface="+mn-lt"/>
                <a:ea typeface="+mn-ea"/>
                <a:cs typeface="+mn-cs"/>
              </a:rPr>
              <a:t>Reinforcement Learning and Its Practical Applications </a:t>
            </a:r>
            <a:r>
              <a:rPr lang="en-US" altLang="ko-KR" dirty="0">
                <a:hlinkClick r:id="rId8"/>
              </a:rPr>
              <a:t>https://chatbotsmagazine.com/reinforcement-learning-and-its-practical-applications-8499e60cf751</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87</a:t>
            </a:fld>
            <a:endParaRPr lang="ko-KR" altLang="en-US" dirty="0"/>
          </a:p>
        </p:txBody>
      </p:sp>
    </p:spTree>
    <p:extLst>
      <p:ext uri="{BB962C8B-B14F-4D97-AF65-F5344CB8AC3E}">
        <p14:creationId xmlns:p14="http://schemas.microsoft.com/office/powerpoint/2010/main" val="41684939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222190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kumimoji="0" lang="en-US" altLang="ko-KR" sz="1200" b="1" u="none" dirty="0" smtClean="0">
                <a:latin typeface="Arial" panose="020B0604020202020204" pitchFamily="34" charset="0"/>
                <a:ea typeface="+mn-ea"/>
                <a:cs typeface="Arial" panose="020B0604020202020204" pitchFamily="34" charset="0"/>
              </a:rPr>
              <a:t>Conversational </a:t>
            </a:r>
            <a:r>
              <a:rPr kumimoji="0" lang="en-US" altLang="ko-KR" sz="1200" b="1" u="none" dirty="0">
                <a:latin typeface="Arial" panose="020B0604020202020204" pitchFamily="34" charset="0"/>
                <a:ea typeface="+mn-ea"/>
                <a:cs typeface="Arial" panose="020B0604020202020204" pitchFamily="34" charset="0"/>
              </a:rPr>
              <a:t>AI </a:t>
            </a:r>
            <a:r>
              <a:rPr kumimoji="0" lang="en-US" altLang="ko-KR" sz="1200" b="0" u="none" dirty="0">
                <a:latin typeface="Arial" panose="020B0604020202020204" pitchFamily="34" charset="0"/>
                <a:ea typeface="+mn-ea"/>
                <a:cs typeface="Arial" panose="020B0604020202020204" pitchFamily="34" charset="0"/>
              </a:rPr>
              <a:t>is the set of technologies underlying automated messaging and speech-enabled applications that offer human-like interactions between computers and humans</a:t>
            </a:r>
            <a:r>
              <a:rPr kumimoji="0" lang="en-US" altLang="ko-KR" sz="1200" b="0" u="none" dirty="0" smtClean="0">
                <a:latin typeface="Arial" panose="020B0604020202020204" pitchFamily="34" charset="0"/>
                <a:ea typeface="+mn-ea"/>
                <a:cs typeface="Arial" panose="020B0604020202020204" pitchFamily="34" charset="0"/>
              </a:rPr>
              <a:t>.</a:t>
            </a:r>
            <a:endParaRPr kumimoji="0" lang="en-US" altLang="ko-KR" sz="1200" b="0" u="none" dirty="0">
              <a:latin typeface="Arial" panose="020B0604020202020204" pitchFamily="34" charset="0"/>
              <a:ea typeface="+mn-ea"/>
              <a:cs typeface="Arial" panose="020B0604020202020204" pitchFamily="34" charset="0"/>
            </a:endParaRPr>
          </a:p>
          <a:p>
            <a:pPr fontAlgn="base"/>
            <a:r>
              <a:rPr kumimoji="0" lang="en-US" altLang="ko-KR" sz="1200" b="0" u="none" dirty="0">
                <a:latin typeface="Arial" panose="020B0604020202020204" pitchFamily="34" charset="0"/>
                <a:ea typeface="+mn-ea"/>
                <a:cs typeface="Arial" panose="020B0604020202020204" pitchFamily="34" charset="0"/>
              </a:rPr>
              <a:t>Conversational AI can communicate like a human by recognizing speech and text, understanding intent, decoding different languages, and responding in a way that mimics human conversation.</a:t>
            </a:r>
          </a:p>
          <a:p>
            <a:pPr fontAlgn="base"/>
            <a:endParaRPr kumimoji="0" lang="en-US" altLang="ko-KR" sz="1200" b="0" u="none" dirty="0">
              <a:latin typeface="Arial" panose="020B0604020202020204" pitchFamily="34" charset="0"/>
              <a:ea typeface="+mn-ea"/>
              <a:cs typeface="Arial" panose="020B0604020202020204" pitchFamily="34" charset="0"/>
            </a:endParaRPr>
          </a:p>
          <a:p>
            <a:pPr fontAlgn="base"/>
            <a:r>
              <a:rPr kumimoji="0" lang="en-US" altLang="ko-KR" sz="1200" b="1" u="none" dirty="0">
                <a:latin typeface="Arial" panose="020B0604020202020204" pitchFamily="34" charset="0"/>
                <a:ea typeface="+mn-ea"/>
                <a:cs typeface="Arial" panose="020B0604020202020204" pitchFamily="34" charset="0"/>
              </a:rPr>
              <a:t>Applied Conversational AI </a:t>
            </a:r>
            <a:r>
              <a:rPr kumimoji="0" lang="en-US" altLang="ko-KR" sz="1200" b="0" u="none" dirty="0">
                <a:latin typeface="Arial" panose="020B0604020202020204" pitchFamily="34" charset="0"/>
                <a:ea typeface="+mn-ea"/>
                <a:cs typeface="Arial" panose="020B0604020202020204" pitchFamily="34" charset="0"/>
              </a:rPr>
              <a:t>requires both science and art to create successful applications that incorporate context, personalization and relevance within human to computer interaction. Conversational design, a discipline dedicated to designing flows that sound natural, is a key part of developing Conversational AI applications</a:t>
            </a:r>
            <a:r>
              <a:rPr kumimoji="0" lang="en-US" altLang="ko-KR" sz="1200" b="0" u="none" dirty="0" smtClean="0">
                <a:latin typeface="Arial" panose="020B0604020202020204" pitchFamily="34" charset="0"/>
                <a:ea typeface="+mn-ea"/>
                <a:cs typeface="Arial" panose="020B0604020202020204" pitchFamily="34" charset="0"/>
              </a:rPr>
              <a:t>.</a:t>
            </a:r>
            <a:endParaRPr kumimoji="0" lang="en-US" altLang="ko-KR" sz="1200" b="0" u="none" dirty="0">
              <a:latin typeface="Arial" panose="020B0604020202020204" pitchFamily="34" charset="0"/>
              <a:ea typeface="+mn-ea"/>
              <a:cs typeface="Arial" panose="020B0604020202020204" pitchFamily="34" charset="0"/>
            </a:endParaRPr>
          </a:p>
          <a:p>
            <a:pPr fontAlgn="base"/>
            <a:r>
              <a:rPr kumimoji="0" lang="en-US" altLang="ko-KR" sz="1200" b="0" u="none" dirty="0">
                <a:latin typeface="Arial" panose="020B0604020202020204" pitchFamily="34" charset="0"/>
                <a:ea typeface="+mn-ea"/>
                <a:cs typeface="Arial" panose="020B0604020202020204" pitchFamily="34" charset="0"/>
              </a:rPr>
              <a:t>Though chatbots have gained popularity, conversational AI can be offered over both text and voice form and thus various channels and devices that offer support these forms – from web chat for text form to phone call and smart speakers for voice form</a:t>
            </a:r>
            <a:r>
              <a:rPr kumimoji="0" lang="en-US" altLang="ko-KR" sz="1200" b="0" u="none" dirty="0" smtClean="0">
                <a:latin typeface="Arial" panose="020B0604020202020204" pitchFamily="34" charset="0"/>
                <a:ea typeface="+mn-ea"/>
                <a:cs typeface="Arial" panose="020B0604020202020204" pitchFamily="34" charset="0"/>
              </a:rPr>
              <a:t>.</a:t>
            </a:r>
            <a:endParaRPr kumimoji="0" lang="en-US" altLang="ko-KR" sz="1200" b="0" u="none" dirty="0">
              <a:latin typeface="Arial" panose="020B0604020202020204" pitchFamily="34" charset="0"/>
              <a:ea typeface="+mn-ea"/>
              <a:cs typeface="Arial" panose="020B0604020202020204" pitchFamily="34" charset="0"/>
            </a:endParaRPr>
          </a:p>
          <a:p>
            <a:pPr fontAlgn="base"/>
            <a:r>
              <a:rPr kumimoji="0" lang="en-US" altLang="ko-KR" sz="1200" b="0" u="none" dirty="0">
                <a:latin typeface="Arial" panose="020B0604020202020204" pitchFamily="34" charset="0"/>
                <a:ea typeface="+mn-ea"/>
                <a:cs typeface="Arial" panose="020B0604020202020204" pitchFamily="34" charset="0"/>
              </a:rPr>
              <a:t>The best Conversational AI offers an end result that is indistinguishable from could have been delivered by a human.</a:t>
            </a:r>
          </a:p>
          <a:p>
            <a:pPr fontAlgn="base"/>
            <a:endParaRPr kumimoji="0" lang="en-US" altLang="ko-KR" sz="1200" b="0" u="none" dirty="0">
              <a:latin typeface="Arial" panose="020B0604020202020204" pitchFamily="34" charset="0"/>
              <a:ea typeface="+mn-ea"/>
              <a:cs typeface="Arial" panose="020B0604020202020204" pitchFamily="34" charset="0"/>
            </a:endParaRPr>
          </a:p>
          <a:p>
            <a:pPr marL="0" marR="0" lvl="0" indent="0" algn="l" defTabSz="914400" rtl="0" eaLnBrk="1" fontAlgn="base" latinLnBrk="1" hangingPunct="1">
              <a:lnSpc>
                <a:spcPct val="100000"/>
              </a:lnSpc>
              <a:spcBef>
                <a:spcPts val="0"/>
              </a:spcBef>
              <a:spcAft>
                <a:spcPts val="0"/>
              </a:spcAft>
              <a:buClrTx/>
              <a:buSzTx/>
              <a:buFontTx/>
              <a:buNone/>
              <a:tabLst/>
              <a:defRPr/>
            </a:pPr>
            <a:r>
              <a:rPr lang="en-US" altLang="ko-KR" b="1" i="1" u="none" dirty="0"/>
              <a:t>Algorithm</a:t>
            </a:r>
            <a:endParaRPr kumimoji="0" lang="en-US" altLang="ko-KR" sz="1200" b="0" u="none" dirty="0">
              <a:latin typeface="Arial" panose="020B0604020202020204" pitchFamily="34" charset="0"/>
              <a:ea typeface="+mn-ea"/>
              <a:cs typeface="Arial" panose="020B0604020202020204" pitchFamily="34" charset="0"/>
            </a:endParaRPr>
          </a:p>
          <a:p>
            <a:r>
              <a:rPr lang="en-US" altLang="ko-KR" sz="1200" b="0" i="0" kern="1200" dirty="0">
                <a:solidFill>
                  <a:schemeClr val="tx1"/>
                </a:solidFill>
                <a:effectLst/>
                <a:latin typeface="+mn-lt"/>
                <a:ea typeface="+mn-ea"/>
                <a:cs typeface="+mn-cs"/>
              </a:rPr>
              <a:t>Conversational AI generally uses various technologies such as Automatic Speech Recognition (ASR), Natural Language Processing (NLP), Advanced Dialog management, and Machine Learning (ML) to understand, react and learn from every interaction.</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1" u="none" dirty="0"/>
              <a:t>Difference between Conversational AI and Chatbot</a:t>
            </a:r>
            <a:endParaRPr lang="en-US" altLang="ko-KR" dirty="0"/>
          </a:p>
          <a:p>
            <a:r>
              <a:rPr lang="en-US" altLang="ko-KR" sz="1200" b="0" i="0" kern="1200" dirty="0">
                <a:solidFill>
                  <a:schemeClr val="tx1"/>
                </a:solidFill>
                <a:effectLst/>
                <a:latin typeface="+mn-lt"/>
                <a:ea typeface="+mn-ea"/>
                <a:cs typeface="+mn-cs"/>
              </a:rPr>
              <a:t>Conversational AI applications can be programmed with varying levels of complexity resulting in dramatically different end products.</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The simplest example of a Conversational AI application is a FAQ bot. These are basic answer and response machines, also known as </a:t>
            </a:r>
            <a:r>
              <a:rPr lang="en-US" altLang="ko-KR" sz="1200" b="1" i="1" kern="1200" dirty="0">
                <a:solidFill>
                  <a:schemeClr val="tx1"/>
                </a:solidFill>
                <a:effectLst/>
                <a:latin typeface="+mn-lt"/>
                <a:ea typeface="+mn-ea"/>
                <a:cs typeface="+mn-cs"/>
              </a:rPr>
              <a:t>Chatbots</a:t>
            </a:r>
            <a:r>
              <a:rPr lang="en-US" altLang="ko-KR" sz="1200" b="0" i="0" kern="1200" dirty="0">
                <a:solidFill>
                  <a:schemeClr val="tx1"/>
                </a:solidFill>
                <a:effectLst/>
                <a:latin typeface="+mn-lt"/>
                <a:ea typeface="+mn-ea"/>
                <a:cs typeface="+mn-cs"/>
              </a:rPr>
              <a:t>, where you must type the exact keyword required to receive the appropriate response. In fact, these chatbots are so basic that they may not even be considered Conversational AI at all, as they do not use NLP or dialog management or machine learning to improve over time.</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The next maturity level of Conversational AI applications is </a:t>
            </a:r>
            <a:r>
              <a:rPr lang="en-US" altLang="ko-KR" sz="1200" b="1" i="1" kern="1200" dirty="0">
                <a:solidFill>
                  <a:schemeClr val="tx1"/>
                </a:solidFill>
                <a:effectLst/>
                <a:latin typeface="+mn-lt"/>
                <a:ea typeface="+mn-ea"/>
                <a:cs typeface="+mn-cs"/>
              </a:rPr>
              <a:t>Virtual Personal Assistants</a:t>
            </a:r>
            <a:r>
              <a:rPr lang="en-US" altLang="ko-KR" sz="1200" b="0" i="0" kern="1200" dirty="0">
                <a:solidFill>
                  <a:schemeClr val="tx1"/>
                </a:solidFill>
                <a:effectLst/>
                <a:latin typeface="+mn-lt"/>
                <a:ea typeface="+mn-ea"/>
                <a:cs typeface="+mn-cs"/>
              </a:rPr>
              <a:t>. Examples of these are Amazon Alexa, </a:t>
            </a:r>
            <a:r>
              <a:rPr lang="en-US" altLang="ko-KR" sz="1200" b="1" i="1" kern="1200" dirty="0">
                <a:solidFill>
                  <a:schemeClr val="tx1"/>
                </a:solidFill>
                <a:effectLst/>
                <a:latin typeface="+mn-lt"/>
                <a:ea typeface="+mn-ea"/>
                <a:cs typeface="+mn-cs"/>
              </a:rPr>
              <a:t>Samsung’s Bixby</a:t>
            </a:r>
            <a:r>
              <a:rPr lang="en-US" altLang="ko-KR" sz="1200" b="0" i="0" kern="1200" dirty="0">
                <a:solidFill>
                  <a:schemeClr val="tx1"/>
                </a:solidFill>
                <a:effectLst/>
                <a:latin typeface="+mn-lt"/>
                <a:ea typeface="+mn-ea"/>
                <a:cs typeface="+mn-cs"/>
              </a:rPr>
              <a:t>, and Google Home. They serve a general purpose and are linear, and do not carry context from one conversation to the next. These assistants use ASR and NLP, but have simple dialog management.</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Next we have </a:t>
            </a:r>
            <a:r>
              <a:rPr lang="en-US" altLang="ko-KR" sz="1200" b="1" i="1" kern="1200" dirty="0">
                <a:solidFill>
                  <a:schemeClr val="tx1"/>
                </a:solidFill>
                <a:effectLst/>
                <a:latin typeface="+mn-lt"/>
                <a:ea typeface="+mn-ea"/>
                <a:cs typeface="+mn-cs"/>
              </a:rPr>
              <a:t>Virtual “Customer” Assistants</a:t>
            </a:r>
            <a:r>
              <a:rPr lang="en-US" altLang="ko-KR" sz="1200" b="0" i="0" kern="1200" dirty="0">
                <a:solidFill>
                  <a:schemeClr val="tx1"/>
                </a:solidFill>
                <a:effectLst/>
                <a:latin typeface="+mn-lt"/>
                <a:ea typeface="+mn-ea"/>
                <a:cs typeface="+mn-cs"/>
              </a:rPr>
              <a:t>, which are more advanced Conversational AI systems that serve a specific purpose and therefore are more specialized in dialog management. These applications are able to carry context from one interaction to the next which enhances the user experience.</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On the same level of maturity as Virtual Customer Assistants, are </a:t>
            </a:r>
            <a:r>
              <a:rPr lang="en-US" altLang="ko-KR" sz="1200" b="1" i="1" kern="1200" dirty="0">
                <a:solidFill>
                  <a:schemeClr val="tx1"/>
                </a:solidFill>
                <a:effectLst/>
                <a:latin typeface="+mn-lt"/>
                <a:ea typeface="+mn-ea"/>
                <a:cs typeface="+mn-cs"/>
              </a:rPr>
              <a:t>Virtual Employee Assistants</a:t>
            </a:r>
            <a:r>
              <a:rPr lang="en-US" altLang="ko-KR" sz="1200" b="0" i="0" kern="1200" dirty="0">
                <a:solidFill>
                  <a:schemeClr val="tx1"/>
                </a:solidFill>
                <a:effectLst/>
                <a:latin typeface="+mn-lt"/>
                <a:ea typeface="+mn-ea"/>
                <a:cs typeface="+mn-cs"/>
              </a:rPr>
              <a:t>. These applications are purpose-built, specialized, and automate processes, also called </a:t>
            </a:r>
            <a:r>
              <a:rPr lang="en-US" altLang="ko-KR" sz="1200" b="1" i="1" kern="1200" dirty="0">
                <a:solidFill>
                  <a:schemeClr val="tx1"/>
                </a:solidFill>
                <a:effectLst/>
                <a:latin typeface="+mn-lt"/>
                <a:ea typeface="+mn-ea"/>
                <a:cs typeface="+mn-cs"/>
              </a:rPr>
              <a:t>Robotic Process Automation</a:t>
            </a:r>
            <a:r>
              <a:rPr lang="en-US" altLang="ko-KR" sz="1200" b="0" i="0" kern="1200" dirty="0">
                <a:solidFill>
                  <a:schemeClr val="tx1"/>
                </a:solidFill>
                <a:effectLst/>
                <a:latin typeface="+mn-lt"/>
                <a:ea typeface="+mn-ea"/>
                <a:cs typeface="+mn-cs"/>
              </a:rPr>
              <a:t>. They are used in businesses to streamline enterprise operations. Both Virtual Customer Assistants and Virtual Employee Assistants often use the most advanced Conversational AI technologies, and are well integrated into the companies back office systems to provide contextual and personal experience to customers and employees.</a:t>
            </a:r>
            <a:endParaRPr kumimoji="0" lang="en-US" altLang="ko-KR" sz="1200" b="1" u="sng" dirty="0">
              <a:latin typeface="Arial" panose="020B0604020202020204" pitchFamily="34" charset="0"/>
              <a:ea typeface="+mn-ea"/>
              <a:cs typeface="Arial" panose="020B0604020202020204" pitchFamily="34" charset="0"/>
            </a:endParaRP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sz="1200" b="0" kern="1200" cap="all" dirty="0">
                <a:solidFill>
                  <a:schemeClr val="tx1"/>
                </a:solidFill>
                <a:effectLst/>
                <a:latin typeface="+mn-lt"/>
                <a:ea typeface="+mn-ea"/>
                <a:cs typeface="+mn-cs"/>
              </a:rPr>
              <a:t>CONVERSATIONAL AI </a:t>
            </a:r>
            <a:r>
              <a:rPr lang="en-US" altLang="ko-KR" dirty="0">
                <a:hlinkClick r:id="rId3"/>
              </a:rPr>
              <a:t>https://www.interactions.com/conversational-ai</a:t>
            </a:r>
            <a:r>
              <a:rPr lang="en-US" altLang="ko-KR" dirty="0" smtClean="0">
                <a:hlinkClick r:id="rId3"/>
              </a:rPr>
              <a:t>/</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89</a:t>
            </a:fld>
            <a:endParaRPr lang="ko-KR" altLang="en-US" dirty="0"/>
          </a:p>
        </p:txBody>
      </p:sp>
    </p:spTree>
    <p:extLst>
      <p:ext uri="{BB962C8B-B14F-4D97-AF65-F5344CB8AC3E}">
        <p14:creationId xmlns:p14="http://schemas.microsoft.com/office/powerpoint/2010/main" val="1616594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indent="0">
              <a:spcAft>
                <a:spcPts val="400"/>
              </a:spcAft>
              <a:buClr>
                <a:srgbClr val="193EB0"/>
              </a:buClr>
              <a:buFont typeface="SamsungOne 400" panose="020B0503030303020204" pitchFamily="34" charset="0"/>
              <a:buNone/>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In the late 20</a:t>
            </a:r>
            <a:r>
              <a:rPr lang="en-US" altLang="ko-KR" sz="1200" baseline="30000" dirty="0">
                <a:solidFill>
                  <a:prstClr val="black">
                    <a:lumMod val="85000"/>
                    <a:lumOff val="15000"/>
                  </a:prstClr>
                </a:solidFill>
                <a:latin typeface="SamsungOne 400" panose="020B0503030303020204" pitchFamily="34" charset="0"/>
                <a:ea typeface="SamsungOne 400" panose="020B0503030303020204" pitchFamily="34" charset="0"/>
              </a:rPr>
              <a:t>th</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century, machine learning was invented as a subset of artificial intelligence related to the self-learning algorithm which makes prediction by extracting knowledge from data. </a:t>
            </a:r>
          </a:p>
          <a:p>
            <a:pPr marL="182563" indent="-182563">
              <a:spcAft>
                <a:spcPts val="400"/>
              </a:spcAft>
              <a:buClr>
                <a:srgbClr val="193EB0"/>
              </a:buClr>
              <a:buFont typeface="SamsungOne 400" panose="020B0503030303020204" pitchFamily="34" charset="0"/>
              <a:buChar char="‣"/>
            </a:pP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AI is a branch of programming which deals with a machine processing inputs and providing output by using rules that were not hardcoded and whose accuracy according to some metric along with perceived novelty from the hardcoded rules define the program’s intelligence. These artificial intelligence systems are powered by machine learning. Many of them are powered by machine learning, some of them are powered by specifically deep learning, some of them are powered by very boring things like just rules.</a:t>
            </a:r>
          </a:p>
          <a:p>
            <a:r>
              <a:rPr lang="en-US" altLang="ko-KR" dirty="0"/>
              <a:t/>
            </a:r>
            <a:br>
              <a:rPr lang="en-US" altLang="ko-KR" dirty="0"/>
            </a:br>
            <a:r>
              <a:rPr lang="en-US" altLang="ko-KR" b="1" dirty="0"/>
              <a:t>[Reference Source]</a:t>
            </a:r>
          </a:p>
          <a:p>
            <a:r>
              <a:rPr lang="en-US" altLang="ko-KR" b="0" dirty="0"/>
              <a:t>Deep learning Explained </a:t>
            </a:r>
            <a:r>
              <a:rPr lang="en-US" altLang="ko-KR" dirty="0">
                <a:hlinkClick r:id="rId3"/>
              </a:rPr>
              <a:t>https://www.nvidia.com/content/dam/en-zz/Solutions/deep-learning/home/DeepLearning_eBook_FINAL.pdf</a:t>
            </a:r>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Category of AI, Machine Learning, and Deep Learning </a:t>
            </a:r>
            <a:r>
              <a:rPr lang="en-US" altLang="ko-KR" dirty="0">
                <a:hlinkClick r:id="rId4"/>
              </a:rPr>
              <a:t>https://www.kdnuggets.com/2017/07/rapidminer-ai-machine-learning-deep-learning.html</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An executive’s guide to AI </a:t>
            </a:r>
            <a:r>
              <a:rPr lang="en-US" altLang="ko-KR" dirty="0">
                <a:hlinkClick r:id="rId5"/>
              </a:rPr>
              <a:t>https://www.mckinsey.com/business-functions/mckinsey-analytics/our-insights/an-executives-guide-to-ai</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What is AI </a:t>
            </a:r>
            <a:r>
              <a:rPr lang="en-US" altLang="ko-KR" dirty="0">
                <a:hlinkClick r:id="rId6"/>
              </a:rPr>
              <a:t>https://www.datarobot.com/wiki/artificial-intelligence/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What is AI </a:t>
            </a:r>
            <a:r>
              <a:rPr lang="en-US" altLang="ko-KR" dirty="0">
                <a:hlinkClick r:id="rId7"/>
              </a:rPr>
              <a:t>https://medium.com/@saileshdhungana/a-simple-yet-satisfactory-definition-of-ai-f0022fa3373d</a:t>
            </a:r>
            <a:endParaRPr lang="en-US" altLang="ko-KR" dirty="0">
              <a:hlinkClick r:id="rId8"/>
            </a:endParaRPr>
          </a:p>
          <a:p>
            <a:r>
              <a:rPr lang="en-US" altLang="ko-KR" sz="1200" b="0" i="0" kern="1200" dirty="0">
                <a:solidFill>
                  <a:schemeClr val="tx1"/>
                </a:solidFill>
                <a:effectLst/>
                <a:latin typeface="+mn-lt"/>
                <a:ea typeface="+mn-ea"/>
                <a:cs typeface="+mn-cs"/>
              </a:rPr>
              <a:t>Notes from the AI frontier: Applications and value of deep learning </a:t>
            </a:r>
            <a:br>
              <a:rPr lang="en-US" altLang="ko-KR" sz="1200" b="0" i="0" kern="1200" dirty="0">
                <a:solidFill>
                  <a:schemeClr val="tx1"/>
                </a:solidFill>
                <a:effectLst/>
                <a:latin typeface="+mn-lt"/>
                <a:ea typeface="+mn-ea"/>
                <a:cs typeface="+mn-cs"/>
              </a:rPr>
            </a:br>
            <a:r>
              <a:rPr lang="en-US" altLang="ko-KR" dirty="0">
                <a:hlinkClick r:id="rId8"/>
              </a:rPr>
              <a:t>https://www.mckinsey.com/featured-insights/artificial-intelligence/notes-from-the-ai-frontier-applications-and-value-of-deep-learning#part1</a:t>
            </a:r>
            <a:endParaRPr lang="en-US" altLang="ko-KR" dirty="0"/>
          </a:p>
          <a:p>
            <a:r>
              <a:rPr lang="en-US" altLang="ko-KR" sz="1200" b="0" kern="1200" dirty="0">
                <a:solidFill>
                  <a:schemeClr val="tx1"/>
                </a:solidFill>
                <a:effectLst/>
                <a:latin typeface="+mn-lt"/>
                <a:ea typeface="+mn-ea"/>
                <a:cs typeface="+mn-cs"/>
              </a:rPr>
              <a:t>Supervised vs Unsupervised Learning: Key Differences</a:t>
            </a:r>
            <a:r>
              <a:rPr lang="en-US" altLang="ko-KR" dirty="0"/>
              <a:t> </a:t>
            </a:r>
            <a:r>
              <a:rPr lang="en-US" altLang="ko-KR" dirty="0">
                <a:hlinkClick r:id="rId9"/>
              </a:rPr>
              <a:t>https://www.guru99.com/supervised-vs-unsupervised-learning.html</a:t>
            </a:r>
            <a:endParaRPr lang="en-US" altLang="ko-KR" dirty="0"/>
          </a:p>
          <a:p>
            <a:pPr marL="182563" indent="-182563">
              <a:spcAft>
                <a:spcPts val="400"/>
              </a:spcAft>
              <a:buClr>
                <a:srgbClr val="193EB0"/>
              </a:buClr>
              <a:buFont typeface="SamsungOne 400" panose="020B0503030303020204" pitchFamily="34" charset="0"/>
              <a:buChar char="‣"/>
            </a:pPr>
            <a:endPar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a:t>
            </a:fld>
            <a:endParaRPr lang="ko-KR" altLang="en-US" dirty="0"/>
          </a:p>
        </p:txBody>
      </p:sp>
    </p:spTree>
    <p:extLst>
      <p:ext uri="{BB962C8B-B14F-4D97-AF65-F5344CB8AC3E}">
        <p14:creationId xmlns:p14="http://schemas.microsoft.com/office/powerpoint/2010/main" val="4123236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Duplex can make phone calls and reservations on behalf of the user, communicating like a real human (complete with “umms” and pauses). It sparked ethical concerns over whether or not Duplex needs to identify itself as a conversational agent when speaking to real people.</a:t>
            </a:r>
          </a:p>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Google added Duplex to its new phone, Pixel 3. It has turned the Pixel 3 into an AI powerhouse, including a “screen call” option that allows the Google Assistant to screen for spam callers.</a:t>
            </a:r>
          </a:p>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Google has been applying to patent the interactions between two conversational agents since 2014. The most recent application, “Conversational Agent Response Determined Using A Sentiment,” was filed in April 2018.</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Google Duplex </a:t>
            </a:r>
            <a:r>
              <a:rPr lang="en-US" altLang="ko-KR" dirty="0">
                <a:hlinkClick r:id="rId3"/>
              </a:rPr>
              <a:t>https://ai.googleblog.com/2018/05/duplex-ai-system-for-natural-conversation.html</a:t>
            </a:r>
            <a:endParaRPr lang="en-US" altLang="ko-KR" b="1" dirty="0"/>
          </a:p>
          <a:p>
            <a:r>
              <a:rPr lang="en-US" altLang="ko-KR" sz="1200" b="0" i="0" kern="1200" dirty="0">
                <a:solidFill>
                  <a:schemeClr val="tx1"/>
                </a:solidFill>
                <a:effectLst/>
                <a:latin typeface="+mn-lt"/>
                <a:ea typeface="+mn-ea"/>
                <a:cs typeface="+mn-cs"/>
              </a:rPr>
              <a:t>Google Duplex can now buy movie tickets for you in Chrome </a:t>
            </a:r>
            <a:r>
              <a:rPr lang="en-US" altLang="ko-KR" dirty="0">
                <a:hlinkClick r:id="rId4"/>
              </a:rPr>
              <a:t>https://www.androidauthority.com/duplex-web-release-1036145/</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Google Duplex learns the Internet </a:t>
            </a:r>
            <a:r>
              <a:rPr lang="en-US" altLang="ko-KR" dirty="0">
                <a:hlinkClick r:id="rId5"/>
              </a:rPr>
              <a:t>https://www.youtube.com/watch?v=JbkoQGMf5DI</a:t>
            </a:r>
            <a:endParaRPr lang="en-US" altLang="ko-KR" dirty="0"/>
          </a:p>
          <a:p>
            <a:r>
              <a:rPr lang="en-US" altLang="ko-KR" sz="1200" b="0" i="0" kern="1200" dirty="0">
                <a:solidFill>
                  <a:schemeClr val="tx1"/>
                </a:solidFill>
                <a:effectLst/>
                <a:latin typeface="+mn-lt"/>
                <a:ea typeface="+mn-ea"/>
                <a:cs typeface="+mn-cs"/>
              </a:rPr>
              <a:t>Google IO 2018 : Google Duplex in Action </a:t>
            </a:r>
            <a:r>
              <a:rPr lang="en-US" altLang="ko-KR" dirty="0">
                <a:hlinkClick r:id="rId6"/>
              </a:rPr>
              <a:t>https://www.youtube.com/watch?v=I2fRxfZTJ2c</a:t>
            </a:r>
            <a:endParaRPr lang="en-US" altLang="ko-KR" dirty="0"/>
          </a:p>
          <a:p>
            <a:endParaRPr lang="en-US" altLang="ko-KR" sz="1200" b="0" i="0" u="none" strike="noStrike" kern="1200" baseline="0" dirty="0">
              <a:solidFill>
                <a:schemeClr val="tx1"/>
              </a:solidFill>
              <a:latin typeface="+mn-lt"/>
              <a:ea typeface="+mn-ea"/>
              <a:cs typeface="+mn-cs"/>
            </a:endParaRPr>
          </a:p>
          <a:p>
            <a:r>
              <a:rPr lang="en-US" altLang="ko-KR" sz="1200" b="0" i="0" u="none" strike="noStrike" kern="1200" baseline="0" dirty="0">
                <a:solidFill>
                  <a:schemeClr val="tx1"/>
                </a:solidFill>
                <a:latin typeface="+mn-lt"/>
                <a:ea typeface="+mn-ea"/>
                <a:cs typeface="+mn-cs"/>
              </a:rPr>
              <a:t>“Conversational Agent Response Determined Using A Sentiment” </a:t>
            </a:r>
            <a:r>
              <a:rPr lang="en-US" altLang="ko-KR" dirty="0">
                <a:hlinkClick r:id="rId7"/>
              </a:rPr>
              <a:t>https://pdfaiw.uspto.gov/.aiw?PageNum=0&amp;docid=20180247649&amp;IDKey=05BD3D65A04E&amp;HomeUrl=http%3A%2F%2Fappft.uspto.gov%2Fnetacgi%2Fnph-Parser%3FSect1%3DPTO1%2526Sect2%3DHITOFF%2526d%3DPG01%2526p%3D1%2526u%3D%2Fnetahtml%2FPTO%2Fsrchnum.html%2526r%3D1%2526f%3DG%2526l%3D50%2526s1%3D20180247649%2526OS%3D%2526RS%3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90</a:t>
            </a:fld>
            <a:endParaRPr lang="ko-KR" altLang="en-US" dirty="0"/>
          </a:p>
        </p:txBody>
      </p:sp>
    </p:spTree>
    <p:extLst>
      <p:ext uri="{BB962C8B-B14F-4D97-AF65-F5344CB8AC3E}">
        <p14:creationId xmlns:p14="http://schemas.microsoft.com/office/powerpoint/2010/main" val="32630182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88674341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Researchers at Carnegie Mellon University have devised a way to automatically transform the content of one video into the style of another, making it possible to transfer the facial expressions of comedian John Oliver to those of a cartoon character, or to make a daffodil bloom in much the same way as a hibiscus would.</a:t>
            </a:r>
          </a:p>
          <a:p>
            <a:r>
              <a:rPr lang="en-US" altLang="ko-KR" dirty="0"/>
              <a:t/>
            </a:r>
            <a:br>
              <a:rPr lang="en-US" altLang="ko-KR" dirty="0"/>
            </a:br>
            <a:r>
              <a:rPr lang="en-US" altLang="ko-KR" sz="1200" b="0" i="0" kern="1200" dirty="0">
                <a:solidFill>
                  <a:schemeClr val="tx1"/>
                </a:solidFill>
                <a:effectLst/>
                <a:latin typeface="+mn-lt"/>
                <a:ea typeface="+mn-ea"/>
                <a:cs typeface="+mn-cs"/>
              </a:rPr>
              <a:t>Because the data-driven method does not require human intervention, it can rapidly transform large amounts of video, making it a boon to movie production, as well as to the conversion of black-and-white films to color and to the creation of content for virtual reality experiences.</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It also has the potential to be used for so-called "deep fakes," videos in which a person's image is inserted without permission, making it appear that the person has done or said things that are out of character. The researchers showed that Recycle-GAN can be used to transform video of Oliver into what appears to be fellow comedian Stephen Colbert and back into Oliver. Or video of John Oliver's face can be transformed into Stephen Colbert or a cartoon character. Recycle-GAN not only enables facial expressions to be copied, but also the movements and cadence of the performance.</a:t>
            </a:r>
          </a:p>
          <a:p>
            <a:endParaRPr lang="en-US" altLang="ko-KR"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Such effects might be useful in developing self-driving cars that can navigate at night or in bad weather. With recycle-GAN, users can transform an easily obtained and labeled daytime scenes into nighttime or stormy scenes, providing images that can be used to train cars to operate in those conditions.</a:t>
            </a:r>
          </a:p>
          <a:p>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Beyond Deep Fakes: Transforming Video Content Into Another Video's Style, Automatically </a:t>
            </a:r>
            <a:br>
              <a:rPr lang="en-US" altLang="ko-KR" sz="1200" b="0" i="0" kern="1200" dirty="0">
                <a:solidFill>
                  <a:schemeClr val="tx1"/>
                </a:solidFill>
                <a:effectLst/>
                <a:latin typeface="+mn-lt"/>
                <a:ea typeface="+mn-ea"/>
                <a:cs typeface="+mn-cs"/>
              </a:rPr>
            </a:br>
            <a:r>
              <a:rPr lang="en-US" altLang="ko-KR" dirty="0">
                <a:hlinkClick r:id="rId3"/>
              </a:rPr>
              <a:t>https://www.cmu.edu/news/stories/archives/2018/september/deep-fakes-video-content.html</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Transferring One Video Into the Style of Another, Carnegie Mellon University </a:t>
            </a:r>
            <a:r>
              <a:rPr lang="en-US" altLang="ko-KR" dirty="0">
                <a:hlinkClick r:id="rId4"/>
              </a:rPr>
              <a:t>https://www.youtube.com/watch?time_continue=1&amp;v=ehD3C60i6lw&amp;feature=emb_logo</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Researchers Come Out With Yet Another Unnerving, New Deepfake Method</a:t>
            </a:r>
            <a:endParaRPr lang="en-US" altLang="ko-KR" dirty="0">
              <a:hlinkClick r:id="rId5"/>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5"/>
              </a:rPr>
              <a:t>https://gizmodo.com/researchers-come-out-with-yet-another-unnerving-new-de-1828977488</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Recycle-GAN: Unsupervised Video Retargeting</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6"/>
              </a:rPr>
              <a:t>https://www.cs.cmu.edu/~aayushb/Recycle-GAN</a:t>
            </a:r>
            <a:r>
              <a:rPr lang="en-US" altLang="ko-KR" dirty="0" smtClean="0">
                <a:hlinkClick r:id="rId6"/>
              </a:rPr>
              <a:t>/</a:t>
            </a:r>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92</a:t>
            </a:fld>
            <a:endParaRPr lang="ko-KR" altLang="en-US" dirty="0"/>
          </a:p>
        </p:txBody>
      </p:sp>
    </p:spTree>
    <p:extLst>
      <p:ext uri="{BB962C8B-B14F-4D97-AF65-F5344CB8AC3E}">
        <p14:creationId xmlns:p14="http://schemas.microsoft.com/office/powerpoint/2010/main" val="32183204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base" latinLnBrk="1" hangingPunct="1">
              <a:lnSpc>
                <a:spcPct val="100000"/>
              </a:lnSpc>
              <a:spcBef>
                <a:spcPts val="0"/>
              </a:spcBef>
              <a:spcAft>
                <a:spcPts val="0"/>
              </a:spcAft>
              <a:buClrTx/>
              <a:buSzTx/>
              <a:buFontTx/>
              <a:buNone/>
              <a:tabLst/>
              <a:defRPr/>
            </a:pPr>
            <a:r>
              <a:rPr lang="en-US" altLang="ko-KR" b="0" u="none" dirty="0"/>
              <a:t>Deep learning algorithm is basically a black box, which prevents users to debug when it is not working well. Additionally, there is no way to figure out why and how the results have been generated. In order to solve this problem, DARPA, Defense Advanced Research Projects Agency in the US, launched a project to develop an “eXplainable artificial intelligence”, which is called an XAI.</a:t>
            </a:r>
          </a:p>
          <a:p>
            <a:pPr marL="0" marR="0" lvl="0" indent="0" algn="l" defTabSz="914400" rtl="0" eaLnBrk="1" fontAlgn="base" latinLnBrk="1" hangingPunct="1">
              <a:lnSpc>
                <a:spcPct val="100000"/>
              </a:lnSpc>
              <a:spcBef>
                <a:spcPts val="0"/>
              </a:spcBef>
              <a:spcAft>
                <a:spcPts val="0"/>
              </a:spcAft>
              <a:buClrTx/>
              <a:buSzTx/>
              <a:buFontTx/>
              <a:buNone/>
              <a:tabLst/>
              <a:defRPr/>
            </a:pPr>
            <a:endParaRPr lang="en-US" altLang="ko-KR" b="1" u="sng" dirty="0"/>
          </a:p>
          <a:p>
            <a:pPr fontAlgn="base"/>
            <a:r>
              <a:rPr lang="en-US" altLang="ko-KR" sz="1200" b="0" i="0" kern="1200" dirty="0">
                <a:solidFill>
                  <a:schemeClr val="tx1"/>
                </a:solidFill>
                <a:effectLst/>
                <a:latin typeface="Arial" panose="020B0604020202020204" pitchFamily="34" charset="0"/>
                <a:ea typeface="+mn-ea"/>
                <a:cs typeface="Arial" panose="020B0604020202020204" pitchFamily="34" charset="0"/>
              </a:rPr>
              <a:t>The Explainable AI (XAI) program aims to create a suite of machine learning techniques that:</a:t>
            </a:r>
          </a:p>
          <a:p>
            <a:pPr marL="171450" indent="-171450" fontAlgn="base">
              <a:buFont typeface="Arial" panose="020B0604020202020204" pitchFamily="34" charset="0"/>
              <a:buChar char="•"/>
            </a:pPr>
            <a:r>
              <a:rPr lang="en-US" altLang="ko-KR" sz="1200" b="0" i="0" kern="1200" dirty="0">
                <a:solidFill>
                  <a:schemeClr val="tx1"/>
                </a:solidFill>
                <a:effectLst/>
                <a:latin typeface="Arial" panose="020B0604020202020204" pitchFamily="34" charset="0"/>
                <a:ea typeface="+mn-ea"/>
                <a:cs typeface="Arial" panose="020B0604020202020204" pitchFamily="34" charset="0"/>
              </a:rPr>
              <a:t>Produce more explainable models, while maintaining a high level of learning performance (prediction accuracy)</a:t>
            </a:r>
          </a:p>
          <a:p>
            <a:pPr marL="171450" indent="-171450" fontAlgn="base">
              <a:buFont typeface="Arial" panose="020B0604020202020204" pitchFamily="34" charset="0"/>
              <a:buChar char="•"/>
            </a:pPr>
            <a:r>
              <a:rPr lang="en-US" altLang="ko-KR" sz="1200" b="0" i="0" kern="1200" dirty="0">
                <a:solidFill>
                  <a:schemeClr val="tx1"/>
                </a:solidFill>
                <a:effectLst/>
                <a:latin typeface="Arial" panose="020B0604020202020204" pitchFamily="34" charset="0"/>
                <a:ea typeface="+mn-ea"/>
                <a:cs typeface="Arial" panose="020B0604020202020204" pitchFamily="34" charset="0"/>
              </a:rPr>
              <a:t>Enable human users to understand, appropriately trust, and effectively manage the emerging generation of artificially intelligent partners.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altLang="ko-KR" sz="1200" dirty="0">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sz="1200" b="0" i="0" kern="1200" dirty="0">
                <a:solidFill>
                  <a:schemeClr val="tx1"/>
                </a:solidFill>
                <a:effectLst/>
                <a:latin typeface="Arial" panose="020B0604020202020204" pitchFamily="34" charset="0"/>
                <a:ea typeface="+mn-ea"/>
                <a:cs typeface="Arial" panose="020B0604020202020204" pitchFamily="34" charset="0"/>
              </a:rPr>
              <a:t>New machine-learning systems will have the ability to explain their rationale, characterize their strengths and weaknesses, and convey an understanding of how they will behave in the future. The strategy for achieving that goal is to develop new or modified machine-learning techniques that will produce more explainable models. These models will be combined with state-of-the-art human-computer interface techniques capable of translating models into understandable and useful explanation dialogues for the end user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altLang="ko-KR" sz="1200" dirty="0">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dirty="0"/>
              <a:t>As a result, human can understand and confidently use the output of algorithm.</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sz="1200" b="0" i="0" kern="1200" dirty="0">
                <a:solidFill>
                  <a:schemeClr val="tx1"/>
                </a:solidFill>
                <a:effectLst/>
                <a:latin typeface="+mn-lt"/>
                <a:ea typeface="+mn-ea"/>
                <a:cs typeface="+mn-cs"/>
              </a:rPr>
              <a:t>Explainable Artificial Intelligence (XAI) </a:t>
            </a:r>
            <a:r>
              <a:rPr lang="en-US" altLang="ko-KR" dirty="0">
                <a:hlinkClick r:id="rId3"/>
              </a:rPr>
              <a:t>https://www.darpa.mil/program/explainable-artificial-intelligence</a:t>
            </a:r>
            <a:endParaRPr kumimoji="0" lang="ko-KR" altLang="en-US" sz="1200" dirty="0">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93</a:t>
            </a:fld>
            <a:endParaRPr lang="ko-KR" altLang="en-US" dirty="0"/>
          </a:p>
        </p:txBody>
      </p:sp>
    </p:spTree>
    <p:extLst>
      <p:ext uri="{BB962C8B-B14F-4D97-AF65-F5344CB8AC3E}">
        <p14:creationId xmlns:p14="http://schemas.microsoft.com/office/powerpoint/2010/main" val="23852593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For the first time, researchers are now using GANs to generate abnormal brain MRIs that can be used to train neural networks. To solve this problem a team of researchers from NVIDIA, the Mayo Clinic, and the MGH &amp; BWH Center for Clinical Data Science developed a deep learning-based model that can generate accurate and reliable synthetic images that can be used for training an artificial intelligence system.</a:t>
            </a:r>
          </a:p>
          <a:p>
            <a:r>
              <a:rPr lang="en-US" altLang="ko-KR" dirty="0"/>
              <a:t/>
            </a:r>
            <a:br>
              <a:rPr lang="en-US" altLang="ko-KR" dirty="0"/>
            </a:br>
            <a:r>
              <a:rPr lang="en-US" altLang="ko-KR" dirty="0"/>
              <a:t>With the cuDNN-accelerated PyTorch deep learning framework, the team trained their generative adversarial network on data from two publicly available datasets of brain MRIs. One dataset contains thousands of 3D T1-weighted brain MRIs with Alzheimer’s disease, the other contains about two hundred 4D brain MRIs with brain tumors.</a:t>
            </a:r>
          </a:p>
          <a:p>
            <a:endParaRPr lang="en-US" altLang="ko-KR" b="1" dirty="0"/>
          </a:p>
          <a:p>
            <a:r>
              <a:rPr lang="en-US" altLang="ko-KR" sz="1200" b="0" i="0" kern="1200" dirty="0">
                <a:solidFill>
                  <a:schemeClr val="tx1"/>
                </a:solidFill>
                <a:effectLst/>
                <a:latin typeface="+mn-lt"/>
                <a:ea typeface="+mn-ea"/>
                <a:cs typeface="+mn-cs"/>
              </a:rPr>
              <a:t>GANs have been used in medical imaging before to generate a motion model from a single preoperative MRI, upsample a low-resolution image, create a synthetic head CT from a brain MRI, perform medical segmentation, and automatically align different types of MRIs, saving doctors hours.</a:t>
            </a:r>
          </a:p>
          <a:p>
            <a:r>
              <a:rPr lang="en-US" altLang="ko-KR" dirty="0"/>
              <a:t/>
            </a:r>
            <a:br>
              <a:rPr lang="en-US" altLang="ko-KR" dirty="0"/>
            </a:br>
            <a:r>
              <a:rPr lang="en-US" altLang="ko-KR" sz="1200" b="0" i="0" kern="1200" dirty="0">
                <a:solidFill>
                  <a:schemeClr val="tx1"/>
                </a:solidFill>
                <a:effectLst/>
                <a:latin typeface="+mn-lt"/>
                <a:ea typeface="+mn-ea"/>
                <a:cs typeface="+mn-cs"/>
              </a:rPr>
              <a:t>Because the images are synthetically generated, there is no patient data or privacy concerns. Medical institutions can easily share data they generate with other institutions, creating millions of different combinations that can be used to accelerate the work.</a:t>
            </a:r>
          </a:p>
          <a:p>
            <a:endParaRPr lang="en-US" altLang="ko-KR" b="1" dirty="0"/>
          </a:p>
          <a:p>
            <a:pPr marL="0" indent="0">
              <a:spcAft>
                <a:spcPts val="800"/>
              </a:spcAft>
              <a:buClr>
                <a:srgbClr val="193EB0"/>
              </a:buClr>
              <a:buFont typeface="SamsungOne 400" panose="020B0503030303020204" pitchFamily="34" charset="0"/>
              <a:buNone/>
              <a:defRPr/>
            </a:pPr>
            <a:r>
              <a:rPr lang="en-US" altLang="ko-KR" b="1" dirty="0"/>
              <a:t>[Reference Source] </a:t>
            </a:r>
          </a:p>
          <a:p>
            <a:pPr marL="0" indent="0">
              <a:spcAft>
                <a:spcPts val="800"/>
              </a:spcAft>
              <a:buClr>
                <a:srgbClr val="193EB0"/>
              </a:buClr>
              <a:buFont typeface="SamsungOne 400" panose="020B0503030303020204" pitchFamily="34" charset="0"/>
              <a:buNone/>
              <a:defRPr/>
            </a:pPr>
            <a:endParaRPr lang="en-US" altLang="ko-KR" b="1" dirty="0"/>
          </a:p>
          <a:p>
            <a:r>
              <a:rPr lang="en-US" altLang="ko-KR" b="0" dirty="0"/>
              <a:t>Deepfakes for good: Why researchers are using AI to fake health data</a:t>
            </a:r>
            <a:r>
              <a:rPr lang="en-US" altLang="ko-KR" dirty="0">
                <a:hlinkClick r:id="rId3"/>
              </a:rPr>
              <a:t/>
            </a:r>
            <a:br>
              <a:rPr lang="en-US" altLang="ko-KR" dirty="0">
                <a:hlinkClick r:id="rId3"/>
              </a:rPr>
            </a:br>
            <a:r>
              <a:rPr lang="en-US" altLang="ko-KR" dirty="0">
                <a:hlinkClick r:id="rId3"/>
              </a:rPr>
              <a:t>https://www.fastcompany.com/90240746/deepfakes-for-good-why-researchers-are-using-ai-for-synthetic-health-data?partner=rss&amp;utm_source=rss&amp;utm_medium=feed&amp;utm_campaign=rss+fastcompany&amp;utm_content=rss</a:t>
            </a:r>
            <a:endParaRPr lang="ko-KR" altLang="en-US" dirty="0"/>
          </a:p>
          <a:p>
            <a:endParaRPr lang="en-US" altLang="ko-KR" dirty="0"/>
          </a:p>
          <a:p>
            <a:r>
              <a:rPr lang="en-US" altLang="ko-KR" sz="1200" b="0" i="0" kern="1200" dirty="0">
                <a:solidFill>
                  <a:schemeClr val="tx1"/>
                </a:solidFill>
                <a:effectLst/>
                <a:latin typeface="+mn-lt"/>
                <a:ea typeface="+mn-ea"/>
                <a:cs typeface="+mn-cs"/>
              </a:rPr>
              <a:t>AI-generated synthetic brain MRI provides diverse, reliable training data</a:t>
            </a:r>
            <a:endParaRPr lang="en-US" altLang="ko-KR" b="0" dirty="0"/>
          </a:p>
          <a:p>
            <a:r>
              <a:rPr lang="en-US" altLang="ko-KR" dirty="0">
                <a:hlinkClick r:id="rId4"/>
              </a:rPr>
              <a:t>https://www.healthimaging.com/topics/artificial-intelligence/ai-synthetic-brain-mris-diverse-reliable-data</a:t>
            </a:r>
            <a:endParaRPr lang="en-US" altLang="ko-KR" dirty="0"/>
          </a:p>
          <a:p>
            <a:endParaRPr lang="en-US" altLang="ko-KR" dirty="0"/>
          </a:p>
          <a:p>
            <a:r>
              <a:rPr lang="en-US" altLang="ko-KR" dirty="0"/>
              <a:t>AI Can Generate Synthetic MRIs to Advance Medical Research</a:t>
            </a:r>
          </a:p>
          <a:p>
            <a:r>
              <a:rPr lang="en-US" altLang="ko-KR" dirty="0">
                <a:hlinkClick r:id="rId5"/>
              </a:rPr>
              <a:t>https://news.developer.nvidia.com/ai-can-generate-synthetic-mris-to-advance-medical-research/</a:t>
            </a:r>
            <a:endParaRPr lang="en-US" altLang="ko-KR" dirty="0"/>
          </a:p>
          <a:p>
            <a:endParaRPr lang="en-US" altLang="ko-KR" dirty="0"/>
          </a:p>
          <a:p>
            <a:r>
              <a:rPr lang="en-US" altLang="ko-KR" dirty="0"/>
              <a:t>Medical Image Synthesis for Data Augmentation and Anonymization Using Generative Adversarial Networks</a:t>
            </a:r>
          </a:p>
          <a:p>
            <a:r>
              <a:rPr lang="en-US" altLang="ko-KR" dirty="0">
                <a:hlinkClick r:id="rId6"/>
              </a:rPr>
              <a:t>https://www.semanticscholar.org/paper/Medical-Image-Synthesis-for-Data-Augmentation-and-Shin-Tenenholtz/37a052144b510b8827634c38146b190d8b2c8d0b</a:t>
            </a:r>
            <a:endParaRPr lang="en-US" altLang="ko-KR" dirty="0"/>
          </a:p>
          <a:p>
            <a:endParaRPr lang="en-US" altLang="ko-KR" dirty="0"/>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94</a:t>
            </a:fld>
            <a:endParaRPr lang="ko-KR" altLang="en-US" dirty="0"/>
          </a:p>
        </p:txBody>
      </p:sp>
    </p:spTree>
    <p:extLst>
      <p:ext uri="{BB962C8B-B14F-4D97-AF65-F5344CB8AC3E}">
        <p14:creationId xmlns:p14="http://schemas.microsoft.com/office/powerpoint/2010/main" val="13096300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56192789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This trend matrix shows which technology is a must-have and which technology promising yet not widely adopted</a:t>
            </a:r>
          </a:p>
          <a:p>
            <a:pPr marL="182563" lvl="0" indent="-182563">
              <a:spcAft>
                <a:spcPts val="800"/>
              </a:spcAft>
              <a:buClr>
                <a:srgbClr val="193EB0"/>
              </a:buClr>
              <a:buFont typeface="SamsungOne 400" panose="020B0503030303020204" pitchFamily="34" charset="0"/>
              <a:buChar char="‣"/>
              <a:defRPr/>
            </a:pPr>
            <a:r>
              <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rPr>
              <a:t>INDUSTRY ADOPTION (y-axis)</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Signals include momentum of startups in the space, media attention, customer adoption (partnerships, customer, licensing deals).</a:t>
            </a:r>
          </a:p>
          <a:p>
            <a:pPr marL="182563" lvl="0" indent="-182563">
              <a:spcAft>
                <a:spcPts val="800"/>
              </a:spcAft>
              <a:buClr>
                <a:srgbClr val="193EB0"/>
              </a:buClr>
              <a:buFont typeface="SamsungOne 400" panose="020B0503030303020204" pitchFamily="34" charset="0"/>
              <a:buChar char="‣"/>
              <a:defRPr/>
            </a:pPr>
            <a:r>
              <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rPr>
              <a:t>MARKET STRENGTH (x-axis)</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Signals include market sizing forecasts, quality and number of investors and capital, investments in R&amp;D, earnings transcript commentary, competitive intensity, incumbent deal making (M&amp;A, strategic investments).</a:t>
            </a:r>
          </a:p>
          <a:p>
            <a:pPr marL="182563" lvl="0" indent="-182563">
              <a:spcAft>
                <a:spcPts val="800"/>
              </a:spcAft>
              <a:buClr>
                <a:srgbClr val="193EB0"/>
              </a:buClr>
              <a:buFont typeface="SamsungOne 400" panose="020B0503030303020204" pitchFamily="34" charset="0"/>
              <a:buChar char="‣"/>
              <a:defRPr/>
            </a:pPr>
            <a:endParaRPr kumimoji="0" lang="en-US" altLang="ko-KR" sz="12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SamsungOne 400" panose="020B0503030303020204" pitchFamily="34" charset="0"/>
              <a:cs typeface="+mn-cs"/>
            </a:endParaRPr>
          </a:p>
          <a:p>
            <a:pPr marL="0" lvl="0" indent="0">
              <a:spcAft>
                <a:spcPts val="800"/>
              </a:spcAft>
              <a:buClr>
                <a:srgbClr val="193EB0"/>
              </a:buClr>
              <a:buFont typeface="SamsungOne 400" panose="020B0503030303020204" pitchFamily="34" charset="0"/>
              <a:buNone/>
              <a:defRPr/>
            </a:pPr>
            <a:r>
              <a:rPr kumimoji="0" lang="en-US" altLang="ko-KR" sz="12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SamsungOne 400" panose="020B0503030303020204" pitchFamily="34" charset="0"/>
                <a:cs typeface="+mn-cs"/>
              </a:rPr>
              <a:t>By those two axis, AI trends are positioned on the four quadrants. </a:t>
            </a:r>
            <a:endPar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lvl="0" indent="-182563">
              <a:spcAft>
                <a:spcPts val="800"/>
              </a:spcAft>
              <a:buClr>
                <a:srgbClr val="193EB0"/>
              </a:buClr>
              <a:buFont typeface="SamsungOne 400" panose="020B0503030303020204" pitchFamily="34" charset="0"/>
              <a:buChar char="‣"/>
              <a:defRPr/>
            </a:pPr>
            <a:r>
              <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rPr>
              <a:t>NECESSARY</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Trends which are seeing wide-spread industry and customer implementation / adoption and where market and applications are understood. For these trends, incumbents should have a clear, articulated strategy and initiatives</a:t>
            </a:r>
            <a:r>
              <a:rPr lang="en-US" altLang="ko-KR" sz="1200"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lvl="0" indent="-182563">
              <a:spcAft>
                <a:spcPts val="800"/>
              </a:spcAft>
              <a:buClr>
                <a:srgbClr val="193EB0"/>
              </a:buClr>
              <a:buFont typeface="SamsungOne 400" panose="020B0503030303020204" pitchFamily="34" charset="0"/>
              <a:buChar char="‣"/>
              <a:defRPr/>
            </a:pPr>
            <a:r>
              <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rPr>
              <a:t>TRANSITORY</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Trends seeing adoption but where there is uncertainty about market opportunity. As Transitory trends become more broadly understood, they may reveal additional opportunities and markets</a:t>
            </a:r>
            <a:r>
              <a:rPr lang="en-US" altLang="ko-KR" sz="1200"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lvl="0" indent="-182563">
              <a:spcAft>
                <a:spcPts val="800"/>
              </a:spcAft>
              <a:buClr>
                <a:srgbClr val="193EB0"/>
              </a:buClr>
              <a:buFont typeface="SamsungOne 400" panose="020B0503030303020204" pitchFamily="34" charset="0"/>
              <a:buChar char="‣"/>
              <a:defRPr/>
            </a:pPr>
            <a:r>
              <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rPr>
              <a:t>THREATENING</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Large addressable market forecasts and notable investment activity. The trend has been embraced by early adopters and may be on the precipice of gaining widespread industry or customer adoption</a:t>
            </a:r>
            <a:r>
              <a:rPr lang="en-US" altLang="ko-KR" sz="1200"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lvl="0" indent="-182563">
              <a:spcAft>
                <a:spcPts val="800"/>
              </a:spcAft>
              <a:buClr>
                <a:srgbClr val="193EB0"/>
              </a:buClr>
              <a:buFont typeface="SamsungOne 400" panose="020B0503030303020204" pitchFamily="34" charset="0"/>
              <a:buChar char="‣"/>
              <a:defRPr/>
            </a:pPr>
            <a:r>
              <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rPr>
              <a:t>EXPERIMENTAL</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Conceptual or early-stage trends with few functional products and which have not seen widespread adoption. Experimental trends are  already spurring early media interest and proof-of-concepts.</a:t>
            </a:r>
            <a:endParaRPr kumimoji="0" lang="en-US" altLang="ko-KR" sz="12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SamsungOne 400" panose="020B0503030303020204" pitchFamily="34" charset="0"/>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96</a:t>
            </a:fld>
            <a:endParaRPr lang="ko-KR" altLang="en-US" dirty="0"/>
          </a:p>
        </p:txBody>
      </p:sp>
    </p:spTree>
    <p:extLst>
      <p:ext uri="{BB962C8B-B14F-4D97-AF65-F5344CB8AC3E}">
        <p14:creationId xmlns:p14="http://schemas.microsoft.com/office/powerpoint/2010/main" val="25959401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3600074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dirty="0" smtClean="0"/>
              <a:t>[</a:t>
            </a:r>
            <a:r>
              <a:rPr lang="en-US" altLang="ko-KR" b="1" dirty="0"/>
              <a:t>Reference Source]</a:t>
            </a:r>
          </a:p>
          <a:p>
            <a:r>
              <a:rPr lang="en-US" altLang="ko-KR" sz="1200" b="0" i="0" kern="1200" dirty="0">
                <a:solidFill>
                  <a:schemeClr val="tx1"/>
                </a:solidFill>
                <a:effectLst/>
                <a:latin typeface="+mn-lt"/>
                <a:ea typeface="+mn-ea"/>
                <a:cs typeface="+mn-cs"/>
              </a:rPr>
              <a:t>Visualizing the uses and potential impact of AI and other analytics </a:t>
            </a:r>
            <a:r>
              <a:rPr lang="en-US" altLang="ko-KR" dirty="0">
                <a:hlinkClick r:id="rId3"/>
              </a:rPr>
              <a:t>https://www.mckinsey.com/featured-insights/artificial-intelligence/visualizing-the-uses-and-potential-impact-of-ai-and-other-analytics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98</a:t>
            </a:fld>
            <a:endParaRPr lang="ko-KR" altLang="en-US" dirty="0"/>
          </a:p>
        </p:txBody>
      </p:sp>
    </p:spTree>
    <p:extLst>
      <p:ext uri="{BB962C8B-B14F-4D97-AF65-F5344CB8AC3E}">
        <p14:creationId xmlns:p14="http://schemas.microsoft.com/office/powerpoint/2010/main" val="367609689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670204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6"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1. Introduction to Artificial Intelligence</a:t>
            </a:r>
            <a:endPar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192416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dirty="0"/>
          </a:p>
        </p:txBody>
      </p:sp>
      <p:sp>
        <p:nvSpPr>
          <p:cNvPr id="7" name="직사각형 6">
            <a:extLst>
              <a:ext uri="{FF2B5EF4-FFF2-40B4-BE49-F238E27FC236}">
                <a16:creationId xmlns=""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smtClean="0">
                <a:ln>
                  <a:noFill/>
                </a:ln>
                <a:solidFill>
                  <a:prstClr val="white"/>
                </a:solidFill>
                <a:effectLst/>
                <a:uLnTx/>
                <a:uFillTx/>
                <a:latin typeface="SamsungOne 400C" panose="020B0506030303020204" pitchFamily="34" charset="0"/>
                <a:ea typeface="SamsungOne 400C" panose="020B0506030303020204" pitchFamily="34" charset="0"/>
                <a:cs typeface="+mn-cs"/>
              </a:rPr>
              <a:t>2022 </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a:t>
            </a:r>
            <a:r>
              <a:rPr kumimoji="0" lang="en-US" altLang="ko-KR" sz="1000" b="0" i="0" u="none" strike="noStrike" kern="1200" cap="none" spc="0" normalizeH="0" baseline="0" noProof="0" dirty="0" smtClean="0">
                <a:ln>
                  <a:noFill/>
                </a:ln>
                <a:solidFill>
                  <a:prstClr val="white"/>
                </a:solidFill>
                <a:effectLst/>
                <a:uLnTx/>
                <a:uFillTx/>
                <a:latin typeface="SamsungOne 400C" panose="020B0506030303020204" pitchFamily="34" charset="0"/>
                <a:ea typeface="SamsungOne 400C" panose="020B0506030303020204" pitchFamily="34" charset="0"/>
                <a:cs typeface="+mn-cs"/>
              </a:rPr>
              <a:t>Innovation </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Campus or to use the entire or part of this book, you must receive written consent from copyright holder.</a:t>
            </a:r>
          </a:p>
        </p:txBody>
      </p:sp>
      <p:pic>
        <p:nvPicPr>
          <p:cNvPr id="10" name="그림 3">
            <a:extLst>
              <a:ext uri="{FF2B5EF4-FFF2-40B4-BE49-F238E27FC236}">
                <a16:creationId xmlns=""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2376301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726668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682822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975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1. Introduction to Artificial Intelligence</a:t>
            </a:r>
            <a:endPar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custDataLst>
      <p:tags r:id="rId1"/>
    </p:custDataLst>
    <p:extLst>
      <p:ext uri="{BB962C8B-B14F-4D97-AF65-F5344CB8AC3E}">
        <p14:creationId xmlns:p14="http://schemas.microsoft.com/office/powerpoint/2010/main" val="3252172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593210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340868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1. Introduction to Artificial Intelligence</a:t>
            </a:r>
            <a:endPar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971237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1. Introduction to Artificial Intelligence</a:t>
            </a:r>
            <a:endPar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2163853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3" name="그룹 2">
            <a:extLst>
              <a:ext uri="{FF2B5EF4-FFF2-40B4-BE49-F238E27FC236}">
                <a16:creationId xmlns="" xmlns:a16="http://schemas.microsoft.com/office/drawing/2014/main" id="{423B230F-BF07-4420-8C5E-EAE4EFC61AF1}"/>
              </a:ext>
            </a:extLst>
          </p:cNvPr>
          <p:cNvGrpSpPr/>
          <p:nvPr userDrawn="1"/>
        </p:nvGrpSpPr>
        <p:grpSpPr>
          <a:xfrm>
            <a:off x="0" y="1"/>
            <a:ext cx="9902825" cy="999802"/>
            <a:chOff x="0" y="1"/>
            <a:chExt cx="9906000" cy="999802"/>
          </a:xfrm>
        </p:grpSpPr>
        <p:sp>
          <p:nvSpPr>
            <p:cNvPr id="10" name="직사각형 9">
              <a:extLst>
                <a:ext uri="{FF2B5EF4-FFF2-40B4-BE49-F238E27FC236}">
                  <a16:creationId xmlns=""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8" name="직사각형 7">
              <a:extLst>
                <a:ext uri="{FF2B5EF4-FFF2-40B4-BE49-F238E27FC236}">
                  <a16:creationId xmlns=""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16" name="그룹 15">
            <a:extLst>
              <a:ext uri="{FF2B5EF4-FFF2-40B4-BE49-F238E27FC236}">
                <a16:creationId xmlns="" xmlns:a16="http://schemas.microsoft.com/office/drawing/2014/main" id="{1AD70F94-445E-41A7-8574-B25CBA89D8C1}"/>
              </a:ext>
            </a:extLst>
          </p:cNvPr>
          <p:cNvGrpSpPr/>
          <p:nvPr userDrawn="1"/>
        </p:nvGrpSpPr>
        <p:grpSpPr>
          <a:xfrm>
            <a:off x="449855" y="1251376"/>
            <a:ext cx="9015111" cy="4993976"/>
            <a:chOff x="578678" y="1436154"/>
            <a:chExt cx="8748000" cy="4993976"/>
          </a:xfrm>
          <a:solidFill>
            <a:srgbClr val="ECEFF6"/>
          </a:solidFill>
        </p:grpSpPr>
        <p:sp>
          <p:nvSpPr>
            <p:cNvPr id="17" name="직사각형 16">
              <a:extLst>
                <a:ext uri="{FF2B5EF4-FFF2-40B4-BE49-F238E27FC236}">
                  <a16:creationId xmlns="" xmlns:a16="http://schemas.microsoft.com/office/drawing/2014/main"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8" name="직사각형 17">
              <a:extLst>
                <a:ext uri="{FF2B5EF4-FFF2-40B4-BE49-F238E27FC236}">
                  <a16:creationId xmlns="" xmlns:a16="http://schemas.microsoft.com/office/drawing/2014/main"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 xmlns:a16="http://schemas.microsoft.com/office/drawing/2014/main"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grpSp>
      <p:sp>
        <p:nvSpPr>
          <p:cNvPr id="20"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1. Introduction to Artificial Intelligence</a:t>
            </a:r>
            <a:endPar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69602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 xmlns:a16="http://schemas.microsoft.com/office/drawing/2014/main"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 xmlns:a16="http://schemas.microsoft.com/office/drawing/2014/main"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3" name="직사각형 52">
              <a:extLst>
                <a:ext uri="{FF2B5EF4-FFF2-40B4-BE49-F238E27FC236}">
                  <a16:creationId xmlns="" xmlns:a16="http://schemas.microsoft.com/office/drawing/2014/main"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4" name="이등변 삼각형 53">
              <a:extLst>
                <a:ext uri="{FF2B5EF4-FFF2-40B4-BE49-F238E27FC236}">
                  <a16:creationId xmlns="" xmlns:a16="http://schemas.microsoft.com/office/drawing/2014/main"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17" name="그룹 16">
            <a:extLst>
              <a:ext uri="{FF2B5EF4-FFF2-40B4-BE49-F238E27FC236}">
                <a16:creationId xmlns=""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cxnSp>
        <p:nvCxnSpPr>
          <p:cNvPr id="20" name="직선 연결선 19">
            <a:extLst>
              <a:ext uri="{FF2B5EF4-FFF2-40B4-BE49-F238E27FC236}">
                <a16:creationId xmlns=""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8" name="그룹 7">
            <a:extLst>
              <a:ext uri="{FF2B5EF4-FFF2-40B4-BE49-F238E27FC236}">
                <a16:creationId xmlns="" xmlns:a16="http://schemas.microsoft.com/office/drawing/2014/main"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 xmlns:a16="http://schemas.microsoft.com/office/drawing/2014/main"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30" name="그룹 29">
              <a:extLst>
                <a:ext uri="{FF2B5EF4-FFF2-40B4-BE49-F238E27FC236}">
                  <a16:creationId xmlns="" xmlns:a16="http://schemas.microsoft.com/office/drawing/2014/main"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 xmlns:a16="http://schemas.microsoft.com/office/drawing/2014/main"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 xmlns:a16="http://schemas.microsoft.com/office/drawing/2014/main"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35" name="그룹 34">
              <a:extLst>
                <a:ext uri="{FF2B5EF4-FFF2-40B4-BE49-F238E27FC236}">
                  <a16:creationId xmlns="" xmlns:a16="http://schemas.microsoft.com/office/drawing/2014/main"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 xmlns:a16="http://schemas.microsoft.com/office/drawing/2014/main"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 xmlns:a16="http://schemas.microsoft.com/office/drawing/2014/main"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 xmlns:a16="http://schemas.microsoft.com/office/drawing/2014/main"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 xmlns:a16="http://schemas.microsoft.com/office/drawing/2014/main"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grpSp>
        <p:nvGrpSpPr>
          <p:cNvPr id="40" name="그룹 39">
            <a:extLst>
              <a:ext uri="{FF2B5EF4-FFF2-40B4-BE49-F238E27FC236}">
                <a16:creationId xmlns="" xmlns:a16="http://schemas.microsoft.com/office/drawing/2014/main"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3"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1. Introduction to Artificial Intelligence</a:t>
            </a:r>
            <a:endPar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257613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cxnSp>
        <p:nvCxnSpPr>
          <p:cNvPr id="20" name="직선 연결선 19">
            <a:extLst>
              <a:ext uri="{FF2B5EF4-FFF2-40B4-BE49-F238E27FC236}">
                <a16:creationId xmlns=""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7" name="그룹 6">
            <a:extLst>
              <a:ext uri="{FF2B5EF4-FFF2-40B4-BE49-F238E27FC236}">
                <a16:creationId xmlns="" xmlns:a16="http://schemas.microsoft.com/office/drawing/2014/main"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 xmlns:a16="http://schemas.microsoft.com/office/drawing/2014/main"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24" name="그룹 23">
              <a:extLst>
                <a:ext uri="{FF2B5EF4-FFF2-40B4-BE49-F238E27FC236}">
                  <a16:creationId xmlns="" xmlns:a16="http://schemas.microsoft.com/office/drawing/2014/main"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30" name="그룹 29">
              <a:extLst>
                <a:ext uri="{FF2B5EF4-FFF2-40B4-BE49-F238E27FC236}">
                  <a16:creationId xmlns="" xmlns:a16="http://schemas.microsoft.com/office/drawing/2014/main"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 xmlns:a16="http://schemas.microsoft.com/office/drawing/2014/main"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 xmlns:a16="http://schemas.microsoft.com/office/drawing/2014/main"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p>
              </p:txBody>
            </p:sp>
          </p:grpSp>
          <p:sp>
            <p:nvSpPr>
              <p:cNvPr id="32" name="직사각형 31">
                <a:extLst>
                  <a:ext uri="{FF2B5EF4-FFF2-40B4-BE49-F238E27FC236}">
                    <a16:creationId xmlns=""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 400" panose="020B0503030303020204" pitchFamily="34" charset="0"/>
                </a:endParaRPr>
              </a:p>
            </p:txBody>
          </p:sp>
        </p:grpSp>
        <p:grpSp>
          <p:nvGrpSpPr>
            <p:cNvPr id="40" name="그룹 39">
              <a:extLst>
                <a:ext uri="{FF2B5EF4-FFF2-40B4-BE49-F238E27FC236}">
                  <a16:creationId xmlns="" xmlns:a16="http://schemas.microsoft.com/office/drawing/2014/main"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5"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1. Introduction to Artificial Intelligence</a:t>
            </a:r>
            <a:endPar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05139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 name="직사각형 4">
            <a:extLst>
              <a:ext uri="{FF2B5EF4-FFF2-40B4-BE49-F238E27FC236}">
                <a16:creationId xmlns="" xmlns:a16="http://schemas.microsoft.com/office/drawing/2014/main"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 xmlns:a16="http://schemas.microsoft.com/office/drawing/2014/main"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 xmlns:a16="http://schemas.microsoft.com/office/drawing/2014/main"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 xmlns:a16="http://schemas.microsoft.com/office/drawing/2014/main"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27" name="그룹 26">
            <a:extLst>
              <a:ext uri="{FF2B5EF4-FFF2-40B4-BE49-F238E27FC236}">
                <a16:creationId xmlns="" xmlns:a16="http://schemas.microsoft.com/office/drawing/2014/main"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sp>
        <p:nvSpPr>
          <p:cNvPr id="13"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1. Introduction to Artificial Intelligence</a:t>
            </a:r>
            <a:endPar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8517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dirty="0">
                <a:solidFill>
                  <a:schemeClr val="bg1">
                    <a:lumMod val="50000"/>
                  </a:schemeClr>
                </a:solidFill>
                <a:latin typeface="SamsungSharpSans-Medium" pitchFamily="2" charset="0"/>
                <a:ea typeface="SamsungSharpSans-Medium" pitchFamily="2" charset="0"/>
                <a:cs typeface="SamsungSharpSans-Medium" pitchFamily="2" charset="0"/>
              </a:rPr>
              <a:t>Chapter 1. Introduction to Artificial Intelligence</a:t>
            </a:r>
            <a:endParaRPr lang="ko-KR" altLang="en-US" sz="9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89549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22827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7" r:id="rId14"/>
    <p:sldLayoutId id="2147483731" r:id="rId15"/>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2.xml"/><Relationship Id="rId5" Type="http://schemas.openxmlformats.org/officeDocument/2006/relationships/image" Target="../media/image11.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4.xml"/><Relationship Id="rId1" Type="http://schemas.openxmlformats.org/officeDocument/2006/relationships/tags" Target="../tags/tag102.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11.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4.xml"/><Relationship Id="rId1" Type="http://schemas.openxmlformats.org/officeDocument/2006/relationships/tags" Target="../tags/tag103.xml"/><Relationship Id="rId4" Type="http://schemas.openxmlformats.org/officeDocument/2006/relationships/image" Target="../media/image206.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3.xml"/><Relationship Id="rId1" Type="http://schemas.openxmlformats.org/officeDocument/2006/relationships/tags" Target="../tags/tag104.xml"/><Relationship Id="rId5" Type="http://schemas.openxmlformats.org/officeDocument/2006/relationships/image" Target="../media/image11.png"/><Relationship Id="rId4" Type="http://schemas.openxmlformats.org/officeDocument/2006/relationships/image" Target="../media/image12.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4.xml"/><Relationship Id="rId1" Type="http://schemas.openxmlformats.org/officeDocument/2006/relationships/tags" Target="../tags/tag105.xml"/><Relationship Id="rId4" Type="http://schemas.openxmlformats.org/officeDocument/2006/relationships/image" Target="../media/image11.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4.xml"/><Relationship Id="rId1" Type="http://schemas.openxmlformats.org/officeDocument/2006/relationships/tags" Target="../tags/tag106.xml"/><Relationship Id="rId5" Type="http://schemas.openxmlformats.org/officeDocument/2006/relationships/image" Target="../media/image11.png"/><Relationship Id="rId4" Type="http://schemas.openxmlformats.org/officeDocument/2006/relationships/image" Target="../media/image207.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3.xml"/><Relationship Id="rId1" Type="http://schemas.openxmlformats.org/officeDocument/2006/relationships/tags" Target="../tags/tag107.xml"/><Relationship Id="rId5" Type="http://schemas.openxmlformats.org/officeDocument/2006/relationships/image" Target="../media/image11.png"/><Relationship Id="rId4" Type="http://schemas.openxmlformats.org/officeDocument/2006/relationships/image" Target="../media/image12.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14.xml"/><Relationship Id="rId1" Type="http://schemas.openxmlformats.org/officeDocument/2006/relationships/tags" Target="../tags/tag108.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11.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14.xml"/><Relationship Id="rId1" Type="http://schemas.openxmlformats.org/officeDocument/2006/relationships/tags" Target="../tags/tag109.xml"/><Relationship Id="rId4" Type="http://schemas.openxmlformats.org/officeDocument/2006/relationships/image" Target="../media/image210.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3.xml"/><Relationship Id="rId1" Type="http://schemas.openxmlformats.org/officeDocument/2006/relationships/tags" Target="../tags/tag110.xml"/><Relationship Id="rId5" Type="http://schemas.openxmlformats.org/officeDocument/2006/relationships/image" Target="../media/image11.png"/><Relationship Id="rId4" Type="http://schemas.openxmlformats.org/officeDocument/2006/relationships/image" Target="../media/image12.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4.xml"/><Relationship Id="rId1" Type="http://schemas.openxmlformats.org/officeDocument/2006/relationships/tags" Target="../tags/tag11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tags" Target="../tags/tag13.xml"/><Relationship Id="rId5" Type="http://schemas.openxmlformats.org/officeDocument/2006/relationships/image" Target="../media/image11.png"/><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4.xml"/><Relationship Id="rId1" Type="http://schemas.openxmlformats.org/officeDocument/2006/relationships/tags" Target="../tags/tag112.xml"/><Relationship Id="rId4" Type="http://schemas.openxmlformats.org/officeDocument/2006/relationships/image" Target="../media/image11.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4.xml"/><Relationship Id="rId1" Type="http://schemas.openxmlformats.org/officeDocument/2006/relationships/tags" Target="../tags/tag113.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3.xml"/><Relationship Id="rId1" Type="http://schemas.openxmlformats.org/officeDocument/2006/relationships/tags" Target="../tags/tag114.xml"/><Relationship Id="rId5" Type="http://schemas.openxmlformats.org/officeDocument/2006/relationships/image" Target="../media/image11.png"/><Relationship Id="rId4" Type="http://schemas.openxmlformats.org/officeDocument/2006/relationships/image" Target="../media/image12.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4.xml"/><Relationship Id="rId1" Type="http://schemas.openxmlformats.org/officeDocument/2006/relationships/tags" Target="../tags/tag115.xml"/><Relationship Id="rId5" Type="http://schemas.openxmlformats.org/officeDocument/2006/relationships/image" Target="../media/image11.png"/><Relationship Id="rId4" Type="http://schemas.openxmlformats.org/officeDocument/2006/relationships/image" Target="../media/image214.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14.xml"/><Relationship Id="rId1" Type="http://schemas.openxmlformats.org/officeDocument/2006/relationships/tags" Target="../tags/tag116.xml"/><Relationship Id="rId4" Type="http://schemas.openxmlformats.org/officeDocument/2006/relationships/image" Target="../media/image215.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3.xml"/><Relationship Id="rId1" Type="http://schemas.openxmlformats.org/officeDocument/2006/relationships/tags" Target="../tags/tag117.xml"/><Relationship Id="rId5" Type="http://schemas.openxmlformats.org/officeDocument/2006/relationships/image" Target="../media/image12.png"/><Relationship Id="rId4" Type="http://schemas.openxmlformats.org/officeDocument/2006/relationships/image" Target="../media/image11.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4.xml"/><Relationship Id="rId1" Type="http://schemas.openxmlformats.org/officeDocument/2006/relationships/tags" Target="../tags/tag118.xml"/><Relationship Id="rId4" Type="http://schemas.openxmlformats.org/officeDocument/2006/relationships/image" Target="../media/image11.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3.xml"/><Relationship Id="rId1" Type="http://schemas.openxmlformats.org/officeDocument/2006/relationships/tags" Target="../tags/tag119.xml"/><Relationship Id="rId5" Type="http://schemas.openxmlformats.org/officeDocument/2006/relationships/image" Target="../media/image11.png"/><Relationship Id="rId4" Type="http://schemas.openxmlformats.org/officeDocument/2006/relationships/image" Target="../media/image12.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14.xml"/><Relationship Id="rId1" Type="http://schemas.openxmlformats.org/officeDocument/2006/relationships/tags" Target="../tags/tag120.xml"/></Relationships>
</file>

<file path=ppt/slides/_rels/slide1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13.xml"/><Relationship Id="rId1" Type="http://schemas.openxmlformats.org/officeDocument/2006/relationships/tags" Target="../tags/tag12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tags" Target="../tags/tag14.xml"/><Relationship Id="rId5" Type="http://schemas.openxmlformats.org/officeDocument/2006/relationships/image" Target="../media/image11.png"/><Relationship Id="rId4" Type="http://schemas.openxmlformats.org/officeDocument/2006/relationships/image" Target="../media/image21.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2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5.xml"/><Relationship Id="rId5" Type="http://schemas.openxmlformats.org/officeDocument/2006/relationships/image" Target="../media/image1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tags" Target="../tags/tag16.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tags" Target="../tags/tag17.xml"/><Relationship Id="rId5" Type="http://schemas.openxmlformats.org/officeDocument/2006/relationships/image" Target="../media/image2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tags" Target="../tags/tag1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4.xml"/><Relationship Id="rId1" Type="http://schemas.openxmlformats.org/officeDocument/2006/relationships/tags" Target="../tags/tag19.xml"/><Relationship Id="rId5" Type="http://schemas.openxmlformats.org/officeDocument/2006/relationships/image" Target="../media/image11.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20.xml"/><Relationship Id="rId5" Type="http://schemas.openxmlformats.org/officeDocument/2006/relationships/image" Target="../media/image11.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19.xml"/><Relationship Id="rId7" Type="http://schemas.openxmlformats.org/officeDocument/2006/relationships/image" Target="../media/image29.png"/><Relationship Id="rId2" Type="http://schemas.openxmlformats.org/officeDocument/2006/relationships/slideLayout" Target="../slideLayouts/slideLayout14.xml"/><Relationship Id="rId1" Type="http://schemas.openxmlformats.org/officeDocument/2006/relationships/tags" Target="../tags/tag2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tags" Target="../tags/tag2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tags" Target="../tags/tag23.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4.xml"/><Relationship Id="rId1" Type="http://schemas.openxmlformats.org/officeDocument/2006/relationships/tags" Target="../tags/tag24.xml"/><Relationship Id="rId5" Type="http://schemas.openxmlformats.org/officeDocument/2006/relationships/image" Target="../media/image33.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23.xml"/><Relationship Id="rId7" Type="http://schemas.openxmlformats.org/officeDocument/2006/relationships/image" Target="../media/image36.png"/><Relationship Id="rId2" Type="http://schemas.openxmlformats.org/officeDocument/2006/relationships/slideLayout" Target="../slideLayouts/slideLayout14.xml"/><Relationship Id="rId1" Type="http://schemas.openxmlformats.org/officeDocument/2006/relationships/tags" Target="../tags/tag2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11.pn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4.xml"/><Relationship Id="rId1" Type="http://schemas.openxmlformats.org/officeDocument/2006/relationships/tags" Target="../tags/tag26.xml"/><Relationship Id="rId5" Type="http://schemas.openxmlformats.org/officeDocument/2006/relationships/image" Target="../media/image41.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4.xml"/><Relationship Id="rId1" Type="http://schemas.openxmlformats.org/officeDocument/2006/relationships/tags" Target="../tags/tag27.xml"/><Relationship Id="rId5" Type="http://schemas.openxmlformats.org/officeDocument/2006/relationships/image" Target="../media/image42.jpe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4.xml"/><Relationship Id="rId1" Type="http://schemas.openxmlformats.org/officeDocument/2006/relationships/tags" Target="../tags/tag28.xml"/><Relationship Id="rId5" Type="http://schemas.openxmlformats.org/officeDocument/2006/relationships/image" Target="../media/image41.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4.xml"/><Relationship Id="rId1" Type="http://schemas.openxmlformats.org/officeDocument/2006/relationships/tags" Target="../tags/tag29.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tags" Target="../tags/tag30.xml"/><Relationship Id="rId5" Type="http://schemas.openxmlformats.org/officeDocument/2006/relationships/image" Target="../media/image41.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4.xml"/><Relationship Id="rId1" Type="http://schemas.openxmlformats.org/officeDocument/2006/relationships/tags" Target="../tags/tag31.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4.xml"/><Relationship Id="rId1" Type="http://schemas.openxmlformats.org/officeDocument/2006/relationships/tags" Target="../tags/tag32.xml"/><Relationship Id="rId5" Type="http://schemas.openxmlformats.org/officeDocument/2006/relationships/image" Target="../media/image43.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4.xml"/><Relationship Id="rId1" Type="http://schemas.openxmlformats.org/officeDocument/2006/relationships/tags" Target="../tags/tag33.xml"/><Relationship Id="rId6" Type="http://schemas.openxmlformats.org/officeDocument/2006/relationships/image" Target="../media/image11.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4.xml"/><Relationship Id="rId1" Type="http://schemas.openxmlformats.org/officeDocument/2006/relationships/tags" Target="../tags/tag34.xml"/><Relationship Id="rId5" Type="http://schemas.openxmlformats.org/officeDocument/2006/relationships/image" Target="../media/image11.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35.xml"/><Relationship Id="rId5" Type="http://schemas.openxmlformats.org/officeDocument/2006/relationships/image" Target="../media/image11.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4.xml"/><Relationship Id="rId1" Type="http://schemas.openxmlformats.org/officeDocument/2006/relationships/tags" Target="../tags/tag36.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4.xml"/><Relationship Id="rId1" Type="http://schemas.openxmlformats.org/officeDocument/2006/relationships/tags" Target="../tags/tag37.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4.xml"/><Relationship Id="rId1" Type="http://schemas.openxmlformats.org/officeDocument/2006/relationships/tags" Target="../tags/tag38.xml"/><Relationship Id="rId4" Type="http://schemas.openxmlformats.org/officeDocument/2006/relationships/image" Target="../media/image48.jp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4.xml"/><Relationship Id="rId1" Type="http://schemas.openxmlformats.org/officeDocument/2006/relationships/tags" Target="../tags/tag39.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4.xml"/><Relationship Id="rId1" Type="http://schemas.openxmlformats.org/officeDocument/2006/relationships/tags" Target="../tags/tag4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4.xml"/><Relationship Id="rId1" Type="http://schemas.openxmlformats.org/officeDocument/2006/relationships/tags" Target="../tags/tag4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6.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4.xml"/><Relationship Id="rId1" Type="http://schemas.openxmlformats.org/officeDocument/2006/relationships/tags" Target="../tags/tag4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54.png"/><Relationship Id="rId2" Type="http://schemas.openxmlformats.org/officeDocument/2006/relationships/slideLayout" Target="../slideLayouts/slideLayout14.xml"/><Relationship Id="rId1" Type="http://schemas.openxmlformats.org/officeDocument/2006/relationships/tags" Target="../tags/tag4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4.xml"/><Relationship Id="rId1" Type="http://schemas.openxmlformats.org/officeDocument/2006/relationships/tags" Target="../tags/tag44.xml"/><Relationship Id="rId5" Type="http://schemas.microsoft.com/office/2007/relationships/hdphoto" Target="../media/hdphoto2.wdp"/><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45.xml"/><Relationship Id="rId5" Type="http://schemas.openxmlformats.org/officeDocument/2006/relationships/image" Target="../media/image11.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4.xml"/><Relationship Id="rId1" Type="http://schemas.openxmlformats.org/officeDocument/2006/relationships/tags" Target="../tags/tag46.xml"/><Relationship Id="rId6" Type="http://schemas.openxmlformats.org/officeDocument/2006/relationships/image" Target="../media/image11.png"/><Relationship Id="rId5" Type="http://schemas.openxmlformats.org/officeDocument/2006/relationships/image" Target="../media/image45.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4.xml"/><Relationship Id="rId1" Type="http://schemas.openxmlformats.org/officeDocument/2006/relationships/tags" Target="../tags/tag47.xml"/><Relationship Id="rId6" Type="http://schemas.openxmlformats.org/officeDocument/2006/relationships/image" Target="../media/image11.png"/><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48.xml"/><Relationship Id="rId5" Type="http://schemas.openxmlformats.org/officeDocument/2006/relationships/image" Target="../media/image11.pn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4.xml"/><Relationship Id="rId1" Type="http://schemas.openxmlformats.org/officeDocument/2006/relationships/tags" Target="../tags/tag49.xml"/><Relationship Id="rId5" Type="http://schemas.openxmlformats.org/officeDocument/2006/relationships/image" Target="NULL"/><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4.xml"/><Relationship Id="rId1" Type="http://schemas.openxmlformats.org/officeDocument/2006/relationships/tags" Target="../tags/tag50.xml"/><Relationship Id="rId5" Type="http://schemas.openxmlformats.org/officeDocument/2006/relationships/image" Target="../media/image56.png"/><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4.xml"/><Relationship Id="rId1" Type="http://schemas.openxmlformats.org/officeDocument/2006/relationships/tags" Target="../tags/tag5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tags" Target="../tags/tag7.xml"/><Relationship Id="rId5" Type="http://schemas.microsoft.com/office/2007/relationships/hdphoto" Target="../media/hdphoto1.wdp"/><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4.xml"/><Relationship Id="rId1" Type="http://schemas.openxmlformats.org/officeDocument/2006/relationships/tags" Target="../tags/tag52.xml"/><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51.xml"/><Relationship Id="rId7" Type="http://schemas.openxmlformats.org/officeDocument/2006/relationships/image" Target="../media/image560.png"/><Relationship Id="rId2" Type="http://schemas.openxmlformats.org/officeDocument/2006/relationships/slideLayout" Target="../slideLayouts/slideLayout14.xml"/><Relationship Id="rId1" Type="http://schemas.openxmlformats.org/officeDocument/2006/relationships/tags" Target="../tags/tag5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1.png"/><Relationship Id="rId9"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600.png"/><Relationship Id="rId2" Type="http://schemas.openxmlformats.org/officeDocument/2006/relationships/slideLayout" Target="../slideLayouts/slideLayout14.xml"/><Relationship Id="rId1" Type="http://schemas.openxmlformats.org/officeDocument/2006/relationships/tags" Target="../tags/tag54.xml"/><Relationship Id="rId6" Type="http://schemas.openxmlformats.org/officeDocument/2006/relationships/image" Target="../media/image590.png"/><Relationship Id="rId4" Type="http://schemas.openxmlformats.org/officeDocument/2006/relationships/image" Target="../media/image1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55.xml"/><Relationship Id="rId5" Type="http://schemas.openxmlformats.org/officeDocument/2006/relationships/image" Target="../media/image12.png"/><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4.xml"/><Relationship Id="rId1" Type="http://schemas.openxmlformats.org/officeDocument/2006/relationships/tags" Target="../tags/tag56.xml"/><Relationship Id="rId6" Type="http://schemas.openxmlformats.org/officeDocument/2006/relationships/image" Target="../media/image11.png"/><Relationship Id="rId5" Type="http://schemas.openxmlformats.org/officeDocument/2006/relationships/image" Target="../media/image62.jpeg"/><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4.xml"/><Relationship Id="rId1" Type="http://schemas.openxmlformats.org/officeDocument/2006/relationships/tags" Target="../tags/tag57.xml"/><Relationship Id="rId5" Type="http://schemas.openxmlformats.org/officeDocument/2006/relationships/image" Target="../media/image11.png"/><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4.xml"/><Relationship Id="rId1" Type="http://schemas.openxmlformats.org/officeDocument/2006/relationships/tags" Target="../tags/tag58.xml"/><Relationship Id="rId4" Type="http://schemas.openxmlformats.org/officeDocument/2006/relationships/image" Target="../media/image1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4.xml"/><Relationship Id="rId1" Type="http://schemas.openxmlformats.org/officeDocument/2006/relationships/tags" Target="../tags/tag59.xml"/><Relationship Id="rId5" Type="http://schemas.openxmlformats.org/officeDocument/2006/relationships/image" Target="../media/image64.png"/><Relationship Id="rId4" Type="http://schemas.openxmlformats.org/officeDocument/2006/relationships/image" Target="../media/image1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tags" Target="../tags/tag60.xml"/><Relationship Id="rId5" Type="http://schemas.openxmlformats.org/officeDocument/2006/relationships/image" Target="../media/image11.png"/><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4.xml"/><Relationship Id="rId1" Type="http://schemas.openxmlformats.org/officeDocument/2006/relationships/tags" Target="../tags/tag61.xml"/><Relationship Id="rId5" Type="http://schemas.openxmlformats.org/officeDocument/2006/relationships/image" Target="../media/image11.png"/><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6.png"/><Relationship Id="rId2" Type="http://schemas.openxmlformats.org/officeDocument/2006/relationships/slideLayout" Target="../slideLayouts/slideLayout14.xml"/><Relationship Id="rId1" Type="http://schemas.openxmlformats.org/officeDocument/2006/relationships/tags" Target="../tags/tag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60.xml"/><Relationship Id="rId7" Type="http://schemas.openxmlformats.org/officeDocument/2006/relationships/image" Target="../media/image68.jpeg"/><Relationship Id="rId2" Type="http://schemas.openxmlformats.org/officeDocument/2006/relationships/slideLayout" Target="../slideLayouts/slideLayout14.xml"/><Relationship Id="rId1" Type="http://schemas.openxmlformats.org/officeDocument/2006/relationships/tags" Target="../tags/tag6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ags" Target="../tags/tag63.xml"/><Relationship Id="rId5" Type="http://schemas.openxmlformats.org/officeDocument/2006/relationships/image" Target="../media/image11.png"/><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62.xml"/><Relationship Id="rId7" Type="http://schemas.openxmlformats.org/officeDocument/2006/relationships/image" Target="../media/image72.jpeg"/><Relationship Id="rId2" Type="http://schemas.openxmlformats.org/officeDocument/2006/relationships/slideLayout" Target="../slideLayouts/slideLayout14.xml"/><Relationship Id="rId1" Type="http://schemas.openxmlformats.org/officeDocument/2006/relationships/tags" Target="../tags/tag64.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63.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notesSlide" Target="../notesSlides/notesSlide63.xml"/><Relationship Id="rId7" Type="http://schemas.openxmlformats.org/officeDocument/2006/relationships/image" Target="../media/image76.jpeg"/><Relationship Id="rId2" Type="http://schemas.openxmlformats.org/officeDocument/2006/relationships/slideLayout" Target="../slideLayouts/slideLayout14.xml"/><Relationship Id="rId1" Type="http://schemas.openxmlformats.org/officeDocument/2006/relationships/tags" Target="../tags/tag65.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 Id="rId9" Type="http://schemas.openxmlformats.org/officeDocument/2006/relationships/image" Target="../media/image11.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4.xml"/><Relationship Id="rId1" Type="http://schemas.openxmlformats.org/officeDocument/2006/relationships/tags" Target="../tags/tag66.xml"/><Relationship Id="rId5" Type="http://schemas.openxmlformats.org/officeDocument/2006/relationships/image" Target="../media/image11.png"/><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65.xml"/><Relationship Id="rId7" Type="http://schemas.microsoft.com/office/2007/relationships/hdphoto" Target="../media/hdphoto4.wdp"/><Relationship Id="rId2" Type="http://schemas.openxmlformats.org/officeDocument/2006/relationships/slideLayout" Target="../slideLayouts/slideLayout14.xml"/><Relationship Id="rId1" Type="http://schemas.openxmlformats.org/officeDocument/2006/relationships/tags" Target="../tags/tag67.xml"/><Relationship Id="rId6" Type="http://schemas.openxmlformats.org/officeDocument/2006/relationships/image" Target="../media/image80.png"/><Relationship Id="rId5" Type="http://schemas.microsoft.com/office/2007/relationships/hdphoto" Target="../media/hdphoto3.wdp"/><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4.xml"/><Relationship Id="rId1" Type="http://schemas.openxmlformats.org/officeDocument/2006/relationships/tags" Target="../tags/tag68.xml"/><Relationship Id="rId5" Type="http://schemas.openxmlformats.org/officeDocument/2006/relationships/image" Target="../media/image11.png"/><Relationship Id="rId4" Type="http://schemas.openxmlformats.org/officeDocument/2006/relationships/image" Target="../media/image81.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tags" Target="../tags/tag69.xml"/><Relationship Id="rId5" Type="http://schemas.openxmlformats.org/officeDocument/2006/relationships/image" Target="../media/image11.png"/><Relationship Id="rId4" Type="http://schemas.openxmlformats.org/officeDocument/2006/relationships/image" Target="../media/image12.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4.xml"/><Relationship Id="rId1" Type="http://schemas.openxmlformats.org/officeDocument/2006/relationships/tags" Target="../tags/tag70.xml"/><Relationship Id="rId5" Type="http://schemas.openxmlformats.org/officeDocument/2006/relationships/image" Target="../media/image11.png"/><Relationship Id="rId4" Type="http://schemas.openxmlformats.org/officeDocument/2006/relationships/image" Target="../media/image82.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4.xml"/><Relationship Id="rId1" Type="http://schemas.openxmlformats.org/officeDocument/2006/relationships/tags" Target="../tags/tag71.xml"/><Relationship Id="rId6" Type="http://schemas.openxmlformats.org/officeDocument/2006/relationships/image" Target="../media/image11.png"/><Relationship Id="rId5" Type="http://schemas.openxmlformats.org/officeDocument/2006/relationships/image" Target="../media/image84.png"/><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9.xml"/><Relationship Id="rId5" Type="http://schemas.openxmlformats.org/officeDocument/2006/relationships/image" Target="../media/image11.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4.xml"/><Relationship Id="rId1" Type="http://schemas.openxmlformats.org/officeDocument/2006/relationships/tags" Target="../tags/tag72.xml"/><Relationship Id="rId6" Type="http://schemas.openxmlformats.org/officeDocument/2006/relationships/image" Target="../media/image11.png"/><Relationship Id="rId5" Type="http://schemas.openxmlformats.org/officeDocument/2006/relationships/image" Target="../media/image86.png"/><Relationship Id="rId4" Type="http://schemas.openxmlformats.org/officeDocument/2006/relationships/image" Target="../media/image85.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4.xml"/><Relationship Id="rId1" Type="http://schemas.openxmlformats.org/officeDocument/2006/relationships/tags" Target="../tags/tag73.xml"/><Relationship Id="rId5" Type="http://schemas.openxmlformats.org/officeDocument/2006/relationships/image" Target="../media/image11.png"/><Relationship Id="rId4" Type="http://schemas.openxmlformats.org/officeDocument/2006/relationships/image" Target="../media/image87.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xml"/><Relationship Id="rId1" Type="http://schemas.openxmlformats.org/officeDocument/2006/relationships/tags" Target="../tags/tag74.xml"/><Relationship Id="rId5" Type="http://schemas.openxmlformats.org/officeDocument/2006/relationships/image" Target="../media/image12.png"/><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notesSlide" Target="../notesSlides/notesSlide73.xml"/><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slideLayout" Target="../slideLayouts/slideLayout14.xml"/><Relationship Id="rId1" Type="http://schemas.openxmlformats.org/officeDocument/2006/relationships/tags" Target="../tags/tag75.xml"/><Relationship Id="rId6" Type="http://schemas.openxmlformats.org/officeDocument/2006/relationships/image" Target="../media/image89.png"/><Relationship Id="rId11" Type="http://schemas.openxmlformats.org/officeDocument/2006/relationships/image" Target="../media/image94.png"/><Relationship Id="rId5" Type="http://schemas.microsoft.com/office/2007/relationships/hdphoto" Target="../media/hdphoto5.wdp"/><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2.png"/><Relationship Id="rId14" Type="http://schemas.openxmlformats.org/officeDocument/2006/relationships/image" Target="../media/image11.png"/></Relationships>
</file>

<file path=ppt/slides/_rels/slide7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notesSlide" Target="../notesSlides/notesSlide74.xml"/><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slideLayout" Target="../slideLayouts/slideLayout14.xml"/><Relationship Id="rId1" Type="http://schemas.openxmlformats.org/officeDocument/2006/relationships/tags" Target="../tags/tag76.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xml"/><Relationship Id="rId1" Type="http://schemas.openxmlformats.org/officeDocument/2006/relationships/tags" Target="../tags/tag77.xml"/><Relationship Id="rId5" Type="http://schemas.openxmlformats.org/officeDocument/2006/relationships/image" Target="../media/image11.png"/><Relationship Id="rId4" Type="http://schemas.openxmlformats.org/officeDocument/2006/relationships/image" Target="../media/image12.png"/></Relationships>
</file>

<file path=ppt/slides/_rels/slide76.xml.rels><?xml version="1.0" encoding="UTF-8" standalone="yes"?>
<Relationships xmlns="http://schemas.openxmlformats.org/package/2006/relationships"><Relationship Id="rId8" Type="http://schemas.openxmlformats.org/officeDocument/2006/relationships/image" Target="../media/image111.jpeg"/><Relationship Id="rId3" Type="http://schemas.openxmlformats.org/officeDocument/2006/relationships/notesSlide" Target="../notesSlides/notesSlide76.xml"/><Relationship Id="rId7" Type="http://schemas.openxmlformats.org/officeDocument/2006/relationships/image" Target="../media/image110.jpeg"/><Relationship Id="rId2" Type="http://schemas.openxmlformats.org/officeDocument/2006/relationships/slideLayout" Target="../slideLayouts/slideLayout14.xml"/><Relationship Id="rId1" Type="http://schemas.openxmlformats.org/officeDocument/2006/relationships/tags" Target="../tags/tag78.xml"/><Relationship Id="rId6" Type="http://schemas.openxmlformats.org/officeDocument/2006/relationships/image" Target="../media/image109.jpeg"/><Relationship Id="rId5" Type="http://schemas.openxmlformats.org/officeDocument/2006/relationships/image" Target="../media/image108.jpeg"/><Relationship Id="rId10" Type="http://schemas.openxmlformats.org/officeDocument/2006/relationships/image" Target="../media/image11.png"/><Relationship Id="rId4" Type="http://schemas.openxmlformats.org/officeDocument/2006/relationships/image" Target="../media/image107.jpeg"/><Relationship Id="rId9" Type="http://schemas.openxmlformats.org/officeDocument/2006/relationships/image" Target="../media/image112.jpe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4.xml"/><Relationship Id="rId1" Type="http://schemas.openxmlformats.org/officeDocument/2006/relationships/tags" Target="../tags/tag79.xml"/><Relationship Id="rId6" Type="http://schemas.openxmlformats.org/officeDocument/2006/relationships/image" Target="../media/image115.png"/><Relationship Id="rId5" Type="http://schemas.openxmlformats.org/officeDocument/2006/relationships/image" Target="../media/image114.jpeg"/><Relationship Id="rId4" Type="http://schemas.openxmlformats.org/officeDocument/2006/relationships/image" Target="../media/image113.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4.xml"/><Relationship Id="rId1" Type="http://schemas.openxmlformats.org/officeDocument/2006/relationships/tags" Target="../tags/tag80.xml"/><Relationship Id="rId6" Type="http://schemas.openxmlformats.org/officeDocument/2006/relationships/image" Target="../media/image11.png"/><Relationship Id="rId5" Type="http://schemas.openxmlformats.org/officeDocument/2006/relationships/image" Target="../media/image117.jpeg"/><Relationship Id="rId4" Type="http://schemas.openxmlformats.org/officeDocument/2006/relationships/image" Target="../media/image116.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81.xml"/><Relationship Id="rId5" Type="http://schemas.openxmlformats.org/officeDocument/2006/relationships/image" Target="../media/image1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tags" Target="../tags/tag10.xml"/></Relationships>
</file>

<file path=ppt/slides/_rels/slide80.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notesSlide" Target="../notesSlides/notesSlide80.xml"/><Relationship Id="rId7" Type="http://schemas.openxmlformats.org/officeDocument/2006/relationships/image" Target="../media/image120.png"/><Relationship Id="rId2" Type="http://schemas.openxmlformats.org/officeDocument/2006/relationships/slideLayout" Target="../slideLayouts/slideLayout14.xml"/><Relationship Id="rId1" Type="http://schemas.openxmlformats.org/officeDocument/2006/relationships/tags" Target="../tags/tag82.xml"/><Relationship Id="rId6" Type="http://schemas.openxmlformats.org/officeDocument/2006/relationships/image" Target="../media/image119.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png"/><Relationship Id="rId9" Type="http://schemas.openxmlformats.org/officeDocument/2006/relationships/image" Target="../media/image122.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7"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tags" Target="../tags/tag8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chart" Target="../charts/char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4.xml"/><Relationship Id="rId1" Type="http://schemas.openxmlformats.org/officeDocument/2006/relationships/tags" Target="../tags/tag84.xml"/><Relationship Id="rId5" Type="http://schemas.openxmlformats.org/officeDocument/2006/relationships/image" Target="../media/image11.png"/><Relationship Id="rId4" Type="http://schemas.openxmlformats.org/officeDocument/2006/relationships/image" Target="../media/image126.jpeg"/></Relationships>
</file>

<file path=ppt/slides/_rels/slide8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notesSlide" Target="../notesSlides/notesSlide83.xml"/><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slideLayout" Target="../slideLayouts/slideLayout14.xml"/><Relationship Id="rId16" Type="http://schemas.openxmlformats.org/officeDocument/2006/relationships/image" Target="../media/image11.png"/><Relationship Id="rId1" Type="http://schemas.openxmlformats.org/officeDocument/2006/relationships/tags" Target="../tags/tag85.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84.xml.rels><?xml version="1.0" encoding="UTF-8" standalone="yes"?>
<Relationships xmlns="http://schemas.openxmlformats.org/package/2006/relationships"><Relationship Id="rId13" Type="http://schemas.openxmlformats.org/officeDocument/2006/relationships/image" Target="../media/image148.png"/><Relationship Id="rId18" Type="http://schemas.openxmlformats.org/officeDocument/2006/relationships/image" Target="../media/image153.png"/><Relationship Id="rId26" Type="http://schemas.openxmlformats.org/officeDocument/2006/relationships/image" Target="../media/image161.png"/><Relationship Id="rId39" Type="http://schemas.openxmlformats.org/officeDocument/2006/relationships/image" Target="../media/image174.jpeg"/><Relationship Id="rId21" Type="http://schemas.openxmlformats.org/officeDocument/2006/relationships/image" Target="../media/image156.png"/><Relationship Id="rId34" Type="http://schemas.openxmlformats.org/officeDocument/2006/relationships/image" Target="../media/image169.png"/><Relationship Id="rId42" Type="http://schemas.openxmlformats.org/officeDocument/2006/relationships/image" Target="../media/image177.png"/><Relationship Id="rId47" Type="http://schemas.openxmlformats.org/officeDocument/2006/relationships/image" Target="../media/image182.jpeg"/><Relationship Id="rId50" Type="http://schemas.openxmlformats.org/officeDocument/2006/relationships/image" Target="../media/image11.png"/><Relationship Id="rId7" Type="http://schemas.openxmlformats.org/officeDocument/2006/relationships/image" Target="../media/image142.png"/><Relationship Id="rId2" Type="http://schemas.openxmlformats.org/officeDocument/2006/relationships/slideLayout" Target="../slideLayouts/slideLayout14.xml"/><Relationship Id="rId16" Type="http://schemas.openxmlformats.org/officeDocument/2006/relationships/image" Target="../media/image151.png"/><Relationship Id="rId29" Type="http://schemas.openxmlformats.org/officeDocument/2006/relationships/image" Target="../media/image164.png"/><Relationship Id="rId11" Type="http://schemas.openxmlformats.org/officeDocument/2006/relationships/image" Target="../media/image146.png"/><Relationship Id="rId24" Type="http://schemas.openxmlformats.org/officeDocument/2006/relationships/image" Target="../media/image159.png"/><Relationship Id="rId32" Type="http://schemas.openxmlformats.org/officeDocument/2006/relationships/image" Target="../media/image167.png"/><Relationship Id="rId37" Type="http://schemas.openxmlformats.org/officeDocument/2006/relationships/image" Target="../media/image172.png"/><Relationship Id="rId40" Type="http://schemas.openxmlformats.org/officeDocument/2006/relationships/image" Target="../media/image175.png"/><Relationship Id="rId45" Type="http://schemas.openxmlformats.org/officeDocument/2006/relationships/image" Target="../media/image180.png"/><Relationship Id="rId5" Type="http://schemas.openxmlformats.org/officeDocument/2006/relationships/image" Target="../media/image140.png"/><Relationship Id="rId15" Type="http://schemas.openxmlformats.org/officeDocument/2006/relationships/image" Target="../media/image150.jpeg"/><Relationship Id="rId23" Type="http://schemas.openxmlformats.org/officeDocument/2006/relationships/image" Target="../media/image158.png"/><Relationship Id="rId28" Type="http://schemas.openxmlformats.org/officeDocument/2006/relationships/image" Target="../media/image163.png"/><Relationship Id="rId36" Type="http://schemas.openxmlformats.org/officeDocument/2006/relationships/image" Target="../media/image171.jpeg"/><Relationship Id="rId49" Type="http://schemas.openxmlformats.org/officeDocument/2006/relationships/image" Target="../media/image184.png"/><Relationship Id="rId10" Type="http://schemas.openxmlformats.org/officeDocument/2006/relationships/image" Target="../media/image145.jpeg"/><Relationship Id="rId19" Type="http://schemas.openxmlformats.org/officeDocument/2006/relationships/image" Target="../media/image154.png"/><Relationship Id="rId31" Type="http://schemas.openxmlformats.org/officeDocument/2006/relationships/image" Target="../media/image166.png"/><Relationship Id="rId44" Type="http://schemas.openxmlformats.org/officeDocument/2006/relationships/image" Target="../media/image179.jpeg"/><Relationship Id="rId4" Type="http://schemas.openxmlformats.org/officeDocument/2006/relationships/image" Target="../media/image139.png"/><Relationship Id="rId9" Type="http://schemas.openxmlformats.org/officeDocument/2006/relationships/image" Target="../media/image144.png"/><Relationship Id="rId14" Type="http://schemas.openxmlformats.org/officeDocument/2006/relationships/image" Target="../media/image149.png"/><Relationship Id="rId22" Type="http://schemas.openxmlformats.org/officeDocument/2006/relationships/image" Target="../media/image157.png"/><Relationship Id="rId27" Type="http://schemas.openxmlformats.org/officeDocument/2006/relationships/image" Target="../media/image162.png"/><Relationship Id="rId30" Type="http://schemas.openxmlformats.org/officeDocument/2006/relationships/image" Target="../media/image165.png"/><Relationship Id="rId35" Type="http://schemas.openxmlformats.org/officeDocument/2006/relationships/image" Target="../media/image170.png"/><Relationship Id="rId43" Type="http://schemas.openxmlformats.org/officeDocument/2006/relationships/image" Target="../media/image178.png"/><Relationship Id="rId48" Type="http://schemas.openxmlformats.org/officeDocument/2006/relationships/image" Target="../media/image183.jpeg"/><Relationship Id="rId8" Type="http://schemas.openxmlformats.org/officeDocument/2006/relationships/image" Target="../media/image143.png"/><Relationship Id="rId3" Type="http://schemas.openxmlformats.org/officeDocument/2006/relationships/notesSlide" Target="../notesSlides/notesSlide84.xml"/><Relationship Id="rId12" Type="http://schemas.openxmlformats.org/officeDocument/2006/relationships/image" Target="../media/image147.png"/><Relationship Id="rId17" Type="http://schemas.openxmlformats.org/officeDocument/2006/relationships/image" Target="../media/image152.png"/><Relationship Id="rId25" Type="http://schemas.openxmlformats.org/officeDocument/2006/relationships/image" Target="../media/image160.png"/><Relationship Id="rId33" Type="http://schemas.openxmlformats.org/officeDocument/2006/relationships/image" Target="../media/image168.png"/><Relationship Id="rId38" Type="http://schemas.openxmlformats.org/officeDocument/2006/relationships/image" Target="../media/image173.png"/><Relationship Id="rId46" Type="http://schemas.openxmlformats.org/officeDocument/2006/relationships/image" Target="../media/image181.png"/><Relationship Id="rId20" Type="http://schemas.openxmlformats.org/officeDocument/2006/relationships/image" Target="../media/image155.jpeg"/><Relationship Id="rId41" Type="http://schemas.openxmlformats.org/officeDocument/2006/relationships/image" Target="../media/image176.png"/><Relationship Id="rId1" Type="http://schemas.openxmlformats.org/officeDocument/2006/relationships/tags" Target="../tags/tag86.xml"/><Relationship Id="rId6" Type="http://schemas.openxmlformats.org/officeDocument/2006/relationships/image" Target="../media/image141.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xml"/><Relationship Id="rId1" Type="http://schemas.openxmlformats.org/officeDocument/2006/relationships/tags" Target="../tags/tag87.xml"/><Relationship Id="rId5" Type="http://schemas.openxmlformats.org/officeDocument/2006/relationships/image" Target="../media/image11.png"/><Relationship Id="rId4" Type="http://schemas.openxmlformats.org/officeDocument/2006/relationships/image" Target="../media/image12.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4.xml"/><Relationship Id="rId1" Type="http://schemas.openxmlformats.org/officeDocument/2006/relationships/tags" Target="../tags/tag88.xml"/><Relationship Id="rId5" Type="http://schemas.openxmlformats.org/officeDocument/2006/relationships/image" Target="../media/image11.png"/><Relationship Id="rId4" Type="http://schemas.openxmlformats.org/officeDocument/2006/relationships/image" Target="../media/image185.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4.xml"/><Relationship Id="rId1" Type="http://schemas.openxmlformats.org/officeDocument/2006/relationships/tags" Target="../tags/tag89.xml"/><Relationship Id="rId5" Type="http://schemas.openxmlformats.org/officeDocument/2006/relationships/image" Target="../media/image11.png"/><Relationship Id="rId4" Type="http://schemas.openxmlformats.org/officeDocument/2006/relationships/image" Target="../media/image186.jpe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3.xml"/><Relationship Id="rId1" Type="http://schemas.openxmlformats.org/officeDocument/2006/relationships/tags" Target="../tags/tag90.xml"/><Relationship Id="rId5" Type="http://schemas.openxmlformats.org/officeDocument/2006/relationships/image" Target="../media/image11.png"/><Relationship Id="rId4" Type="http://schemas.openxmlformats.org/officeDocument/2006/relationships/image" Target="../media/image12.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4.xml"/><Relationship Id="rId1" Type="http://schemas.openxmlformats.org/officeDocument/2006/relationships/tags" Target="../tags/tag91.xml"/><Relationship Id="rId6" Type="http://schemas.openxmlformats.org/officeDocument/2006/relationships/image" Target="../media/image11.png"/><Relationship Id="rId5" Type="http://schemas.openxmlformats.org/officeDocument/2006/relationships/image" Target="../media/image188.png"/><Relationship Id="rId4" Type="http://schemas.openxmlformats.org/officeDocument/2006/relationships/image" Target="../media/image18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tags" Target="../tags/tag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90.xml"/><Relationship Id="rId7" Type="http://schemas.openxmlformats.org/officeDocument/2006/relationships/image" Target="../media/image192.png"/><Relationship Id="rId2" Type="http://schemas.openxmlformats.org/officeDocument/2006/relationships/slideLayout" Target="../slideLayouts/slideLayout14.xml"/><Relationship Id="rId1" Type="http://schemas.openxmlformats.org/officeDocument/2006/relationships/tags" Target="../tags/tag9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xml"/><Relationship Id="rId1" Type="http://schemas.openxmlformats.org/officeDocument/2006/relationships/tags" Target="../tags/tag93.xml"/><Relationship Id="rId5" Type="http://schemas.openxmlformats.org/officeDocument/2006/relationships/image" Target="../media/image11.png"/><Relationship Id="rId4" Type="http://schemas.openxmlformats.org/officeDocument/2006/relationships/image" Target="../media/image12.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4.xml"/><Relationship Id="rId1" Type="http://schemas.openxmlformats.org/officeDocument/2006/relationships/tags" Target="../tags/tag94.xml"/><Relationship Id="rId5" Type="http://schemas.openxmlformats.org/officeDocument/2006/relationships/image" Target="../media/image193.png"/><Relationship Id="rId4" Type="http://schemas.openxmlformats.org/officeDocument/2006/relationships/image" Target="../media/image11.png"/></Relationships>
</file>

<file path=ppt/slides/_rels/slide93.xml.rels><?xml version="1.0" encoding="UTF-8" standalone="yes"?>
<Relationships xmlns="http://schemas.openxmlformats.org/package/2006/relationships"><Relationship Id="rId8" Type="http://schemas.openxmlformats.org/officeDocument/2006/relationships/image" Target="../media/image198.jpg"/><Relationship Id="rId13" Type="http://schemas.openxmlformats.org/officeDocument/2006/relationships/image" Target="../media/image11.png"/><Relationship Id="rId3" Type="http://schemas.openxmlformats.org/officeDocument/2006/relationships/notesSlide" Target="../notesSlides/notesSlide93.xml"/><Relationship Id="rId7" Type="http://schemas.openxmlformats.org/officeDocument/2006/relationships/image" Target="../media/image197.jpg"/><Relationship Id="rId12" Type="http://schemas.openxmlformats.org/officeDocument/2006/relationships/image" Target="../media/image201.jpeg"/><Relationship Id="rId2" Type="http://schemas.openxmlformats.org/officeDocument/2006/relationships/slideLayout" Target="../slideLayouts/slideLayout14.xml"/><Relationship Id="rId1" Type="http://schemas.openxmlformats.org/officeDocument/2006/relationships/tags" Target="../tags/tag95.xml"/><Relationship Id="rId6" Type="http://schemas.openxmlformats.org/officeDocument/2006/relationships/image" Target="../media/image196.jpeg"/><Relationship Id="rId11" Type="http://schemas.microsoft.com/office/2007/relationships/hdphoto" Target="../media/hdphoto6.wdp"/><Relationship Id="rId5" Type="http://schemas.openxmlformats.org/officeDocument/2006/relationships/image" Target="../media/image195.jpeg"/><Relationship Id="rId10" Type="http://schemas.openxmlformats.org/officeDocument/2006/relationships/image" Target="../media/image200.png"/><Relationship Id="rId4" Type="http://schemas.openxmlformats.org/officeDocument/2006/relationships/image" Target="../media/image194.jpeg"/><Relationship Id="rId9" Type="http://schemas.openxmlformats.org/officeDocument/2006/relationships/image" Target="../media/image199.jpe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4.xml"/><Relationship Id="rId1" Type="http://schemas.openxmlformats.org/officeDocument/2006/relationships/tags" Target="../tags/tag96.xml"/><Relationship Id="rId6" Type="http://schemas.openxmlformats.org/officeDocument/2006/relationships/image" Target="../media/image203.jpeg"/><Relationship Id="rId5" Type="http://schemas.openxmlformats.org/officeDocument/2006/relationships/image" Target="../media/image202.jpeg"/><Relationship Id="rId4" Type="http://schemas.openxmlformats.org/officeDocument/2006/relationships/image" Target="../media/image11.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3.xml"/><Relationship Id="rId1" Type="http://schemas.openxmlformats.org/officeDocument/2006/relationships/tags" Target="../tags/tag97.xml"/><Relationship Id="rId5" Type="http://schemas.openxmlformats.org/officeDocument/2006/relationships/image" Target="../media/image12.png"/><Relationship Id="rId4" Type="http://schemas.openxmlformats.org/officeDocument/2006/relationships/image" Target="../media/image11.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4.xml"/><Relationship Id="rId1" Type="http://schemas.openxmlformats.org/officeDocument/2006/relationships/tags" Target="../tags/tag98.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3.xml"/><Relationship Id="rId1" Type="http://schemas.openxmlformats.org/officeDocument/2006/relationships/tags" Target="../tags/tag99.xml"/><Relationship Id="rId5" Type="http://schemas.openxmlformats.org/officeDocument/2006/relationships/image" Target="../media/image11.png"/><Relationship Id="rId4" Type="http://schemas.openxmlformats.org/officeDocument/2006/relationships/image" Target="../media/image12.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4.xml"/><Relationship Id="rId1" Type="http://schemas.openxmlformats.org/officeDocument/2006/relationships/tags" Target="../tags/tag100.xml"/><Relationship Id="rId4" Type="http://schemas.openxmlformats.org/officeDocument/2006/relationships/image" Target="../media/image11.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3.xml"/><Relationship Id="rId1" Type="http://schemas.openxmlformats.org/officeDocument/2006/relationships/tags" Target="../tags/tag101.xml"/><Relationship Id="rId5" Type="http://schemas.openxmlformats.org/officeDocument/2006/relationships/image" Target="../media/image1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 xmlns:a16="http://schemas.microsoft.com/office/drawing/2014/main" id="{215914FE-3C05-4AF1-9102-9F455194E468}"/>
              </a:ext>
            </a:extLst>
          </p:cNvPr>
          <p:cNvSpPr/>
          <p:nvPr/>
        </p:nvSpPr>
        <p:spPr>
          <a:xfrm>
            <a:off x="719769" y="1710551"/>
            <a:ext cx="8364302" cy="2215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Samsung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Innovation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Campus</a:t>
            </a:r>
          </a:p>
        </p:txBody>
      </p:sp>
      <p:grpSp>
        <p:nvGrpSpPr>
          <p:cNvPr id="3" name="그룹 2">
            <a:extLst>
              <a:ext uri="{FF2B5EF4-FFF2-40B4-BE49-F238E27FC236}">
                <a16:creationId xmlns="" xmlns:a16="http://schemas.microsoft.com/office/drawing/2014/main" id="{297A5779-EA1E-416C-8400-F0041FD3BA30}"/>
              </a:ext>
            </a:extLst>
          </p:cNvPr>
          <p:cNvGrpSpPr/>
          <p:nvPr/>
        </p:nvGrpSpPr>
        <p:grpSpPr>
          <a:xfrm>
            <a:off x="724457" y="4319714"/>
            <a:ext cx="6095883" cy="369214"/>
            <a:chOff x="724689" y="4320000"/>
            <a:chExt cx="6097837" cy="369332"/>
          </a:xfrm>
        </p:grpSpPr>
        <p:sp>
          <p:nvSpPr>
            <p:cNvPr id="4" name="직사각형 133">
              <a:extLst>
                <a:ext uri="{FF2B5EF4-FFF2-40B4-BE49-F238E27FC236}">
                  <a16:creationId xmlns="" xmlns:a16="http://schemas.microsoft.com/office/drawing/2014/main"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914126" fontAlgn="base" latinLnBrk="1">
                <a:lnSpc>
                  <a:spcPct val="100000"/>
                </a:lnSpc>
                <a:spcBef>
                  <a:spcPct val="0"/>
                </a:spcBef>
                <a:spcAft>
                  <a:spcPct val="0"/>
                </a:spcAft>
                <a:buClrTx/>
                <a:buSzTx/>
                <a:buFontTx/>
                <a:buNone/>
                <a:tabLst/>
                <a:defRPr/>
              </a:pPr>
              <a:r>
                <a:rPr kumimoji="1" lang="en-US" altLang="ko-KR" sz="2399" dirty="0">
                  <a:solidFill>
                    <a:srgbClr val="1428A0"/>
                  </a:solidFill>
                  <a:latin typeface="Samsung Sharp Sans" pitchFamily="2" charset="0"/>
                  <a:ea typeface="Samsung Sharp Sans" pitchFamily="2" charset="0"/>
                  <a:cs typeface="Samsung Sharp Sans" pitchFamily="2" charset="0"/>
                </a:rPr>
                <a:t>Artificial Intelligence Course</a:t>
              </a:r>
              <a:endParaRPr kumimoji="1" lang="ko-KR" altLang="en-US" sz="2399" dirty="0">
                <a:solidFill>
                  <a:srgbClr val="1428A0"/>
                </a:solidFill>
                <a:latin typeface="Samsung Sharp Sans" pitchFamily="2" charset="0"/>
                <a:cs typeface="Samsung Sharp Sans" pitchFamily="2" charset="0"/>
              </a:endParaRPr>
            </a:p>
          </p:txBody>
        </p:sp>
        <p:sp>
          <p:nvSpPr>
            <p:cNvPr id="5" name="직사각형 4">
              <a:extLst>
                <a:ext uri="{FF2B5EF4-FFF2-40B4-BE49-F238E27FC236}">
                  <a16:creationId xmlns="" xmlns:a16="http://schemas.microsoft.com/office/drawing/2014/main"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dirty="0">
                <a:solidFill>
                  <a:prstClr val="white"/>
                </a:solidFill>
                <a:latin typeface="Calibri" panose="020F0502020204030204"/>
                <a:ea typeface="맑은 고딕" panose="020B0503020000020004" pitchFamily="50" charset="-127"/>
              </a:endParaRPr>
            </a:p>
          </p:txBody>
        </p:sp>
      </p:grpSp>
    </p:spTree>
    <p:custDataLst>
      <p:tags r:id="rId1"/>
    </p:custDataLst>
    <p:extLst>
      <p:ext uri="{BB962C8B-B14F-4D97-AF65-F5344CB8AC3E}">
        <p14:creationId xmlns:p14="http://schemas.microsoft.com/office/powerpoint/2010/main" val="127187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The Concept of Artificial Intelligence</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8" name="직사각형 27">
            <a:extLst>
              <a:ext uri="{FF2B5EF4-FFF2-40B4-BE49-F238E27FC236}">
                <a16:creationId xmlns="" xmlns:a16="http://schemas.microsoft.com/office/drawing/2014/main" id="{6E3B6690-740C-4A20-8CA8-54E11C70E3BD}"/>
              </a:ext>
            </a:extLst>
          </p:cNvPr>
          <p:cNvSpPr/>
          <p:nvPr/>
        </p:nvSpPr>
        <p:spPr>
          <a:xfrm>
            <a:off x="1054111" y="3929021"/>
            <a:ext cx="8286680" cy="2236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1.1. Definition of Artificial Intelligence</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1.2. Types and Subsets of Artificial Intelligence</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1.3. Definition of Machine Learning</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1.4. Disciplines Related to Machine Learning</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1.5. Types and Choices of Machine Learning-Based Data Analysis</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1.6. Procedures for Machine Learning-Based Data Analysis</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1.7. Reasons For Machine Learning</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1.8. Limitations of Machine Learning</a:t>
            </a:r>
            <a:endParaRPr lang="en-US" altLang="ko-KR" dirty="0">
              <a:solidFill>
                <a:srgbClr val="A6A6A6"/>
              </a:solidFill>
              <a:latin typeface="SamsungOne 400" panose="020B0503030303020204" pitchFamily="34" charset="0"/>
              <a:ea typeface="SamsungOne 400" panose="020B0503030303020204" pitchFamily="34" charset="0"/>
            </a:endParaRPr>
          </a:p>
        </p:txBody>
      </p:sp>
    </p:spTree>
    <p:custDataLst>
      <p:tags r:id="rId1"/>
    </p:custDataLst>
    <p:extLst>
      <p:ext uri="{BB962C8B-B14F-4D97-AF65-F5344CB8AC3E}">
        <p14:creationId xmlns:p14="http://schemas.microsoft.com/office/powerpoint/2010/main" val="10962999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AI in Sustainable Energy</a:t>
            </a:r>
          </a:p>
        </p:txBody>
      </p:sp>
      <p:sp>
        <p:nvSpPr>
          <p:cNvPr id="81" name="Rectangle 12">
            <a:extLst>
              <a:ext uri="{FF2B5EF4-FFF2-40B4-BE49-F238E27FC236}">
                <a16:creationId xmlns="" xmlns:a16="http://schemas.microsoft.com/office/drawing/2014/main" id="{DB4EDE06-3334-448B-B48E-D9B11C82FEBE}"/>
              </a:ext>
            </a:extLst>
          </p:cNvPr>
          <p:cNvSpPr/>
          <p:nvPr/>
        </p:nvSpPr>
        <p:spPr>
          <a:xfrm>
            <a:off x="711200" y="2420888"/>
            <a:ext cx="8756800"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Today, greenhouse emissions from the information and communication technology (ICT) industry account for 2% of total emissions (as much as all air traffic), warning that failure to confirm this will increase up to 14% of global emissions. AI itself can be used for eco-friendly projects. </a:t>
            </a:r>
          </a:p>
          <a:p>
            <a:pPr marL="182563" indent="-182563">
              <a:spcAft>
                <a:spcPts val="800"/>
              </a:spcAft>
              <a:buClr>
                <a:srgbClr val="193EB0"/>
              </a:buClr>
              <a:buFont typeface="SamsungOne 400" panose="020B0503030303020204" pitchFamily="34" charset="0"/>
              <a:buChar char="‣"/>
              <a:defRP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Examples </a:t>
            </a:r>
          </a:p>
        </p:txBody>
      </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it-IT" altLang="ko-KR" dirty="0" smtClean="0">
                  <a:solidFill>
                    <a:schemeClr val="bg1"/>
                  </a:solidFill>
                  <a:latin typeface="SamsungSharpSans-Medium" pitchFamily="2" charset="0"/>
                  <a:ea typeface="SamsungSharpSans-Medium" pitchFamily="2" charset="0"/>
                  <a:cs typeface="SamsungSharpSans-Medium" pitchFamily="2" charset="0"/>
                </a:rPr>
                <a:t>4.3. AI in Sustainable Energy</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1" name="직사각형 10">
            <a:extLst>
              <a:ext uri="{FF2B5EF4-FFF2-40B4-BE49-F238E27FC236}">
                <a16:creationId xmlns="" xmlns:a16="http://schemas.microsoft.com/office/drawing/2014/main" id="{AFBBC021-EE07-48FE-9CEA-7E5B3DF7EE66}"/>
              </a:ext>
            </a:extLst>
          </p:cNvPr>
          <p:cNvSpPr/>
          <p:nvPr/>
        </p:nvSpPr>
        <p:spPr>
          <a:xfrm>
            <a:off x="558800" y="1902172"/>
            <a:ext cx="876363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Green AI establishes a connection between computing power and carbon emissions, allowing one to manage the carbon cost of large AI computing demands to some extent. </a:t>
            </a:r>
          </a:p>
        </p:txBody>
      </p:sp>
      <p:sp>
        <p:nvSpPr>
          <p:cNvPr id="3" name="Rectangle 2"/>
          <p:cNvSpPr/>
          <p:nvPr/>
        </p:nvSpPr>
        <p:spPr>
          <a:xfrm>
            <a:off x="2338372" y="3501008"/>
            <a:ext cx="7116612" cy="1897955"/>
          </a:xfrm>
          <a:prstGeom prst="rect">
            <a:avLst/>
          </a:prstGeom>
        </p:spPr>
        <p:txBody>
          <a:bodyPr wrap="square">
            <a:spAutoFit/>
          </a:bodyPr>
          <a:lstStyle/>
          <a:p>
            <a:pPr marL="361950" lvl="1" indent="-180975">
              <a:spcAft>
                <a:spcPts val="800"/>
              </a:spcAft>
              <a:buClr>
                <a:srgbClr val="193EB0"/>
              </a:buClr>
              <a:buFont typeface="Arial" panose="020B0604020202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Space Intelligence, a British startup, applies machine learning and AI to satellite data to solve environmental problems such as re-seasoning, allowing the industry to take corrective action. </a:t>
            </a:r>
          </a:p>
          <a:p>
            <a:pPr marL="361950" lvl="1" indent="-180975">
              <a:spcAft>
                <a:spcPts val="800"/>
              </a:spcAft>
              <a:buClr>
                <a:srgbClr val="193EB0"/>
              </a:buClr>
              <a:buFont typeface="Arial" panose="020B0604020202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Google has promised not to use carbon by 2030. At the recent Google I/O 2021 event, the company explained these efforts in detail by announcing plans to use geothermal energy to power data centers in Nevada. </a:t>
            </a:r>
          </a:p>
          <a:p>
            <a:pPr marL="361950" lvl="1" indent="-180975">
              <a:spcAft>
                <a:spcPts val="800"/>
              </a:spcAft>
              <a:buClr>
                <a:srgbClr val="193EB0"/>
              </a:buClr>
              <a:buFont typeface="Arial" panose="020B0604020202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Kate Brandt, Google’s head of sustainability, said, “We are the first company to sign a contract for next-generation geothermal power.”</a:t>
            </a:r>
          </a:p>
        </p:txBody>
      </p:sp>
      <p:grpSp>
        <p:nvGrpSpPr>
          <p:cNvPr id="5" name="그룹 4"/>
          <p:cNvGrpSpPr/>
          <p:nvPr/>
        </p:nvGrpSpPr>
        <p:grpSpPr>
          <a:xfrm>
            <a:off x="774948" y="3763910"/>
            <a:ext cx="1563424" cy="1440160"/>
            <a:chOff x="990972" y="3645024"/>
            <a:chExt cx="1296144" cy="1193953"/>
          </a:xfrm>
        </p:grpSpPr>
        <p:pic>
          <p:nvPicPr>
            <p:cNvPr id="2" name="Picture 1"/>
            <p:cNvPicPr>
              <a:picLocks noChangeAspect="1"/>
            </p:cNvPicPr>
            <p:nvPr/>
          </p:nvPicPr>
          <p:blipFill rotWithShape="1">
            <a:blip r:embed="rId5"/>
            <a:srcRect t="23540" b="27320"/>
            <a:stretch/>
          </p:blipFill>
          <p:spPr>
            <a:xfrm>
              <a:off x="990972" y="3645024"/>
              <a:ext cx="1296144" cy="636916"/>
            </a:xfrm>
            <a:prstGeom prst="rect">
              <a:avLst/>
            </a:prstGeom>
          </p:spPr>
        </p:pic>
        <p:pic>
          <p:nvPicPr>
            <p:cNvPr id="4" name="Picture 3"/>
            <p:cNvPicPr>
              <a:picLocks noChangeAspect="1"/>
            </p:cNvPicPr>
            <p:nvPr/>
          </p:nvPicPr>
          <p:blipFill>
            <a:blip r:embed="rId6"/>
            <a:stretch>
              <a:fillRect/>
            </a:stretch>
          </p:blipFill>
          <p:spPr>
            <a:xfrm>
              <a:off x="990972" y="4453193"/>
              <a:ext cx="1102239" cy="385784"/>
            </a:xfrm>
            <a:prstGeom prst="rect">
              <a:avLst/>
            </a:prstGeom>
          </p:spPr>
        </p:pic>
      </p:grpSp>
    </p:spTree>
    <p:custDataLst>
      <p:tags r:id="rId1"/>
    </p:custDataLst>
    <p:extLst>
      <p:ext uri="{BB962C8B-B14F-4D97-AF65-F5344CB8AC3E}">
        <p14:creationId xmlns:p14="http://schemas.microsoft.com/office/powerpoint/2010/main" val="188940341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it-IT" altLang="ko-KR" dirty="0" smtClean="0">
                  <a:solidFill>
                    <a:schemeClr val="bg1"/>
                  </a:solidFill>
                  <a:latin typeface="SamsungSharpSans-Medium" pitchFamily="2" charset="0"/>
                  <a:ea typeface="SamsungSharpSans-Medium" pitchFamily="2" charset="0"/>
                  <a:cs typeface="SamsungSharpSans-Medium" pitchFamily="2" charset="0"/>
                </a:rPr>
                <a:t>4.3. AI in Sustainable Energy</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0" name="직사각형 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21" name="사각형: 둥근 모서리 32">
            <a:extLst>
              <a:ext uri="{FF2B5EF4-FFF2-40B4-BE49-F238E27FC236}">
                <a16:creationId xmlns="" xmlns:a16="http://schemas.microsoft.com/office/drawing/2014/main" id="{9F9FFF6C-7C72-4E08-8072-03F5113CBF51}"/>
              </a:ext>
            </a:extLst>
          </p:cNvPr>
          <p:cNvSpPr/>
          <p:nvPr/>
        </p:nvSpPr>
        <p:spPr>
          <a:xfrm>
            <a:off x="6647878" y="5885620"/>
            <a:ext cx="2791296"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indent="-398463" algn="ctr"/>
            <a:r>
              <a:rPr lang="en-US" altLang="ko-KR" sz="1000" dirty="0">
                <a:latin typeface="SamsungOne 400" panose="020B0503030303020204" pitchFamily="34" charset="0"/>
                <a:ea typeface="SamsungOne 400" panose="020B0503030303020204" pitchFamily="34" charset="0"/>
              </a:rPr>
              <a:t>https://www.aitrends.com/category/energy/</a:t>
            </a:r>
          </a:p>
        </p:txBody>
      </p:sp>
      <p:grpSp>
        <p:nvGrpSpPr>
          <p:cNvPr id="4" name="그룹 3"/>
          <p:cNvGrpSpPr/>
          <p:nvPr/>
        </p:nvGrpSpPr>
        <p:grpSpPr>
          <a:xfrm>
            <a:off x="443043" y="1860454"/>
            <a:ext cx="8968143" cy="3949127"/>
            <a:chOff x="543696" y="2007890"/>
            <a:chExt cx="8783188" cy="3867681"/>
          </a:xfrm>
        </p:grpSpPr>
        <p:sp>
          <p:nvSpPr>
            <p:cNvPr id="22" name="모서리가 둥근 직사각형 4">
              <a:extLst>
                <a:ext uri="{FF2B5EF4-FFF2-40B4-BE49-F238E27FC236}">
                  <a16:creationId xmlns="" xmlns:a16="http://schemas.microsoft.com/office/drawing/2014/main" id="{E24074BB-FEC8-452A-AB90-A2A8C63BCB04}"/>
                </a:ext>
              </a:extLst>
            </p:cNvPr>
            <p:cNvSpPr/>
            <p:nvPr/>
          </p:nvSpPr>
          <p:spPr>
            <a:xfrm>
              <a:off x="543696" y="2007890"/>
              <a:ext cx="8783188" cy="386768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a:blip r:embed="rId4"/>
            <a:stretch>
              <a:fillRect/>
            </a:stretch>
          </p:blipFill>
          <p:spPr>
            <a:xfrm>
              <a:off x="609474" y="2028756"/>
              <a:ext cx="8651631" cy="3794687"/>
            </a:xfrm>
            <a:prstGeom prst="rect">
              <a:avLst/>
            </a:prstGeom>
          </p:spPr>
        </p:pic>
      </p:grpSp>
      <p:sp>
        <p:nvSpPr>
          <p:cNvPr id="12" name="직사각형 11">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AI in Sustainable Energy</a:t>
            </a:r>
          </a:p>
        </p:txBody>
      </p:sp>
    </p:spTree>
    <p:custDataLst>
      <p:tags r:id="rId1"/>
    </p:custDataLst>
    <p:extLst>
      <p:ext uri="{BB962C8B-B14F-4D97-AF65-F5344CB8AC3E}">
        <p14:creationId xmlns:p14="http://schemas.microsoft.com/office/powerpoint/2010/main" val="384651723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Artificial Intelligence: Trends and Markets</a:t>
            </a:r>
            <a:endParaRPr kumimoji="1" lang="ko-KR" altLang="en-US" sz="3200" dirty="0">
              <a:solidFill>
                <a:prstClr val="black"/>
              </a:solidFill>
              <a:latin typeface="Samsung Sharp Sans" pitchFamily="2" charset="0"/>
              <a:cs typeface="Samsung Sharp Sans" pitchFamily="2" charset="0"/>
            </a:endParaRP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3" name="직사각형 42">
            <a:extLst>
              <a:ext uri="{FF2B5EF4-FFF2-40B4-BE49-F238E27FC236}">
                <a16:creationId xmlns="" xmlns:a16="http://schemas.microsoft.com/office/drawing/2014/main" id="{BBBEE1B9-F24D-4C45-965E-673625C00090}"/>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4.1. AI Trends</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4.2. AI Markets</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it-IT" altLang="ko-KR" dirty="0" smtClean="0">
                <a:solidFill>
                  <a:srgbClr val="A6A6A6"/>
                </a:solidFill>
                <a:latin typeface="SamsungOne 400" panose="020B0503030303020204" pitchFamily="34" charset="0"/>
                <a:ea typeface="SamsungOne 400" panose="020B0503030303020204" pitchFamily="34" charset="0"/>
              </a:rPr>
              <a:t>4.3. AI in Sustainable Energy</a:t>
            </a:r>
            <a:endParaRPr lang="it-IT" altLang="ko-KR" dirty="0">
              <a:solidFill>
                <a:srgbClr val="A6A6A6"/>
              </a:solidFill>
              <a:latin typeface="SamsungOne 400" panose="020B0503030303020204" pitchFamily="34" charset="0"/>
              <a:ea typeface="SamsungOne 400" panose="020B0503030303020204" pitchFamily="34" charset="0"/>
            </a:endParaRP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it-IT" altLang="ko-KR" dirty="0" smtClean="0">
                <a:solidFill>
                  <a:prstClr val="black">
                    <a:lumMod val="75000"/>
                    <a:lumOff val="25000"/>
                  </a:prstClr>
                </a:solidFill>
                <a:latin typeface="SamsungOne-700" panose="020B0803030303020204" pitchFamily="34" charset="0"/>
                <a:ea typeface="SamsungOne-700" panose="020B0803030303020204" pitchFamily="34" charset="0"/>
              </a:rPr>
              <a:t>4.4. AI in Financial Services</a:t>
            </a:r>
            <a:endParaRPr kumimoji="1" lang="it-IT"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4.5. AI in Government</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4.6. AI in Healthcare</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4.7. </a:t>
            </a:r>
            <a:r>
              <a:rPr lang="en-US" altLang="ko-KR" dirty="0" err="1" smtClean="0">
                <a:solidFill>
                  <a:srgbClr val="A6A6A6"/>
                </a:solidFill>
                <a:latin typeface="SamsungOne 400" panose="020B0503030303020204" pitchFamily="34" charset="0"/>
                <a:ea typeface="SamsungOne 400" panose="020B0503030303020204" pitchFamily="34" charset="0"/>
              </a:rPr>
              <a:t>IoT</a:t>
            </a:r>
            <a:r>
              <a:rPr lang="en-US" altLang="ko-KR" dirty="0" smtClean="0">
                <a:solidFill>
                  <a:srgbClr val="A6A6A6"/>
                </a:solidFill>
                <a:latin typeface="SamsungOne 400" panose="020B0503030303020204" pitchFamily="34" charset="0"/>
                <a:ea typeface="SamsungOne 400" panose="020B0503030303020204" pitchFamily="34" charset="0"/>
              </a:rPr>
              <a:t> and AI in Agriculture</a:t>
            </a:r>
            <a:endParaRPr lang="en-US" altLang="ko-KR" dirty="0">
              <a:solidFill>
                <a:srgbClr val="A6A6A6"/>
              </a:solidFill>
              <a:latin typeface="SamsungOne 400" panose="020B0503030303020204" pitchFamily="34" charset="0"/>
              <a:ea typeface="SamsungOne 400" panose="020B0503030303020204" pitchFamily="34" charset="0"/>
            </a:endParaRPr>
          </a:p>
        </p:txBody>
      </p:sp>
    </p:spTree>
    <p:custDataLst>
      <p:tags r:id="rId1"/>
    </p:custDataLst>
    <p:extLst>
      <p:ext uri="{BB962C8B-B14F-4D97-AF65-F5344CB8AC3E}">
        <p14:creationId xmlns:p14="http://schemas.microsoft.com/office/powerpoint/2010/main" val="253022291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AI in Financial Services</a:t>
            </a:r>
          </a:p>
        </p:txBody>
      </p:sp>
      <p:sp>
        <p:nvSpPr>
          <p:cNvPr id="10" name="Rectangle 12">
            <a:extLst>
              <a:ext uri="{FF2B5EF4-FFF2-40B4-BE49-F238E27FC236}">
                <a16:creationId xmlns="" xmlns:a16="http://schemas.microsoft.com/office/drawing/2014/main" id="{DB4EDE06-3334-448B-B48E-D9B11C82FEBE}"/>
              </a:ext>
            </a:extLst>
          </p:cNvPr>
          <p:cNvSpPr/>
          <p:nvPr/>
        </p:nvSpPr>
        <p:spPr>
          <a:xfrm>
            <a:off x="711200" y="2420888"/>
            <a:ext cx="8756800" cy="1853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anks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around the world saw a 238% surge in cyber attacks between February and April of 2020. </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According to a study by Javelin Strategy &amp; Research, ID fraud losses rose to $56 billion last year as fraudsters created synthetic IDs using stolen personal information, as accounted by Pymnts.com. </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addition, the number of automated bot attacks increased by 100 million between July and December for companies in various industries.</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Companies that strive for better protection risk making their customer’s lives more difficult.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It’ been reported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bout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40% of financial institutions often mistake legitimate customers’ online behavior for fraudulent behavior.</a:t>
            </a:r>
          </a:p>
        </p:txBody>
      </p:sp>
      <p:sp>
        <p:nvSpPr>
          <p:cNvPr id="15" name="Rectangle 12">
            <a:extLst>
              <a:ext uri="{FF2B5EF4-FFF2-40B4-BE49-F238E27FC236}">
                <a16:creationId xmlns="" xmlns:a16="http://schemas.microsoft.com/office/drawing/2014/main" id="{DB4EDE06-3334-448B-B48E-D9B11C82FEBE}"/>
              </a:ext>
            </a:extLst>
          </p:cNvPr>
          <p:cNvSpPr/>
          <p:nvPr/>
        </p:nvSpPr>
        <p:spPr>
          <a:xfrm>
            <a:off x="727346" y="4771661"/>
            <a:ext cx="8756800"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AI can be used to prevent digital identity fraud, such as providing higher accuracy and speed when verifying an individual’s identity or integrating biometric data so that cybercriminals cannot access information simply by providing credentials.</a:t>
            </a:r>
          </a:p>
        </p:txBody>
      </p:sp>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it-IT" altLang="ko-KR" dirty="0" smtClean="0">
                  <a:solidFill>
                    <a:schemeClr val="bg1"/>
                  </a:solidFill>
                  <a:latin typeface="SamsungSharpSans-Medium" pitchFamily="2" charset="0"/>
                  <a:ea typeface="SamsungSharpSans-Medium" pitchFamily="2" charset="0"/>
                  <a:cs typeface="SamsungSharpSans-Medium" pitchFamily="2" charset="0"/>
                </a:rPr>
                <a:t>4.4. AI in Financial Services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20" name="직사각형 19">
            <a:extLst>
              <a:ext uri="{FF2B5EF4-FFF2-40B4-BE49-F238E27FC236}">
                <a16:creationId xmlns="" xmlns:a16="http://schemas.microsoft.com/office/drawing/2014/main" id="{FD4B58E2-F740-4BE1-B09F-AF1ED6DBA845}"/>
              </a:ext>
            </a:extLst>
          </p:cNvPr>
          <p:cNvSpPr/>
          <p:nvPr/>
        </p:nvSpPr>
        <p:spPr>
          <a:xfrm>
            <a:off x="558800" y="1902172"/>
            <a:ext cx="876363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As cyber attacks and identity fraud losses increased sharply in 2020, the pandemic set the stage of combining AI and biometric recognition to make telecommuting a standard and achieve a higher level of protection. </a:t>
            </a:r>
          </a:p>
        </p:txBody>
      </p:sp>
      <p:sp>
        <p:nvSpPr>
          <p:cNvPr id="21" name="직사각형 20">
            <a:extLst>
              <a:ext uri="{FF2B5EF4-FFF2-40B4-BE49-F238E27FC236}">
                <a16:creationId xmlns="" xmlns:a16="http://schemas.microsoft.com/office/drawing/2014/main" id="{A9A3ADB1-A14D-4A59-A046-2621646DC076}"/>
              </a:ext>
            </a:extLst>
          </p:cNvPr>
          <p:cNvSpPr/>
          <p:nvPr/>
        </p:nvSpPr>
        <p:spPr>
          <a:xfrm>
            <a:off x="574946" y="4460371"/>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Security Benefits of AI and Biometric Recognition</a:t>
            </a:r>
          </a:p>
        </p:txBody>
      </p:sp>
    </p:spTree>
    <p:custDataLst>
      <p:tags r:id="rId1"/>
    </p:custDataLst>
    <p:extLst>
      <p:ext uri="{BB962C8B-B14F-4D97-AF65-F5344CB8AC3E}">
        <p14:creationId xmlns:p14="http://schemas.microsoft.com/office/powerpoint/2010/main" val="29462932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모서리가 둥근 직사각형 4">
            <a:extLst>
              <a:ext uri="{FF2B5EF4-FFF2-40B4-BE49-F238E27FC236}">
                <a16:creationId xmlns="" xmlns:a16="http://schemas.microsoft.com/office/drawing/2014/main" id="{FEEA496F-A471-43CF-8227-1C10A91D3A2E}"/>
              </a:ext>
            </a:extLst>
          </p:cNvPr>
          <p:cNvSpPr/>
          <p:nvPr/>
        </p:nvSpPr>
        <p:spPr>
          <a:xfrm>
            <a:off x="1619713" y="2825834"/>
            <a:ext cx="6735406" cy="311084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p:cNvPicPr>
            <a:picLocks noChangeAspect="1"/>
          </p:cNvPicPr>
          <p:nvPr/>
        </p:nvPicPr>
        <p:blipFill>
          <a:blip r:embed="rId4"/>
          <a:stretch>
            <a:fillRect/>
          </a:stretch>
        </p:blipFill>
        <p:spPr>
          <a:xfrm>
            <a:off x="1728766" y="2924591"/>
            <a:ext cx="6517300" cy="2913329"/>
          </a:xfrm>
          <a:prstGeom prst="rect">
            <a:avLst/>
          </a:prstGeom>
        </p:spPr>
      </p:pic>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it-IT" altLang="ko-KR" dirty="0" smtClean="0">
                  <a:solidFill>
                    <a:schemeClr val="bg1"/>
                  </a:solidFill>
                  <a:latin typeface="SamsungSharpSans-Medium" pitchFamily="2" charset="0"/>
                  <a:ea typeface="SamsungSharpSans-Medium" pitchFamily="2" charset="0"/>
                  <a:cs typeface="SamsungSharpSans-Medium" pitchFamily="2" charset="0"/>
                </a:rPr>
                <a:t>4.4. AI in Financial Services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5" name="사각형: 둥근 모서리 32">
            <a:extLst>
              <a:ext uri="{FF2B5EF4-FFF2-40B4-BE49-F238E27FC236}">
                <a16:creationId xmlns="" xmlns:a16="http://schemas.microsoft.com/office/drawing/2014/main" id="{9F9FFF6C-7C72-4E08-8072-03F5113CBF51}"/>
              </a:ext>
            </a:extLst>
          </p:cNvPr>
          <p:cNvSpPr/>
          <p:nvPr/>
        </p:nvSpPr>
        <p:spPr>
          <a:xfrm>
            <a:off x="5013305" y="6045553"/>
            <a:ext cx="3341814"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https://www.aitrends.com/category/financial-services/ </a:t>
            </a:r>
          </a:p>
        </p:txBody>
      </p:sp>
      <p:sp>
        <p:nvSpPr>
          <p:cNvPr id="18" name="직사각형 17">
            <a:extLst>
              <a:ext uri="{FF2B5EF4-FFF2-40B4-BE49-F238E27FC236}">
                <a16:creationId xmlns="" xmlns:a16="http://schemas.microsoft.com/office/drawing/2014/main" id="{8FA20E72-4AD9-49AE-ACF0-55ED86D3E86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Pandemic-changed Consumer Financial Behavior, Causes Identity Fraud</a:t>
            </a:r>
          </a:p>
        </p:txBody>
      </p:sp>
      <p:sp>
        <p:nvSpPr>
          <p:cNvPr id="19" name="직사각형 18">
            <a:extLst>
              <a:ext uri="{FF2B5EF4-FFF2-40B4-BE49-F238E27FC236}">
                <a16:creationId xmlns="" xmlns:a16="http://schemas.microsoft.com/office/drawing/2014/main" id="{EFD59053-B685-4A02-BC77-E9232C3BCD69}"/>
              </a:ext>
            </a:extLst>
          </p:cNvPr>
          <p:cNvSpPr/>
          <p:nvPr/>
        </p:nvSpPr>
        <p:spPr>
          <a:xfrm>
            <a:off x="702940" y="1700808"/>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global pandemic has had a dramatic impact on consumer financial behavior. In 2020, consumers spent more time at home, there was less trading than the previous year, and they relied heavily on streaming services, digital commerce, and digital payments.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They also communicated more via email and text about both work and personal life.</a:t>
            </a:r>
          </a:p>
        </p:txBody>
      </p:sp>
    </p:spTree>
    <p:custDataLst>
      <p:tags r:id="rId1"/>
    </p:custDataLst>
    <p:extLst>
      <p:ext uri="{BB962C8B-B14F-4D97-AF65-F5344CB8AC3E}">
        <p14:creationId xmlns:p14="http://schemas.microsoft.com/office/powerpoint/2010/main" val="420613082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Artificial Intelligence: Trends and Markets</a:t>
            </a:r>
            <a:endParaRPr kumimoji="1" lang="ko-KR" altLang="en-US" sz="3200" dirty="0">
              <a:solidFill>
                <a:prstClr val="black"/>
              </a:solidFill>
              <a:latin typeface="Samsung Sharp Sans" pitchFamily="2" charset="0"/>
              <a:cs typeface="Samsung Sharp Sans" pitchFamily="2" charset="0"/>
            </a:endParaRP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3" name="직사각형 42">
            <a:extLst>
              <a:ext uri="{FF2B5EF4-FFF2-40B4-BE49-F238E27FC236}">
                <a16:creationId xmlns="" xmlns:a16="http://schemas.microsoft.com/office/drawing/2014/main" id="{EED2AB22-B62F-432E-8A61-94D879A51D10}"/>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4.1. AI Trends</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4.2. AI Markets</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it-IT" altLang="ko-KR" dirty="0" smtClean="0">
                <a:solidFill>
                  <a:srgbClr val="A6A6A6"/>
                </a:solidFill>
                <a:latin typeface="SamsungOne 400" panose="020B0503030303020204" pitchFamily="34" charset="0"/>
                <a:ea typeface="SamsungOne 400" panose="020B0503030303020204" pitchFamily="34" charset="0"/>
              </a:rPr>
              <a:t>4.3. AI in Sustainable Energy</a:t>
            </a:r>
            <a:endParaRPr lang="it-IT"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it-IT" altLang="ko-KR" dirty="0" smtClean="0">
                <a:solidFill>
                  <a:srgbClr val="A6A6A6"/>
                </a:solidFill>
                <a:latin typeface="SamsungOne 400" panose="020B0503030303020204" pitchFamily="34" charset="0"/>
                <a:ea typeface="SamsungOne 400" panose="020B0503030303020204" pitchFamily="34" charset="0"/>
              </a:rPr>
              <a:t>4.4. AI in Financial Services</a:t>
            </a:r>
            <a:endParaRPr lang="it-IT" altLang="ko-KR" dirty="0">
              <a:solidFill>
                <a:srgbClr val="A6A6A6"/>
              </a:solidFill>
              <a:latin typeface="SamsungOne 400" panose="020B0503030303020204" pitchFamily="34" charset="0"/>
              <a:ea typeface="SamsungOne 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4.5. AI in Government</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4.6. AI in Healthcare</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4.7. </a:t>
            </a:r>
            <a:r>
              <a:rPr lang="en-US" altLang="ko-KR" dirty="0" err="1" smtClean="0">
                <a:solidFill>
                  <a:srgbClr val="A6A6A6"/>
                </a:solidFill>
                <a:latin typeface="SamsungOne 400" panose="020B0503030303020204" pitchFamily="34" charset="0"/>
                <a:ea typeface="SamsungOne 400" panose="020B0503030303020204" pitchFamily="34" charset="0"/>
              </a:rPr>
              <a:t>IoT</a:t>
            </a:r>
            <a:r>
              <a:rPr lang="en-US" altLang="ko-KR" dirty="0" smtClean="0">
                <a:solidFill>
                  <a:srgbClr val="A6A6A6"/>
                </a:solidFill>
                <a:latin typeface="SamsungOne 400" panose="020B0503030303020204" pitchFamily="34" charset="0"/>
                <a:ea typeface="SamsungOne 400" panose="020B0503030303020204" pitchFamily="34" charset="0"/>
              </a:rPr>
              <a:t> and AI in Agriculture</a:t>
            </a:r>
            <a:endParaRPr lang="en-US" altLang="ko-KR" dirty="0">
              <a:solidFill>
                <a:srgbClr val="A6A6A6"/>
              </a:solidFill>
              <a:latin typeface="SamsungOne 400" panose="020B0503030303020204" pitchFamily="34" charset="0"/>
              <a:ea typeface="SamsungOne 400" panose="020B0503030303020204" pitchFamily="34" charset="0"/>
            </a:endParaRPr>
          </a:p>
        </p:txBody>
      </p:sp>
    </p:spTree>
    <p:custDataLst>
      <p:tags r:id="rId1"/>
    </p:custDataLst>
    <p:extLst>
      <p:ext uri="{BB962C8B-B14F-4D97-AF65-F5344CB8AC3E}">
        <p14:creationId xmlns:p14="http://schemas.microsoft.com/office/powerpoint/2010/main" val="88836003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AI in Government</a:t>
            </a:r>
          </a:p>
        </p:txBody>
      </p:sp>
      <p:sp>
        <p:nvSpPr>
          <p:cNvPr id="10" name="Rectangle 12">
            <a:extLst>
              <a:ext uri="{FF2B5EF4-FFF2-40B4-BE49-F238E27FC236}">
                <a16:creationId xmlns="" xmlns:a16="http://schemas.microsoft.com/office/drawing/2014/main" id="{DB4EDE06-3334-448B-B48E-D9B11C82FEBE}"/>
              </a:ext>
            </a:extLst>
          </p:cNvPr>
          <p:cNvSpPr/>
          <p:nvPr/>
        </p:nvSpPr>
        <p:spPr>
          <a:xfrm>
            <a:off x="711200" y="2420888"/>
            <a:ext cx="8756800" cy="1951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DWD handles an average of 157,000 claims per week and has paid a total of $2 billion in unemployment benefits since the outbreak of the pandemic. According to GCN’s recent account, the agency can now release funds within three business days.</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process took weeks or months, according to Brent Mitchell, the head of state and local governments in Google’s public sector. Recovery was helpful by DWD hiring, contracting , or rearranging 1,300 people to help with backlogs. </a:t>
            </a:r>
          </a:p>
          <a:p>
            <a:pPr marL="182563" indent="-182563">
              <a:spcAft>
                <a:spcPts val="800"/>
              </a:spcAft>
              <a:buClr>
                <a:srgbClr val="193EB0"/>
              </a:buClr>
              <a:buFont typeface="SamsungOne 400" panose="020B0503030303020204" pitchFamily="34" charset="0"/>
              <a:buChar char="‣"/>
              <a:defRP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DWD used Google Cloud’s DocAI service along with AI and machine learning products.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DocAI is used to add value by suggesting ways to automate the extraction of sensitive data from documents and simplify workflows. </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The Human-in-the-Loop AI function increases accuracy by adding human review</a:t>
            </a:r>
            <a:r>
              <a:rPr lang="en-US" altLang="ko-KR" sz="1300" b="1"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3" name="그룹 1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4.5. AI in Government</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5" name="직사각형 1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2" name="직사각형 11">
            <a:extLst>
              <a:ext uri="{FF2B5EF4-FFF2-40B4-BE49-F238E27FC236}">
                <a16:creationId xmlns="" xmlns:a16="http://schemas.microsoft.com/office/drawing/2014/main" id="{AF4AE72D-A29F-4492-A9A9-BDDD654A6D95}"/>
              </a:ext>
            </a:extLst>
          </p:cNvPr>
          <p:cNvSpPr/>
          <p:nvPr/>
        </p:nvSpPr>
        <p:spPr>
          <a:xfrm>
            <a:off x="558800" y="1902172"/>
            <a:ext cx="876363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Wisconsin Department of Workforce Development(DWD) summarized the 2020 backlogs for thousands of unemployment insurance claims with the help of AI cloud computing tools that surged during the pandemic.</a:t>
            </a:r>
          </a:p>
        </p:txBody>
      </p:sp>
      <p:pic>
        <p:nvPicPr>
          <p:cNvPr id="2" name="Picture 1"/>
          <p:cNvPicPr>
            <a:picLocks noChangeAspect="1"/>
          </p:cNvPicPr>
          <p:nvPr/>
        </p:nvPicPr>
        <p:blipFill>
          <a:blip r:embed="rId5"/>
          <a:stretch>
            <a:fillRect/>
          </a:stretch>
        </p:blipFill>
        <p:spPr>
          <a:xfrm>
            <a:off x="1512476" y="4789230"/>
            <a:ext cx="1809674" cy="518284"/>
          </a:xfrm>
          <a:prstGeom prst="rect">
            <a:avLst/>
          </a:prstGeom>
        </p:spPr>
      </p:pic>
      <p:sp>
        <p:nvSpPr>
          <p:cNvPr id="4" name="Rectangle 3"/>
          <p:cNvSpPr/>
          <p:nvPr/>
        </p:nvSpPr>
        <p:spPr>
          <a:xfrm>
            <a:off x="4567842" y="4861238"/>
            <a:ext cx="4085777" cy="892552"/>
          </a:xfrm>
          <a:prstGeom prst="rect">
            <a:avLst/>
          </a:prstGeom>
        </p:spPr>
        <p:txBody>
          <a:bodyPr wrap="square">
            <a:spAutoFit/>
          </a:bodyPr>
          <a:lstStyle/>
          <a:p>
            <a:pPr>
              <a:spcAft>
                <a:spcPts val="800"/>
              </a:spcAft>
              <a:buClr>
                <a:srgbClr val="193EB0"/>
              </a:buClr>
              <a:defRPr/>
            </a:pPr>
            <a:r>
              <a:rPr lang="en-US" altLang="ko-KR" sz="1300" i="1" dirty="0">
                <a:solidFill>
                  <a:prstClr val="black">
                    <a:lumMod val="85000"/>
                    <a:lumOff val="15000"/>
                  </a:prstClr>
                </a:solidFill>
                <a:latin typeface="SamsungOne 400" panose="020B0503030303020204" pitchFamily="34" charset="0"/>
                <a:ea typeface="SamsungOne 400" panose="020B0503030303020204" pitchFamily="34" charset="0"/>
              </a:rPr>
              <a:t>“With design thinking, close partnerships with state officials, and combination of modern technologies, DWD’s solutions are customized to maximize benefits to components,”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said Mitchell.</a:t>
            </a:r>
          </a:p>
        </p:txBody>
      </p:sp>
      <p:pic>
        <p:nvPicPr>
          <p:cNvPr id="5" name="Picture 4"/>
          <p:cNvPicPr>
            <a:picLocks noChangeAspect="1"/>
          </p:cNvPicPr>
          <p:nvPr/>
        </p:nvPicPr>
        <p:blipFill>
          <a:blip r:embed="rId6"/>
          <a:stretch>
            <a:fillRect/>
          </a:stretch>
        </p:blipFill>
        <p:spPr>
          <a:xfrm>
            <a:off x="2378293" y="5382950"/>
            <a:ext cx="1887714" cy="613507"/>
          </a:xfrm>
          <a:prstGeom prst="rect">
            <a:avLst/>
          </a:prstGeom>
        </p:spPr>
      </p:pic>
    </p:spTree>
    <p:custDataLst>
      <p:tags r:id="rId1"/>
    </p:custDataLst>
    <p:extLst>
      <p:ext uri="{BB962C8B-B14F-4D97-AF65-F5344CB8AC3E}">
        <p14:creationId xmlns:p14="http://schemas.microsoft.com/office/powerpoint/2010/main" val="15652822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543696" y="1855050"/>
            <a:ext cx="8783188" cy="3867681"/>
            <a:chOff x="543696" y="1628101"/>
            <a:chExt cx="8783188" cy="3867681"/>
          </a:xfrm>
        </p:grpSpPr>
        <p:sp>
          <p:nvSpPr>
            <p:cNvPr id="19" name="모서리가 둥근 직사각형 4">
              <a:extLst>
                <a:ext uri="{FF2B5EF4-FFF2-40B4-BE49-F238E27FC236}">
                  <a16:creationId xmlns="" xmlns:a16="http://schemas.microsoft.com/office/drawing/2014/main" id="{E24074BB-FEC8-452A-AB90-A2A8C63BCB04}"/>
                </a:ext>
              </a:extLst>
            </p:cNvPr>
            <p:cNvSpPr/>
            <p:nvPr/>
          </p:nvSpPr>
          <p:spPr>
            <a:xfrm>
              <a:off x="543696" y="1628101"/>
              <a:ext cx="8783188" cy="386768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p:cNvPicPr>
              <a:picLocks noChangeAspect="1"/>
            </p:cNvPicPr>
            <p:nvPr/>
          </p:nvPicPr>
          <p:blipFill rotWithShape="1">
            <a:blip r:embed="rId4"/>
            <a:srcRect t="4328" b="1960"/>
            <a:stretch/>
          </p:blipFill>
          <p:spPr>
            <a:xfrm>
              <a:off x="589175" y="1725737"/>
              <a:ext cx="8692230" cy="3672408"/>
            </a:xfrm>
            <a:prstGeom prst="rect">
              <a:avLst/>
            </a:prstGeom>
          </p:spPr>
        </p:pic>
      </p:grpSp>
      <p:grpSp>
        <p:nvGrpSpPr>
          <p:cNvPr id="8" name="그룹 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4.5. AI in Government</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1" name="직사각형 1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23" name="사각형: 둥근 모서리 32">
            <a:extLst>
              <a:ext uri="{FF2B5EF4-FFF2-40B4-BE49-F238E27FC236}">
                <a16:creationId xmlns="" xmlns:a16="http://schemas.microsoft.com/office/drawing/2014/main" id="{9F9FFF6C-7C72-4E08-8072-03F5113CBF51}"/>
              </a:ext>
            </a:extLst>
          </p:cNvPr>
          <p:cNvSpPr/>
          <p:nvPr/>
        </p:nvSpPr>
        <p:spPr>
          <a:xfrm>
            <a:off x="5959524" y="5800721"/>
            <a:ext cx="3367360"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https://www.aitrends.com/category/ai-in-government/</a:t>
            </a:r>
          </a:p>
        </p:txBody>
      </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AI in Government</a:t>
            </a:r>
          </a:p>
        </p:txBody>
      </p:sp>
    </p:spTree>
    <p:custDataLst>
      <p:tags r:id="rId1"/>
    </p:custDataLst>
    <p:extLst>
      <p:ext uri="{BB962C8B-B14F-4D97-AF65-F5344CB8AC3E}">
        <p14:creationId xmlns:p14="http://schemas.microsoft.com/office/powerpoint/2010/main" val="239588737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Artificial Intelligence: Trends and Markets</a:t>
            </a:r>
            <a:endParaRPr kumimoji="1" lang="ko-KR" altLang="en-US" sz="3200" dirty="0">
              <a:solidFill>
                <a:prstClr val="black"/>
              </a:solidFill>
              <a:latin typeface="Samsung Sharp Sans" pitchFamily="2" charset="0"/>
              <a:cs typeface="Samsung Sharp Sans" pitchFamily="2" charset="0"/>
            </a:endParaRP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3" name="직사각형 42">
            <a:extLst>
              <a:ext uri="{FF2B5EF4-FFF2-40B4-BE49-F238E27FC236}">
                <a16:creationId xmlns="" xmlns:a16="http://schemas.microsoft.com/office/drawing/2014/main" id="{D291E4C5-0C75-49A4-9217-298610C2084C}"/>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4.1. AI Trends</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4.2. AI Markets</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it-IT" altLang="ko-KR" dirty="0" smtClean="0">
                <a:solidFill>
                  <a:srgbClr val="A6A6A6"/>
                </a:solidFill>
                <a:latin typeface="SamsungOne 400" panose="020B0503030303020204" pitchFamily="34" charset="0"/>
                <a:ea typeface="SamsungOne 400" panose="020B0503030303020204" pitchFamily="34" charset="0"/>
              </a:rPr>
              <a:t>4.3. AI in Sustainable Energy</a:t>
            </a:r>
            <a:endParaRPr lang="it-IT"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it-IT" altLang="ko-KR" dirty="0" smtClean="0">
                <a:solidFill>
                  <a:srgbClr val="A6A6A6"/>
                </a:solidFill>
                <a:latin typeface="SamsungOne 400" panose="020B0503030303020204" pitchFamily="34" charset="0"/>
                <a:ea typeface="SamsungOne 400" panose="020B0503030303020204" pitchFamily="34" charset="0"/>
              </a:rPr>
              <a:t>4.4. AI in Financial Services</a:t>
            </a:r>
            <a:endParaRPr lang="it-IT"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4.5. AI in Government</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4.6. AI in Healthcare</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4.7. </a:t>
            </a:r>
            <a:r>
              <a:rPr lang="en-US" altLang="ko-KR" dirty="0" err="1" smtClean="0">
                <a:solidFill>
                  <a:srgbClr val="A6A6A6"/>
                </a:solidFill>
                <a:latin typeface="SamsungOne 400" panose="020B0503030303020204" pitchFamily="34" charset="0"/>
                <a:ea typeface="SamsungOne 400" panose="020B0503030303020204" pitchFamily="34" charset="0"/>
              </a:rPr>
              <a:t>IoT</a:t>
            </a:r>
            <a:r>
              <a:rPr lang="en-US" altLang="ko-KR" dirty="0" smtClean="0">
                <a:solidFill>
                  <a:srgbClr val="A6A6A6"/>
                </a:solidFill>
                <a:latin typeface="SamsungOne 400" panose="020B0503030303020204" pitchFamily="34" charset="0"/>
                <a:ea typeface="SamsungOne 400" panose="020B0503030303020204" pitchFamily="34" charset="0"/>
              </a:rPr>
              <a:t> and AI in Agriculture</a:t>
            </a:r>
            <a:endParaRPr lang="en-US" altLang="ko-KR" dirty="0">
              <a:solidFill>
                <a:srgbClr val="A6A6A6"/>
              </a:solidFill>
              <a:latin typeface="SamsungOne 400" panose="020B0503030303020204" pitchFamily="34" charset="0"/>
              <a:ea typeface="SamsungOne 400" panose="020B0503030303020204" pitchFamily="34" charset="0"/>
            </a:endParaRPr>
          </a:p>
        </p:txBody>
      </p:sp>
    </p:spTree>
    <p:custDataLst>
      <p:tags r:id="rId1"/>
    </p:custDataLst>
    <p:extLst>
      <p:ext uri="{BB962C8B-B14F-4D97-AF65-F5344CB8AC3E}">
        <p14:creationId xmlns:p14="http://schemas.microsoft.com/office/powerpoint/2010/main" val="59813551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AI in Healthcare</a:t>
            </a:r>
          </a:p>
        </p:txBody>
      </p:sp>
      <p:sp>
        <p:nvSpPr>
          <p:cNvPr id="10" name="Rectangle 12">
            <a:extLst>
              <a:ext uri="{FF2B5EF4-FFF2-40B4-BE49-F238E27FC236}">
                <a16:creationId xmlns="" xmlns:a16="http://schemas.microsoft.com/office/drawing/2014/main" id="{DB4EDE06-3334-448B-B48E-D9B11C82FEBE}"/>
              </a:ext>
            </a:extLst>
          </p:cNvPr>
          <p:cNvSpPr/>
          <p:nvPr/>
        </p:nvSpPr>
        <p:spPr>
          <a:xfrm>
            <a:off x="711200" y="2636912"/>
            <a:ext cx="8756800" cy="2853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“Artificial Intelligence (AI) and machine learning (ML) technologies have the potential to transform healthcare by drawing new and important insights from vast amounts of data generated during daily healthcare service,” said the author of the report.</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report is a follow-up to the FDA’s 2019 efforts to begin discussions on how to proceed with medical devices using AI in response to a request to update the approval process. ”The FDA’s traditional paradigm for regulating medical devices is not designed for adaptive artificial intelligence and machine learning technologies,“ says the author of the FDA report.</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FDA’s action plans look for manufacturers’ commitments to maintain device performance with processes for periodic updates as these devices develop. In this way, the FDA and manufacturers can evaluate software products from pre-marketing development to post-marketing performance. </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allows the FDA to accommodate the power of AI and ML-based software on medical devices while ensuring the safety of the patient.</a:t>
            </a:r>
          </a:p>
        </p:txBody>
      </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4.6. AI in Healthcare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5" name="직사각형 1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 xmlns:a16="http://schemas.microsoft.com/office/drawing/2014/main" id="{A4606112-88ED-4BB1-B046-DD7F88E7A749}"/>
              </a:ext>
            </a:extLst>
          </p:cNvPr>
          <p:cNvSpPr/>
          <p:nvPr/>
        </p:nvSpPr>
        <p:spPr>
          <a:xfrm>
            <a:off x="558800" y="1902172"/>
            <a:ext cx="8763637"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In February, the U.S. Food and Drug Administration (FDA) announced a plan regarding the direction in which manufacturers, seeking FDA approval for innovative medical devices using AI, should pursue. As a part of this medical device execution plan, the FDA announced a AI and machine learning software.</a:t>
            </a:r>
          </a:p>
        </p:txBody>
      </p:sp>
    </p:spTree>
    <p:custDataLst>
      <p:tags r:id="rId1"/>
    </p:custDataLst>
    <p:extLst>
      <p:ext uri="{BB962C8B-B14F-4D97-AF65-F5344CB8AC3E}">
        <p14:creationId xmlns:p14="http://schemas.microsoft.com/office/powerpoint/2010/main" val="2100011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 xmlns:a16="http://schemas.microsoft.com/office/drawing/2014/main" id="{2F9D2D53-A863-4111-8446-941CB9013C4B}"/>
              </a:ext>
            </a:extLst>
          </p:cNvPr>
          <p:cNvGrpSpPr/>
          <p:nvPr/>
        </p:nvGrpSpPr>
        <p:grpSpPr>
          <a:xfrm>
            <a:off x="2359124" y="3140968"/>
            <a:ext cx="5146868" cy="3123013"/>
            <a:chOff x="3007197" y="3856287"/>
            <a:chExt cx="3888432" cy="2359420"/>
          </a:xfrm>
        </p:grpSpPr>
        <p:pic>
          <p:nvPicPr>
            <p:cNvPr id="2" name="그림 1"/>
            <p:cNvPicPr>
              <a:picLocks noChangeAspect="1"/>
            </p:cNvPicPr>
            <p:nvPr/>
          </p:nvPicPr>
          <p:blipFill>
            <a:blip r:embed="rId4"/>
            <a:stretch>
              <a:fillRect/>
            </a:stretch>
          </p:blipFill>
          <p:spPr>
            <a:xfrm>
              <a:off x="3007197" y="3856287"/>
              <a:ext cx="3888432" cy="2359420"/>
            </a:xfrm>
            <a:prstGeom prst="rect">
              <a:avLst/>
            </a:prstGeom>
          </p:spPr>
        </p:pic>
        <p:grpSp>
          <p:nvGrpSpPr>
            <p:cNvPr id="3" name="그룹 2">
              <a:extLst>
                <a:ext uri="{FF2B5EF4-FFF2-40B4-BE49-F238E27FC236}">
                  <a16:creationId xmlns="" xmlns:a16="http://schemas.microsoft.com/office/drawing/2014/main" id="{1BF74B22-1BA2-4148-B92B-0BAD2F4ABEE8}"/>
                </a:ext>
              </a:extLst>
            </p:cNvPr>
            <p:cNvGrpSpPr/>
            <p:nvPr/>
          </p:nvGrpSpPr>
          <p:grpSpPr>
            <a:xfrm>
              <a:off x="4011756" y="4716247"/>
              <a:ext cx="1864072" cy="705383"/>
              <a:chOff x="3910577" y="2687725"/>
              <a:chExt cx="1864072" cy="705383"/>
            </a:xfrm>
          </p:grpSpPr>
          <p:sp>
            <p:nvSpPr>
              <p:cNvPr id="17" name="Rectangle 15">
                <a:extLst>
                  <a:ext uri="{FF2B5EF4-FFF2-40B4-BE49-F238E27FC236}">
                    <a16:creationId xmlns="" xmlns:a16="http://schemas.microsoft.com/office/drawing/2014/main" id="{F8B2C4AD-27EA-477D-B49D-B66A0F767D14}"/>
                  </a:ext>
                </a:extLst>
              </p:cNvPr>
              <p:cNvSpPr/>
              <p:nvPr/>
            </p:nvSpPr>
            <p:spPr>
              <a:xfrm>
                <a:off x="3910577" y="3037879"/>
                <a:ext cx="1864072" cy="355229"/>
              </a:xfrm>
              <a:prstGeom prst="rect">
                <a:avLst/>
              </a:prstGeom>
              <a:solidFill>
                <a:schemeClr val="bg1"/>
              </a:solidFill>
            </p:spPr>
            <p:txBody>
              <a:bodyPr wrap="square" lIns="0" tIns="0" rIns="0" bIns="0">
                <a:noAutofit/>
                <a:scene3d>
                  <a:camera prst="orthographicFront"/>
                  <a:lightRig rig="threePt" dir="t"/>
                </a:scene3d>
                <a:sp3d>
                  <a:bevelT w="0" h="6350"/>
                </a:sp3d>
              </a:bodyPr>
              <a:lstStyle/>
              <a:p>
                <a:pPr algn="ctr"/>
                <a:r>
                  <a:rPr lang="en-US" altLang="ko-KR" sz="2900" dirty="0">
                    <a:solidFill>
                      <a:srgbClr val="8EADAF"/>
                    </a:solidFill>
                    <a:latin typeface="SamsungOne 700" panose="020B0803030303020204" pitchFamily="34" charset="0"/>
                    <a:ea typeface="SamsungOne 700" panose="020B0803030303020204" pitchFamily="34" charset="0"/>
                  </a:rPr>
                  <a:t>LEARNING</a:t>
                </a:r>
              </a:p>
            </p:txBody>
          </p:sp>
          <p:sp>
            <p:nvSpPr>
              <p:cNvPr id="15" name="Rectangle 15">
                <a:extLst>
                  <a:ext uri="{FF2B5EF4-FFF2-40B4-BE49-F238E27FC236}">
                    <a16:creationId xmlns="" xmlns:a16="http://schemas.microsoft.com/office/drawing/2014/main" id="{DBE0E971-FFC9-48C4-90BB-BFCEDDEE5837}"/>
                  </a:ext>
                </a:extLst>
              </p:cNvPr>
              <p:cNvSpPr/>
              <p:nvPr/>
            </p:nvSpPr>
            <p:spPr>
              <a:xfrm>
                <a:off x="3910577" y="2687725"/>
                <a:ext cx="1864072" cy="389506"/>
              </a:xfrm>
              <a:prstGeom prst="rect">
                <a:avLst/>
              </a:prstGeom>
              <a:solidFill>
                <a:schemeClr val="bg1"/>
              </a:solidFill>
            </p:spPr>
            <p:txBody>
              <a:bodyPr wrap="square" lIns="0" tIns="0" rIns="0" bIns="0">
                <a:noAutofit/>
                <a:scene3d>
                  <a:camera prst="orthographicFront"/>
                  <a:lightRig rig="threePt" dir="t"/>
                </a:scene3d>
                <a:sp3d>
                  <a:bevelT w="0" h="6350"/>
                </a:sp3d>
              </a:bodyPr>
              <a:lstStyle/>
              <a:p>
                <a:pPr algn="ctr"/>
                <a:r>
                  <a:rPr lang="en-US" altLang="ko-KR" sz="3200" dirty="0">
                    <a:solidFill>
                      <a:srgbClr val="8EADAF"/>
                    </a:solidFill>
                    <a:latin typeface="SamsungOne 700" panose="020B0803030303020204" pitchFamily="34" charset="0"/>
                    <a:ea typeface="SamsungOne 700" panose="020B0803030303020204" pitchFamily="34" charset="0"/>
                  </a:rPr>
                  <a:t>MACHINE</a:t>
                </a:r>
              </a:p>
            </p:txBody>
          </p:sp>
        </p:grpSp>
        <p:sp>
          <p:nvSpPr>
            <p:cNvPr id="18" name="Rectangle 15">
              <a:extLst>
                <a:ext uri="{FF2B5EF4-FFF2-40B4-BE49-F238E27FC236}">
                  <a16:creationId xmlns="" xmlns:a16="http://schemas.microsoft.com/office/drawing/2014/main" id="{E964B6F1-6270-4F84-8D40-CF62403D295C}"/>
                </a:ext>
              </a:extLst>
            </p:cNvPr>
            <p:cNvSpPr/>
            <p:nvPr/>
          </p:nvSpPr>
          <p:spPr>
            <a:xfrm>
              <a:off x="3802836" y="4515350"/>
              <a:ext cx="579616" cy="244501"/>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dirty="0">
                  <a:solidFill>
                    <a:srgbClr val="8EADAF"/>
                  </a:solidFill>
                  <a:latin typeface="SamsungOne 700" panose="020B0803030303020204" pitchFamily="34" charset="0"/>
                  <a:ea typeface="SamsungOne 700" panose="020B0803030303020204" pitchFamily="34" charset="0"/>
                </a:rPr>
                <a:t>DEEP LEARNING</a:t>
              </a:r>
            </a:p>
          </p:txBody>
        </p:sp>
        <p:sp>
          <p:nvSpPr>
            <p:cNvPr id="19" name="Rectangle 15">
              <a:extLst>
                <a:ext uri="{FF2B5EF4-FFF2-40B4-BE49-F238E27FC236}">
                  <a16:creationId xmlns="" xmlns:a16="http://schemas.microsoft.com/office/drawing/2014/main" id="{B67E327B-6969-4CDD-A7CB-87C243E04123}"/>
                </a:ext>
              </a:extLst>
            </p:cNvPr>
            <p:cNvSpPr/>
            <p:nvPr/>
          </p:nvSpPr>
          <p:spPr>
            <a:xfrm>
              <a:off x="3223220" y="4971413"/>
              <a:ext cx="579616" cy="99385"/>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a:solidFill>
                    <a:srgbClr val="8EADAF"/>
                  </a:solidFill>
                  <a:latin typeface="SamsungOne 700" panose="020B0803030303020204" pitchFamily="34" charset="0"/>
                  <a:ea typeface="SamsungOne 700" panose="020B0803030303020204" pitchFamily="34" charset="0"/>
                </a:rPr>
                <a:t>AI</a:t>
              </a:r>
              <a:endParaRPr lang="en-US" altLang="ko-KR" sz="1100" dirty="0">
                <a:solidFill>
                  <a:srgbClr val="8EADAF"/>
                </a:solidFill>
                <a:latin typeface="SamsungOne 700" panose="020B0803030303020204" pitchFamily="34" charset="0"/>
                <a:ea typeface="SamsungOne 700" panose="020B0803030303020204" pitchFamily="34" charset="0"/>
              </a:endParaRPr>
            </a:p>
          </p:txBody>
        </p:sp>
        <p:sp>
          <p:nvSpPr>
            <p:cNvPr id="20" name="Rectangle 15">
              <a:extLst>
                <a:ext uri="{FF2B5EF4-FFF2-40B4-BE49-F238E27FC236}">
                  <a16:creationId xmlns="" xmlns:a16="http://schemas.microsoft.com/office/drawing/2014/main" id="{044DBCF2-D18E-43A0-B419-C31A025447E0}"/>
                </a:ext>
              </a:extLst>
            </p:cNvPr>
            <p:cNvSpPr/>
            <p:nvPr/>
          </p:nvSpPr>
          <p:spPr>
            <a:xfrm>
              <a:off x="3120351" y="5630452"/>
              <a:ext cx="791570" cy="119039"/>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a:solidFill>
                    <a:srgbClr val="8EADAF"/>
                  </a:solidFill>
                  <a:latin typeface="SamsungOne 700" panose="020B0803030303020204" pitchFamily="34" charset="0"/>
                  <a:ea typeface="SamsungOne 700" panose="020B0803030303020204" pitchFamily="34" charset="0"/>
                </a:rPr>
                <a:t>DATA MINING</a:t>
              </a:r>
              <a:endParaRPr lang="en-US" altLang="ko-KR" sz="1100" dirty="0">
                <a:solidFill>
                  <a:srgbClr val="8EADAF"/>
                </a:solidFill>
                <a:latin typeface="SamsungOne 700" panose="020B0803030303020204" pitchFamily="34" charset="0"/>
                <a:ea typeface="SamsungOne 700" panose="020B0803030303020204" pitchFamily="34" charset="0"/>
              </a:endParaRPr>
            </a:p>
          </p:txBody>
        </p:sp>
        <p:sp>
          <p:nvSpPr>
            <p:cNvPr id="21" name="Rectangle 15">
              <a:extLst>
                <a:ext uri="{FF2B5EF4-FFF2-40B4-BE49-F238E27FC236}">
                  <a16:creationId xmlns="" xmlns:a16="http://schemas.microsoft.com/office/drawing/2014/main" id="{B2823F0E-7151-41E6-9B94-E7C14C08283E}"/>
                </a:ext>
              </a:extLst>
            </p:cNvPr>
            <p:cNvSpPr/>
            <p:nvPr/>
          </p:nvSpPr>
          <p:spPr>
            <a:xfrm>
              <a:off x="3703943" y="5921474"/>
              <a:ext cx="791346" cy="122250"/>
            </a:xfrm>
            <a:prstGeom prst="rect">
              <a:avLst/>
            </a:prstGeom>
            <a:solidFill>
              <a:schemeClr val="bg1"/>
            </a:solidFill>
          </p:spPr>
          <p:txBody>
            <a:bodyPr wrap="square" lIns="0" tIns="0" rIns="0" bIns="0">
              <a:spAutoFit/>
              <a:scene3d>
                <a:camera prst="orthographicFront"/>
                <a:lightRig rig="threePt" dir="t"/>
              </a:scene3d>
              <a:sp3d>
                <a:bevelT w="0" h="6350"/>
              </a:sp3d>
            </a:bodyPr>
            <a:lstStyle/>
            <a:p>
              <a:pPr algn="ctr"/>
              <a:r>
                <a:rPr lang="en-US" altLang="ko-KR" sz="1100" dirty="0">
                  <a:solidFill>
                    <a:srgbClr val="8EADAF"/>
                  </a:solidFill>
                  <a:latin typeface="SamsungOne 700" panose="020B0803030303020204" pitchFamily="34" charset="0"/>
                  <a:ea typeface="SamsungOne 700" panose="020B0803030303020204" pitchFamily="34" charset="0"/>
                </a:rPr>
                <a:t>CLASSIFICATION</a:t>
              </a:r>
            </a:p>
          </p:txBody>
        </p:sp>
        <p:sp>
          <p:nvSpPr>
            <p:cNvPr id="22" name="Rectangle 15">
              <a:extLst>
                <a:ext uri="{FF2B5EF4-FFF2-40B4-BE49-F238E27FC236}">
                  <a16:creationId xmlns="" xmlns:a16="http://schemas.microsoft.com/office/drawing/2014/main" id="{AF55774C-2722-408A-8FAD-28543495EC32}"/>
                </a:ext>
              </a:extLst>
            </p:cNvPr>
            <p:cNvSpPr/>
            <p:nvPr/>
          </p:nvSpPr>
          <p:spPr>
            <a:xfrm>
              <a:off x="4593882" y="5917766"/>
              <a:ext cx="617792" cy="258702"/>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dirty="0">
                  <a:solidFill>
                    <a:srgbClr val="8EADAF"/>
                  </a:solidFill>
                  <a:latin typeface="SamsungOne 700" panose="020B0803030303020204" pitchFamily="34" charset="0"/>
                  <a:ea typeface="SamsungOne 700" panose="020B0803030303020204" pitchFamily="34" charset="0"/>
                </a:rPr>
                <a:t>NEURAL NETWORKS</a:t>
              </a:r>
            </a:p>
          </p:txBody>
        </p:sp>
        <p:sp>
          <p:nvSpPr>
            <p:cNvPr id="23" name="Rectangle 15">
              <a:extLst>
                <a:ext uri="{FF2B5EF4-FFF2-40B4-BE49-F238E27FC236}">
                  <a16:creationId xmlns="" xmlns:a16="http://schemas.microsoft.com/office/drawing/2014/main" id="{431CC527-3CCA-4667-85E2-691C8FFA777B}"/>
                </a:ext>
              </a:extLst>
            </p:cNvPr>
            <p:cNvSpPr/>
            <p:nvPr/>
          </p:nvSpPr>
          <p:spPr>
            <a:xfrm>
              <a:off x="5421636" y="5949780"/>
              <a:ext cx="651624" cy="117761"/>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a:solidFill>
                    <a:srgbClr val="8EADAF"/>
                  </a:solidFill>
                  <a:latin typeface="SamsungOne 700" panose="020B0803030303020204" pitchFamily="34" charset="0"/>
                  <a:ea typeface="SamsungOne 700" panose="020B0803030303020204" pitchFamily="34" charset="0"/>
                </a:rPr>
                <a:t>AUTONOMUS</a:t>
              </a:r>
              <a:endParaRPr lang="en-US" altLang="ko-KR" sz="1100" dirty="0">
                <a:solidFill>
                  <a:srgbClr val="8EADAF"/>
                </a:solidFill>
                <a:latin typeface="SamsungOne 700" panose="020B0803030303020204" pitchFamily="34" charset="0"/>
                <a:ea typeface="SamsungOne 700" panose="020B0803030303020204" pitchFamily="34" charset="0"/>
              </a:endParaRPr>
            </a:p>
          </p:txBody>
        </p:sp>
        <p:sp>
          <p:nvSpPr>
            <p:cNvPr id="24" name="Rectangle 15">
              <a:extLst>
                <a:ext uri="{FF2B5EF4-FFF2-40B4-BE49-F238E27FC236}">
                  <a16:creationId xmlns="" xmlns:a16="http://schemas.microsoft.com/office/drawing/2014/main" id="{B3BC9ED5-917C-4331-A856-FA2E941C0464}"/>
                </a:ext>
              </a:extLst>
            </p:cNvPr>
            <p:cNvSpPr/>
            <p:nvPr/>
          </p:nvSpPr>
          <p:spPr>
            <a:xfrm>
              <a:off x="6035084" y="5630451"/>
              <a:ext cx="579616" cy="92333"/>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a:solidFill>
                    <a:srgbClr val="8EADAF"/>
                  </a:solidFill>
                  <a:latin typeface="SamsungOne 700" panose="020B0803030303020204" pitchFamily="34" charset="0"/>
                  <a:ea typeface="SamsungOne 700" panose="020B0803030303020204" pitchFamily="34" charset="0"/>
                </a:rPr>
                <a:t>ANALYZE</a:t>
              </a:r>
              <a:endParaRPr lang="en-US" altLang="ko-KR" sz="1100" dirty="0">
                <a:solidFill>
                  <a:srgbClr val="8EADAF"/>
                </a:solidFill>
                <a:latin typeface="SamsungOne 700" panose="020B0803030303020204" pitchFamily="34" charset="0"/>
                <a:ea typeface="SamsungOne 700" panose="020B0803030303020204" pitchFamily="34" charset="0"/>
              </a:endParaRPr>
            </a:p>
          </p:txBody>
        </p:sp>
        <p:sp>
          <p:nvSpPr>
            <p:cNvPr id="25" name="Rectangle 15">
              <a:extLst>
                <a:ext uri="{FF2B5EF4-FFF2-40B4-BE49-F238E27FC236}">
                  <a16:creationId xmlns="" xmlns:a16="http://schemas.microsoft.com/office/drawing/2014/main" id="{E09C1947-597D-4A58-B66D-33C155EE70B6}"/>
                </a:ext>
              </a:extLst>
            </p:cNvPr>
            <p:cNvSpPr/>
            <p:nvPr/>
          </p:nvSpPr>
          <p:spPr>
            <a:xfrm>
              <a:off x="6035084" y="4971412"/>
              <a:ext cx="579616" cy="92333"/>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a:solidFill>
                    <a:srgbClr val="8EADAF"/>
                  </a:solidFill>
                  <a:latin typeface="SamsungOne 700" panose="020B0803030303020204" pitchFamily="34" charset="0"/>
                  <a:ea typeface="SamsungOne 700" panose="020B0803030303020204" pitchFamily="34" charset="0"/>
                </a:rPr>
                <a:t>IMPROVES</a:t>
              </a:r>
              <a:endParaRPr lang="en-US" altLang="ko-KR" sz="1100" dirty="0">
                <a:solidFill>
                  <a:srgbClr val="8EADAF"/>
                </a:solidFill>
                <a:latin typeface="SamsungOne 700" panose="020B0803030303020204" pitchFamily="34" charset="0"/>
                <a:ea typeface="SamsungOne 700" panose="020B0803030303020204" pitchFamily="34" charset="0"/>
              </a:endParaRPr>
            </a:p>
          </p:txBody>
        </p:sp>
        <p:sp>
          <p:nvSpPr>
            <p:cNvPr id="27" name="Rectangle 15">
              <a:extLst>
                <a:ext uri="{FF2B5EF4-FFF2-40B4-BE49-F238E27FC236}">
                  <a16:creationId xmlns="" xmlns:a16="http://schemas.microsoft.com/office/drawing/2014/main" id="{85D27D5E-4BAE-4D92-B8DA-778678970C92}"/>
                </a:ext>
              </a:extLst>
            </p:cNvPr>
            <p:cNvSpPr/>
            <p:nvPr/>
          </p:nvSpPr>
          <p:spPr>
            <a:xfrm>
              <a:off x="5527476" y="4551528"/>
              <a:ext cx="579616" cy="92333"/>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a:solidFill>
                    <a:srgbClr val="8EADAF"/>
                  </a:solidFill>
                  <a:latin typeface="SamsungOne 700" panose="020B0803030303020204" pitchFamily="34" charset="0"/>
                  <a:ea typeface="SamsungOne 700" panose="020B0803030303020204" pitchFamily="34" charset="0"/>
                </a:rPr>
                <a:t>LEARING</a:t>
              </a:r>
              <a:endParaRPr lang="en-US" altLang="ko-KR" sz="1100" dirty="0">
                <a:solidFill>
                  <a:srgbClr val="8EADAF"/>
                </a:solidFill>
                <a:latin typeface="SamsungOne 700" panose="020B0803030303020204" pitchFamily="34" charset="0"/>
                <a:ea typeface="SamsungOne 700" panose="020B0803030303020204" pitchFamily="34" charset="0"/>
              </a:endParaRPr>
            </a:p>
          </p:txBody>
        </p:sp>
        <p:sp>
          <p:nvSpPr>
            <p:cNvPr id="28" name="Rectangle 15">
              <a:extLst>
                <a:ext uri="{FF2B5EF4-FFF2-40B4-BE49-F238E27FC236}">
                  <a16:creationId xmlns="" xmlns:a16="http://schemas.microsoft.com/office/drawing/2014/main" id="{71248C7F-164E-4D5A-8036-D7C2ADA310CF}"/>
                </a:ext>
              </a:extLst>
            </p:cNvPr>
            <p:cNvSpPr/>
            <p:nvPr/>
          </p:nvSpPr>
          <p:spPr>
            <a:xfrm>
              <a:off x="4600690" y="4555156"/>
              <a:ext cx="579616" cy="92333"/>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a:solidFill>
                    <a:srgbClr val="8EADAF"/>
                  </a:solidFill>
                  <a:latin typeface="SamsungOne 700" panose="020B0803030303020204" pitchFamily="34" charset="0"/>
                  <a:ea typeface="SamsungOne 700" panose="020B0803030303020204" pitchFamily="34" charset="0"/>
                </a:rPr>
                <a:t>ALGORITHM</a:t>
              </a:r>
              <a:endParaRPr lang="en-US" altLang="ko-KR" sz="1100" dirty="0">
                <a:solidFill>
                  <a:srgbClr val="8EADAF"/>
                </a:solidFill>
                <a:latin typeface="SamsungOne 700" panose="020B0803030303020204" pitchFamily="34" charset="0"/>
                <a:ea typeface="SamsungOne 700" panose="020B0803030303020204" pitchFamily="34" charset="0"/>
              </a:endParaRPr>
            </a:p>
          </p:txBody>
        </p:sp>
      </p:gr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1.3. Definition of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9" name="직사각형 28">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Definition of Machine Learning</a:t>
            </a:r>
          </a:p>
        </p:txBody>
      </p:sp>
      <p:grpSp>
        <p:nvGrpSpPr>
          <p:cNvPr id="5" name="그룹 4"/>
          <p:cNvGrpSpPr/>
          <p:nvPr/>
        </p:nvGrpSpPr>
        <p:grpSpPr>
          <a:xfrm>
            <a:off x="558924" y="1861305"/>
            <a:ext cx="9180558" cy="1509922"/>
            <a:chOff x="558924" y="1861305"/>
            <a:chExt cx="9180558" cy="1509922"/>
          </a:xfrm>
        </p:grpSpPr>
        <p:sp>
          <p:nvSpPr>
            <p:cNvPr id="26" name="직사각형 25">
              <a:extLst>
                <a:ext uri="{FF2B5EF4-FFF2-40B4-BE49-F238E27FC236}">
                  <a16:creationId xmlns="" xmlns:a16="http://schemas.microsoft.com/office/drawing/2014/main" id="{D8BF98C4-B566-4812-B5F0-560CFBA969E7}"/>
                </a:ext>
              </a:extLst>
            </p:cNvPr>
            <p:cNvSpPr/>
            <p:nvPr/>
          </p:nvSpPr>
          <p:spPr>
            <a:xfrm>
              <a:off x="702940" y="2323009"/>
              <a:ext cx="8765060"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800"/>
                </a:spcAft>
                <a:buClr>
                  <a:srgbClr val="193EB0"/>
                </a:buClr>
                <a:buFont typeface="SamsungOne 400" panose="020B0503030303020204" pitchFamily="34" charset="0"/>
                <a:buChar char="‣"/>
              </a:pPr>
              <a:r>
                <a:rPr lang="en-US" altLang="ko-KR" sz="1300" dirty="0" smtClean="0">
                  <a:solidFill>
                    <a:schemeClr val="tx1"/>
                  </a:solidFill>
                  <a:latin typeface="SamsungOne 400" panose="020B0503030303020204" pitchFamily="34" charset="0"/>
                </a:rPr>
                <a:t>“</a:t>
              </a:r>
              <a:r>
                <a:rPr lang="en-US" altLang="ko-KR" sz="1300" dirty="0">
                  <a:solidFill>
                    <a:schemeClr val="tx1"/>
                  </a:solidFill>
                  <a:latin typeface="SamsungOne 400" panose="020B0503030303020204" pitchFamily="34" charset="0"/>
                </a:rPr>
                <a:t>A field of research that develops algorithms that allow machines to learn from data and execute actions that are not explicitly specified by code“ - Arthur Samuel, 1959</a:t>
              </a:r>
            </a:p>
            <a:p>
              <a:pPr marL="182563" lvl="1" indent="-182563">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rPr>
                <a:t>“A computer program is said to learn from experience E with respect to some class of tasks T and performance measure P if its performance at tasks in T, as measured by P, improved with experience E.“ - Tom Mitchell, 1977</a:t>
              </a:r>
            </a:p>
          </p:txBody>
        </p:sp>
        <p:sp>
          <p:nvSpPr>
            <p:cNvPr id="30" name="직사각형 29">
              <a:extLst>
                <a:ext uri="{FF2B5EF4-FFF2-40B4-BE49-F238E27FC236}">
                  <a16:creationId xmlns="" xmlns:a16="http://schemas.microsoft.com/office/drawing/2014/main" id="{0552648F-C8C7-47A2-89CF-62610787942C}"/>
                </a:ext>
              </a:extLst>
            </p:cNvPr>
            <p:cNvSpPr/>
            <p:nvPr/>
          </p:nvSpPr>
          <p:spPr>
            <a:xfrm>
              <a:off x="558924" y="1861305"/>
              <a:ext cx="9180558"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b="1" dirty="0">
                  <a:solidFill>
                    <a:srgbClr val="1429A0"/>
                  </a:solidFill>
                  <a:latin typeface="SamsungOne 400" panose="020B0503030303020204" pitchFamily="34" charset="0"/>
                  <a:ea typeface="SamsungOne 400" panose="020B0503030303020204" pitchFamily="34" charset="0"/>
                </a:rPr>
                <a:t>Machine Learning</a:t>
              </a:r>
              <a:r>
                <a:rPr lang="ko-KR" altLang="en-US" sz="1400" b="1" dirty="0">
                  <a:solidFill>
                    <a:srgbClr val="1429A0"/>
                  </a:solidFill>
                  <a:latin typeface="SamsungOne 400" panose="020B0503030303020204" pitchFamily="34" charset="0"/>
                  <a:ea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is regarded as a field of artificial intelligence and is the study of computer algorithms that automatically improve through examples and experiences. </a:t>
              </a:r>
            </a:p>
          </p:txBody>
        </p:sp>
      </p:grpSp>
    </p:spTree>
    <p:custDataLst>
      <p:tags r:id="rId1"/>
    </p:custDataLst>
    <p:extLst>
      <p:ext uri="{BB962C8B-B14F-4D97-AF65-F5344CB8AC3E}">
        <p14:creationId xmlns:p14="http://schemas.microsoft.com/office/powerpoint/2010/main" val="20294336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4.6. AI in Healthcare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4" name="직사각형 13">
            <a:extLst>
              <a:ext uri="{FF2B5EF4-FFF2-40B4-BE49-F238E27FC236}">
                <a16:creationId xmlns="" xmlns:a16="http://schemas.microsoft.com/office/drawing/2014/main" id="{A676D202-79E8-4115-8A44-6C37B8483229}"/>
              </a:ext>
            </a:extLst>
          </p:cNvPr>
          <p:cNvSpPr/>
          <p:nvPr/>
        </p:nvSpPr>
        <p:spPr>
          <a:xfrm>
            <a:off x="558924" y="1916832"/>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The author identified promising target uses of AI </a:t>
            </a:r>
            <a:r>
              <a:rPr lang="en-US" altLang="ko-KR" sz="1400" dirty="0" err="1">
                <a:solidFill>
                  <a:schemeClr val="tx1"/>
                </a:solidFill>
                <a:latin typeface="SamsungOne 400" panose="020B0503030303020204" pitchFamily="34" charset="0"/>
                <a:ea typeface="SamsungOne 400" panose="020B0503030303020204" pitchFamily="34" charset="0"/>
              </a:rPr>
              <a:t>SaMD</a:t>
            </a:r>
            <a:r>
              <a:rPr lang="en-US" altLang="ko-KR" sz="1400" dirty="0">
                <a:solidFill>
                  <a:schemeClr val="tx1"/>
                </a:solidFill>
                <a:latin typeface="SamsungOne 400" panose="020B0503030303020204" pitchFamily="34" charset="0"/>
                <a:ea typeface="SamsungOne 400" panose="020B0503030303020204" pitchFamily="34" charset="0"/>
              </a:rPr>
              <a:t> in the field of medical devices, including the following.</a:t>
            </a:r>
          </a:p>
        </p:txBody>
      </p:sp>
      <p:sp>
        <p:nvSpPr>
          <p:cNvPr id="15" name="직사각형 14">
            <a:extLst>
              <a:ext uri="{FF2B5EF4-FFF2-40B4-BE49-F238E27FC236}">
                <a16:creationId xmlns="" xmlns:a16="http://schemas.microsoft.com/office/drawing/2014/main" id="{1CECED86-462F-48A8-A508-7DC50EDC284D}"/>
              </a:ext>
            </a:extLst>
          </p:cNvPr>
          <p:cNvSpPr/>
          <p:nvPr/>
        </p:nvSpPr>
        <p:spPr>
          <a:xfrm>
            <a:off x="702940" y="2188895"/>
            <a:ext cx="8632825" cy="3356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Heart Disease </a:t>
            </a:r>
            <a:r>
              <a:rPr lang="en-US" altLang="ko-KR" sz="1300" b="1" dirty="0" smtClean="0">
                <a:solidFill>
                  <a:prstClr val="black">
                    <a:lumMod val="85000"/>
                    <a:lumOff val="15000"/>
                  </a:prstClr>
                </a:solidFill>
                <a:latin typeface="SamsungOne 400" panose="020B0503030303020204" pitchFamily="34" charset="0"/>
                <a:ea typeface="SamsungOne 400" panose="020B0503030303020204" pitchFamily="34" charset="0"/>
              </a:rPr>
              <a:t>Diagnosis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machine learning algorithm that integrates age and gender paired with high-sensitivity heart troponin I concentration (myocardial ischemic injury index) was used to train AI platforms using data from 3,013 patients.</a:t>
            </a:r>
          </a:p>
          <a:p>
            <a:pPr marL="361950" lvl="1" indent="-180975">
              <a:spcAft>
                <a:spcPts val="800"/>
              </a:spcAft>
              <a:buClr>
                <a:srgbClr val="193EB0"/>
              </a:buClr>
              <a:buFont typeface="Arial" panose="020B0604020202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platform was, then, tested on 7,998 patients suspected of myocardia infarction. It was found to surpass doctors with a 82.5% sensitivity and 92.2% specificity. </a:t>
            </a:r>
          </a:p>
          <a:p>
            <a:pPr marL="182563" indent="-182563">
              <a:spcAft>
                <a:spcPts val="800"/>
              </a:spcAft>
              <a:buClr>
                <a:srgbClr val="193EB0"/>
              </a:buClr>
              <a:buFont typeface="SamsungOne 400" panose="020B0503030303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Detecting </a:t>
            </a:r>
            <a:r>
              <a:rPr lang="en-US" altLang="ko-KR" sz="1300" b="1" dirty="0" smtClean="0">
                <a:solidFill>
                  <a:prstClr val="black">
                    <a:lumMod val="85000"/>
                    <a:lumOff val="15000"/>
                  </a:prstClr>
                </a:solidFill>
                <a:latin typeface="SamsungOne 400" panose="020B0503030303020204" pitchFamily="34" charset="0"/>
                <a:ea typeface="SamsungOne 400" panose="020B0503030303020204" pitchFamily="34" charset="0"/>
              </a:rPr>
              <a:t>Retinopathy: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Diabetic retinopathy (DR) is one of  the main causes of preventable blindness worldwide. T</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U.S. Academy of Research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Ophthalmology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tested an artificial intelligence engine that distinguishes healthy fundi in people with DRs using 75,137 public fundus images in diabetic patients. As a result, the sensitivity and specificity were at an impressive 94% and 98%, respectively. </a:t>
            </a:r>
          </a:p>
          <a:p>
            <a:pPr marL="182563" indent="-182563">
              <a:spcAft>
                <a:spcPts val="800"/>
              </a:spcAft>
              <a:buClr>
                <a:srgbClr val="193EB0"/>
              </a:buClr>
              <a:buFont typeface="SamsungOne 400" panose="020B0503030303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Biosensors for Vital Sign </a:t>
            </a:r>
            <a:r>
              <a:rPr lang="en-US" altLang="ko-KR" sz="1300" b="1" dirty="0" smtClean="0">
                <a:solidFill>
                  <a:prstClr val="black">
                    <a:lumMod val="85000"/>
                    <a:lumOff val="15000"/>
                  </a:prstClr>
                </a:solidFill>
                <a:latin typeface="SamsungOne 400" panose="020B0503030303020204" pitchFamily="34" charset="0"/>
                <a:ea typeface="SamsungOne 400" panose="020B0503030303020204" pitchFamily="34" charset="0"/>
              </a:rPr>
              <a:t>Monitoring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Biosensor-based devices generate vast data  sets. AI can be used to predict trends and disease probabilities. </a:t>
            </a:r>
          </a:p>
          <a:p>
            <a:pPr marL="361950" lvl="1" indent="-180975">
              <a:spcAft>
                <a:spcPts val="800"/>
              </a:spcAft>
              <a:buClr>
                <a:srgbClr val="193EB0"/>
              </a:buClr>
              <a:buFont typeface="Arial" panose="020B0604020202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good example is the integration of AI into a heart monitoring-based biosensor for field treatment (POC) diagnosis. Machine learning algorithms are used with microchip-based heart biosensors for real-time health monitoring and provide timely and accurate clinical decisions.</a:t>
            </a:r>
          </a:p>
        </p:txBody>
      </p:sp>
      <p:sp>
        <p:nvSpPr>
          <p:cNvPr id="8" name="직사각형 7">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AI in Healthcare</a:t>
            </a:r>
          </a:p>
        </p:txBody>
      </p:sp>
    </p:spTree>
    <p:custDataLst>
      <p:tags r:id="rId1"/>
    </p:custDataLst>
    <p:extLst>
      <p:ext uri="{BB962C8B-B14F-4D97-AF65-F5344CB8AC3E}">
        <p14:creationId xmlns:p14="http://schemas.microsoft.com/office/powerpoint/2010/main" val="24561534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 name="직사각형 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4.6. AI in Healthcare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9" name="직사각형 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사각형: 둥근 모서리 32">
            <a:extLst>
              <a:ext uri="{FF2B5EF4-FFF2-40B4-BE49-F238E27FC236}">
                <a16:creationId xmlns="" xmlns:a16="http://schemas.microsoft.com/office/drawing/2014/main" id="{9F9FFF6C-7C72-4E08-8072-03F5113CBF51}"/>
              </a:ext>
            </a:extLst>
          </p:cNvPr>
          <p:cNvSpPr/>
          <p:nvPr/>
        </p:nvSpPr>
        <p:spPr>
          <a:xfrm>
            <a:off x="6491502" y="5569189"/>
            <a:ext cx="3007320"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https://www.aitrends.com/category/healthcare/</a:t>
            </a:r>
          </a:p>
        </p:txBody>
      </p:sp>
      <p:sp>
        <p:nvSpPr>
          <p:cNvPr id="11" name="직사각형 10">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AI in Healthcare</a:t>
            </a:r>
          </a:p>
        </p:txBody>
      </p:sp>
      <p:grpSp>
        <p:nvGrpSpPr>
          <p:cNvPr id="14" name="그룹 13"/>
          <p:cNvGrpSpPr/>
          <p:nvPr/>
        </p:nvGrpSpPr>
        <p:grpSpPr>
          <a:xfrm>
            <a:off x="452038" y="1844824"/>
            <a:ext cx="9015962" cy="3655168"/>
            <a:chOff x="452038" y="1844824"/>
            <a:chExt cx="9015962" cy="3655168"/>
          </a:xfrm>
        </p:grpSpPr>
        <p:grpSp>
          <p:nvGrpSpPr>
            <p:cNvPr id="7" name="그룹 6"/>
            <p:cNvGrpSpPr/>
            <p:nvPr/>
          </p:nvGrpSpPr>
          <p:grpSpPr>
            <a:xfrm>
              <a:off x="452038" y="1844824"/>
              <a:ext cx="9015962" cy="3655168"/>
              <a:chOff x="543696" y="1946031"/>
              <a:chExt cx="8783188" cy="3560799"/>
            </a:xfrm>
          </p:grpSpPr>
          <p:sp>
            <p:nvSpPr>
              <p:cNvPr id="10" name="모서리가 둥근 직사각형 4">
                <a:extLst>
                  <a:ext uri="{FF2B5EF4-FFF2-40B4-BE49-F238E27FC236}">
                    <a16:creationId xmlns="" xmlns:a16="http://schemas.microsoft.com/office/drawing/2014/main" id="{E24074BB-FEC8-452A-AB90-A2A8C63BCB04}"/>
                  </a:ext>
                </a:extLst>
              </p:cNvPr>
              <p:cNvSpPr/>
              <p:nvPr/>
            </p:nvSpPr>
            <p:spPr>
              <a:xfrm>
                <a:off x="543696" y="1946031"/>
                <a:ext cx="8783188" cy="35607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4" name="그룹 3"/>
              <p:cNvGrpSpPr/>
              <p:nvPr/>
            </p:nvGrpSpPr>
            <p:grpSpPr>
              <a:xfrm>
                <a:off x="599671" y="1973273"/>
                <a:ext cx="8711583" cy="3512565"/>
                <a:chOff x="6878" y="1675770"/>
                <a:chExt cx="9410660" cy="3794438"/>
              </a:xfrm>
            </p:grpSpPr>
            <p:pic>
              <p:nvPicPr>
                <p:cNvPr id="3" name="그림 2"/>
                <p:cNvPicPr>
                  <a:picLocks noChangeAspect="1"/>
                </p:cNvPicPr>
                <p:nvPr/>
              </p:nvPicPr>
              <p:blipFill rotWithShape="1">
                <a:blip r:embed="rId4"/>
                <a:srcRect l="49774"/>
                <a:stretch/>
              </p:blipFill>
              <p:spPr>
                <a:xfrm>
                  <a:off x="4915876" y="1675770"/>
                  <a:ext cx="4501662" cy="3794438"/>
                </a:xfrm>
                <a:prstGeom prst="rect">
                  <a:avLst/>
                </a:prstGeom>
              </p:spPr>
            </p:pic>
            <p:pic>
              <p:nvPicPr>
                <p:cNvPr id="2" name="그림 1"/>
                <p:cNvPicPr>
                  <a:picLocks noChangeAspect="1"/>
                </p:cNvPicPr>
                <p:nvPr/>
              </p:nvPicPr>
              <p:blipFill>
                <a:blip r:embed="rId5"/>
                <a:stretch>
                  <a:fillRect/>
                </a:stretch>
              </p:blipFill>
              <p:spPr>
                <a:xfrm>
                  <a:off x="6878" y="1723530"/>
                  <a:ext cx="4923375" cy="3692532"/>
                </a:xfrm>
                <a:prstGeom prst="rect">
                  <a:avLst/>
                </a:prstGeom>
              </p:spPr>
            </p:pic>
          </p:grpSp>
        </p:grpSp>
        <p:pic>
          <p:nvPicPr>
            <p:cNvPr id="12" name="그림 11"/>
            <p:cNvPicPr>
              <a:picLocks noChangeAspect="1"/>
            </p:cNvPicPr>
            <p:nvPr/>
          </p:nvPicPr>
          <p:blipFill>
            <a:blip r:embed="rId6"/>
            <a:stretch>
              <a:fillRect/>
            </a:stretch>
          </p:blipFill>
          <p:spPr>
            <a:xfrm>
              <a:off x="7278897" y="3672714"/>
              <a:ext cx="2129599" cy="1753230"/>
            </a:xfrm>
            <a:prstGeom prst="rect">
              <a:avLst/>
            </a:prstGeom>
          </p:spPr>
        </p:pic>
      </p:grpSp>
    </p:spTree>
    <p:custDataLst>
      <p:tags r:id="rId1"/>
    </p:custDataLst>
    <p:extLst>
      <p:ext uri="{BB962C8B-B14F-4D97-AF65-F5344CB8AC3E}">
        <p14:creationId xmlns:p14="http://schemas.microsoft.com/office/powerpoint/2010/main" val="24999065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Artificial Intelligence: Trends and Markets</a:t>
            </a:r>
            <a:endParaRPr kumimoji="1" lang="ko-KR" altLang="en-US" sz="3200" dirty="0">
              <a:solidFill>
                <a:prstClr val="black"/>
              </a:solidFill>
              <a:latin typeface="Samsung Sharp Sans" pitchFamily="2" charset="0"/>
              <a:cs typeface="Samsung Sharp Sans" pitchFamily="2" charset="0"/>
            </a:endParaRP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3" name="직사각형 42">
            <a:extLst>
              <a:ext uri="{FF2B5EF4-FFF2-40B4-BE49-F238E27FC236}">
                <a16:creationId xmlns="" xmlns:a16="http://schemas.microsoft.com/office/drawing/2014/main" id="{81AD6867-D678-43ED-897B-4AD326217AA9}"/>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4.1. AI Trends</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4.2. AI Markets</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it-IT" altLang="ko-KR" dirty="0" smtClean="0">
                <a:solidFill>
                  <a:srgbClr val="A6A6A6"/>
                </a:solidFill>
                <a:latin typeface="SamsungOne 400" panose="020B0503030303020204" pitchFamily="34" charset="0"/>
                <a:ea typeface="SamsungOne 400" panose="020B0503030303020204" pitchFamily="34" charset="0"/>
              </a:rPr>
              <a:t>4.3. AI in Sustainable Energy</a:t>
            </a:r>
            <a:endParaRPr lang="it-IT"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it-IT" altLang="ko-KR" dirty="0" smtClean="0">
                <a:solidFill>
                  <a:srgbClr val="A6A6A6"/>
                </a:solidFill>
                <a:latin typeface="SamsungOne 400" panose="020B0503030303020204" pitchFamily="34" charset="0"/>
                <a:ea typeface="SamsungOne 400" panose="020B0503030303020204" pitchFamily="34" charset="0"/>
              </a:rPr>
              <a:t>4.4. AI in Financial Services</a:t>
            </a:r>
            <a:endParaRPr lang="it-IT"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4.5. AI in Government</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4.6. AI in Healthcare</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4.7. </a:t>
            </a:r>
            <a:r>
              <a:rPr kumimoji="1" lang="en-US" altLang="ko-KR" dirty="0" err="1" smtClean="0">
                <a:solidFill>
                  <a:prstClr val="black">
                    <a:lumMod val="75000"/>
                    <a:lumOff val="25000"/>
                  </a:prstClr>
                </a:solidFill>
                <a:latin typeface="SamsungOne-700" panose="020B0803030303020204" pitchFamily="34" charset="0"/>
                <a:ea typeface="SamsungOne-700" panose="020B0803030303020204" pitchFamily="34" charset="0"/>
              </a:rPr>
              <a:t>IoT</a:t>
            </a: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 and AI in Agriculture</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spTree>
    <p:custDataLst>
      <p:tags r:id="rId1"/>
    </p:custDataLst>
    <p:extLst>
      <p:ext uri="{BB962C8B-B14F-4D97-AF65-F5344CB8AC3E}">
        <p14:creationId xmlns:p14="http://schemas.microsoft.com/office/powerpoint/2010/main" val="25651816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4.7. </a:t>
              </a:r>
              <a:r>
                <a:rPr lang="en-US" altLang="ko-KR" dirty="0" err="1" smtClean="0">
                  <a:solidFill>
                    <a:schemeClr val="bg1"/>
                  </a:solidFill>
                  <a:latin typeface="SamsungSharpSans-Medium" pitchFamily="2" charset="0"/>
                  <a:ea typeface="SamsungSharpSans-Medium" pitchFamily="2" charset="0"/>
                  <a:cs typeface="SamsungSharpSans-Medium" pitchFamily="2" charset="0"/>
                </a:rPr>
                <a:t>IoT</a:t>
              </a:r>
              <a:r>
                <a:rPr lang="en-US" altLang="ko-KR" dirty="0" smtClean="0">
                  <a:solidFill>
                    <a:schemeClr val="bg1"/>
                  </a:solidFill>
                  <a:latin typeface="SamsungSharpSans-Medium" pitchFamily="2" charset="0"/>
                  <a:ea typeface="SamsungSharpSans-Medium" pitchFamily="2" charset="0"/>
                  <a:cs typeface="SamsungSharpSans-Medium" pitchFamily="2" charset="0"/>
                </a:rPr>
                <a:t> and AI in Agriculture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5" name="직사각형 1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pic>
        <p:nvPicPr>
          <p:cNvPr id="2" name="Picture 1"/>
          <p:cNvPicPr>
            <a:picLocks noChangeAspect="1"/>
          </p:cNvPicPr>
          <p:nvPr/>
        </p:nvPicPr>
        <p:blipFill>
          <a:blip r:embed="rId4"/>
          <a:stretch>
            <a:fillRect/>
          </a:stretch>
        </p:blipFill>
        <p:spPr>
          <a:xfrm>
            <a:off x="5588387" y="4228564"/>
            <a:ext cx="3643225" cy="1906817"/>
          </a:xfrm>
          <a:prstGeom prst="rect">
            <a:avLst/>
          </a:prstGeom>
        </p:spPr>
      </p:pic>
      <p:grpSp>
        <p:nvGrpSpPr>
          <p:cNvPr id="4" name="그룹 3"/>
          <p:cNvGrpSpPr/>
          <p:nvPr/>
        </p:nvGrpSpPr>
        <p:grpSpPr>
          <a:xfrm>
            <a:off x="558924" y="1868269"/>
            <a:ext cx="9180558" cy="4267112"/>
            <a:chOff x="558924" y="1428745"/>
            <a:chExt cx="9180558" cy="4267112"/>
          </a:xfrm>
        </p:grpSpPr>
        <p:sp>
          <p:nvSpPr>
            <p:cNvPr id="12" name="직사각형 11">
              <a:extLst>
                <a:ext uri="{FF2B5EF4-FFF2-40B4-BE49-F238E27FC236}">
                  <a16:creationId xmlns="" xmlns:a16="http://schemas.microsoft.com/office/drawing/2014/main" id="{9478BB37-2488-4222-8770-BC984BCD0C80}"/>
                </a:ext>
              </a:extLst>
            </p:cNvPr>
            <p:cNvSpPr/>
            <p:nvPr/>
          </p:nvSpPr>
          <p:spPr>
            <a:xfrm>
              <a:off x="558924" y="1428745"/>
              <a:ext cx="9180558"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Agricultural Technology (ag-tech) startups in Plenty, San Francisco, use AI and robots to plant crops vertically indoors throughout the year. </a:t>
              </a:r>
            </a:p>
          </p:txBody>
        </p:sp>
        <p:sp>
          <p:nvSpPr>
            <p:cNvPr id="13" name="직사각형 12">
              <a:extLst>
                <a:ext uri="{FF2B5EF4-FFF2-40B4-BE49-F238E27FC236}">
                  <a16:creationId xmlns="" xmlns:a16="http://schemas.microsoft.com/office/drawing/2014/main" id="{3EB381ED-2AFB-40E2-98A7-C04A301D59DC}"/>
                </a:ext>
              </a:extLst>
            </p:cNvPr>
            <p:cNvSpPr/>
            <p:nvPr/>
          </p:nvSpPr>
          <p:spPr>
            <a:xfrm>
              <a:off x="702940" y="1903509"/>
              <a:ext cx="8632825" cy="1750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Plenty’s vertical farm approach can produce the same amount of fruit and vegetables from only 2 acres compared to a flat farm of 720 acres.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Plenty is one of hundreds of </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ag-tech startups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that receive billions of dollars in investment in the capital market using new technology approaches, including AI, drones, robots, and IoT sensors.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Plenty’s climate-controlled farm is lined with vertically growing plants hanging from the ceiling. LED lights imitating the sun illuminate plants. Robots move around them. AI manages all variables of water, temperature, and light. AI continues to learn and optimize how to grow better crops. </a:t>
              </a:r>
            </a:p>
          </p:txBody>
        </p:sp>
        <p:sp>
          <p:nvSpPr>
            <p:cNvPr id="3" name="Rectangle 2"/>
            <p:cNvSpPr/>
            <p:nvPr/>
          </p:nvSpPr>
          <p:spPr>
            <a:xfrm>
              <a:off x="629339" y="3700439"/>
              <a:ext cx="5063201" cy="1995418"/>
            </a:xfrm>
            <a:prstGeom prst="rect">
              <a:avLst/>
            </a:prstGeom>
          </p:spPr>
          <p:txBody>
            <a:bodyPr wrap="square">
              <a:spAutoFit/>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addition, vertical farms are located in urban areas and can produce local food, removing the need for transport miles. Benefits of locally produced crops include reduced CO2 emissions from transport vehicles and potentially reduced consumer prices.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collapse of the supply chain caused by COVID-19 and natural turmoil, such as the fires in California this year, show that the need for predictable and durable product supply can only come from vertical agriculture,” said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Storey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sp>
        <p:nvSpPr>
          <p:cNvPr id="9" name="직사각형 8">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AI in Healthcare</a:t>
            </a:r>
          </a:p>
        </p:txBody>
      </p:sp>
    </p:spTree>
    <p:custDataLst>
      <p:tags r:id="rId1"/>
    </p:custDataLst>
    <p:extLst>
      <p:ext uri="{BB962C8B-B14F-4D97-AF65-F5344CB8AC3E}">
        <p14:creationId xmlns:p14="http://schemas.microsoft.com/office/powerpoint/2010/main" val="17876907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4.7. </a:t>
              </a:r>
              <a:r>
                <a:rPr lang="en-US" altLang="ko-KR" dirty="0" err="1" smtClean="0">
                  <a:solidFill>
                    <a:schemeClr val="bg1"/>
                  </a:solidFill>
                  <a:latin typeface="SamsungSharpSans-Medium" pitchFamily="2" charset="0"/>
                  <a:ea typeface="SamsungSharpSans-Medium" pitchFamily="2" charset="0"/>
                  <a:cs typeface="SamsungSharpSans-Medium" pitchFamily="2" charset="0"/>
                </a:rPr>
                <a:t>IoT</a:t>
              </a:r>
              <a:r>
                <a:rPr lang="en-US" altLang="ko-KR" dirty="0" smtClean="0">
                  <a:solidFill>
                    <a:schemeClr val="bg1"/>
                  </a:solidFill>
                  <a:latin typeface="SamsungSharpSans-Medium" pitchFamily="2" charset="0"/>
                  <a:ea typeface="SamsungSharpSans-Medium" pitchFamily="2" charset="0"/>
                  <a:cs typeface="SamsungSharpSans-Medium" pitchFamily="2" charset="0"/>
                </a:rPr>
                <a:t> and AI in Agriculture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1" name="직사각형 1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사각형: 둥근 모서리 32">
            <a:extLst>
              <a:ext uri="{FF2B5EF4-FFF2-40B4-BE49-F238E27FC236}">
                <a16:creationId xmlns="" xmlns:a16="http://schemas.microsoft.com/office/drawing/2014/main" id="{9F9FFF6C-7C72-4E08-8072-03F5113CBF51}"/>
              </a:ext>
            </a:extLst>
          </p:cNvPr>
          <p:cNvSpPr/>
          <p:nvPr/>
        </p:nvSpPr>
        <p:spPr>
          <a:xfrm>
            <a:off x="6796056" y="5907938"/>
            <a:ext cx="2647280"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https://www.aitrends.com/category/iot/</a:t>
            </a:r>
          </a:p>
        </p:txBody>
      </p:sp>
      <p:grpSp>
        <p:nvGrpSpPr>
          <p:cNvPr id="2" name="그룹 1"/>
          <p:cNvGrpSpPr/>
          <p:nvPr/>
        </p:nvGrpSpPr>
        <p:grpSpPr>
          <a:xfrm>
            <a:off x="452038" y="1865575"/>
            <a:ext cx="9002946" cy="3964452"/>
            <a:chOff x="543696" y="1619528"/>
            <a:chExt cx="8783188" cy="3867681"/>
          </a:xfrm>
        </p:grpSpPr>
        <p:sp>
          <p:nvSpPr>
            <p:cNvPr id="12" name="모서리가 둥근 직사각형 4">
              <a:extLst>
                <a:ext uri="{FF2B5EF4-FFF2-40B4-BE49-F238E27FC236}">
                  <a16:creationId xmlns="" xmlns:a16="http://schemas.microsoft.com/office/drawing/2014/main" id="{E24074BB-FEC8-452A-AB90-A2A8C63BCB04}"/>
                </a:ext>
              </a:extLst>
            </p:cNvPr>
            <p:cNvSpPr/>
            <p:nvPr/>
          </p:nvSpPr>
          <p:spPr>
            <a:xfrm>
              <a:off x="543696" y="1619528"/>
              <a:ext cx="8783188" cy="386768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7" name="그림 16"/>
            <p:cNvPicPr>
              <a:picLocks noChangeAspect="1"/>
            </p:cNvPicPr>
            <p:nvPr/>
          </p:nvPicPr>
          <p:blipFill>
            <a:blip r:embed="rId4"/>
            <a:stretch>
              <a:fillRect/>
            </a:stretch>
          </p:blipFill>
          <p:spPr>
            <a:xfrm>
              <a:off x="609244" y="1656148"/>
              <a:ext cx="8652093" cy="3794440"/>
            </a:xfrm>
            <a:prstGeom prst="rect">
              <a:avLst/>
            </a:prstGeom>
          </p:spPr>
        </p:pic>
      </p:grpSp>
      <p:sp>
        <p:nvSpPr>
          <p:cNvPr id="9" name="직사각형 8">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AI in Healthcare</a:t>
            </a:r>
          </a:p>
        </p:txBody>
      </p:sp>
    </p:spTree>
    <p:custDataLst>
      <p:tags r:id="rId1"/>
    </p:custDataLst>
    <p:extLst>
      <p:ext uri="{BB962C8B-B14F-4D97-AF65-F5344CB8AC3E}">
        <p14:creationId xmlns:p14="http://schemas.microsoft.com/office/powerpoint/2010/main" val="39510244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Course Roadmap</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0" name="직사각형 9">
            <a:extLst>
              <a:ext uri="{FF2B5EF4-FFF2-40B4-BE49-F238E27FC236}">
                <a16:creationId xmlns="" xmlns:a16="http://schemas.microsoft.com/office/drawing/2014/main" id="{D091E3E4-96E5-4939-9CCF-9216E5A8A4D0}"/>
              </a:ext>
            </a:extLst>
          </p:cNvPr>
          <p:cNvSpPr/>
          <p:nvPr/>
        </p:nvSpPr>
        <p:spPr>
          <a:xfrm>
            <a:off x="1054111" y="3929021"/>
            <a:ext cx="8286680" cy="796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spcCol="180000" rtlCol="0" anchor="t">
            <a:no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5.1. Artificial Intelligence Course Roadmap</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5"/>
              </a:buBlip>
              <a:defRPr/>
            </a:pPr>
            <a:r>
              <a:rPr lang="en-US" altLang="ko-KR" dirty="0" smtClean="0">
                <a:solidFill>
                  <a:srgbClr val="A6A6A6"/>
                </a:solidFill>
                <a:latin typeface="SamsungOne 400" panose="020B0503030303020204" pitchFamily="34" charset="0"/>
                <a:ea typeface="SamsungOne 400" panose="020B0503030303020204" pitchFamily="34" charset="0"/>
              </a:rPr>
              <a:t>5.2. Category of Machine Learning Techniques (Full)</a:t>
            </a:r>
            <a:endParaRPr lang="en-US" altLang="ko-KR" dirty="0">
              <a:solidFill>
                <a:srgbClr val="A6A6A6"/>
              </a:solidFill>
              <a:latin typeface="SamsungOne 400" panose="020B0503030303020204" pitchFamily="34" charset="0"/>
              <a:ea typeface="SamsungOne 400" panose="020B0503030303020204" pitchFamily="34" charset="0"/>
            </a:endParaRPr>
          </a:p>
        </p:txBody>
      </p:sp>
    </p:spTree>
    <p:custDataLst>
      <p:tags r:id="rId1"/>
    </p:custDataLst>
    <p:extLst>
      <p:ext uri="{BB962C8B-B14F-4D97-AF65-F5344CB8AC3E}">
        <p14:creationId xmlns:p14="http://schemas.microsoft.com/office/powerpoint/2010/main" val="32647342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Artificial Intelligence Course Roadmap</a:t>
            </a:r>
          </a:p>
        </p:txBody>
      </p:sp>
      <p:grpSp>
        <p:nvGrpSpPr>
          <p:cNvPr id="31" name="그룹 3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2" name="직사각형 3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5.1. Artificial Intelligence Course Roadmap</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33" name="직사각형 3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grpSp>
        <p:nvGrpSpPr>
          <p:cNvPr id="38" name="그룹 37">
            <a:extLst>
              <a:ext uri="{FF2B5EF4-FFF2-40B4-BE49-F238E27FC236}">
                <a16:creationId xmlns="" xmlns:a16="http://schemas.microsoft.com/office/drawing/2014/main" id="{F5758443-2F99-48D6-9F03-25D0EF11FA02}"/>
              </a:ext>
            </a:extLst>
          </p:cNvPr>
          <p:cNvGrpSpPr/>
          <p:nvPr/>
        </p:nvGrpSpPr>
        <p:grpSpPr>
          <a:xfrm>
            <a:off x="578644" y="2287749"/>
            <a:ext cx="4392613" cy="3513003"/>
            <a:chOff x="4159324" y="1644189"/>
            <a:chExt cx="5184701" cy="3105455"/>
          </a:xfrm>
        </p:grpSpPr>
        <p:sp>
          <p:nvSpPr>
            <p:cNvPr id="39" name="모서리가 둥근 직사각형 53">
              <a:extLst>
                <a:ext uri="{FF2B5EF4-FFF2-40B4-BE49-F238E27FC236}">
                  <a16:creationId xmlns="" xmlns:a16="http://schemas.microsoft.com/office/drawing/2014/main" id="{7B1E8F06-FCA6-4CAA-AA54-C2D3B1FD1310}"/>
                </a:ext>
              </a:extLst>
            </p:cNvPr>
            <p:cNvSpPr/>
            <p:nvPr/>
          </p:nvSpPr>
          <p:spPr>
            <a:xfrm>
              <a:off x="4159324" y="1644189"/>
              <a:ext cx="5184701" cy="3105455"/>
            </a:xfrm>
            <a:prstGeom prst="roundRect">
              <a:avLst>
                <a:gd name="adj" fmla="val 4675"/>
              </a:avLst>
            </a:prstGeom>
            <a:solidFill>
              <a:schemeClr val="bg2">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SamsungOne 700" panose="020B0803030303020204" pitchFamily="34" charset="0"/>
              </a:endParaRPr>
            </a:p>
          </p:txBody>
        </p:sp>
        <p:sp>
          <p:nvSpPr>
            <p:cNvPr id="40" name="Rectangle 15">
              <a:extLst>
                <a:ext uri="{FF2B5EF4-FFF2-40B4-BE49-F238E27FC236}">
                  <a16:creationId xmlns="" xmlns:a16="http://schemas.microsoft.com/office/drawing/2014/main" id="{B1CBD468-D505-47F6-850A-5E61EBBFF9B6}"/>
                </a:ext>
              </a:extLst>
            </p:cNvPr>
            <p:cNvSpPr/>
            <p:nvPr/>
          </p:nvSpPr>
          <p:spPr>
            <a:xfrm>
              <a:off x="6410644" y="1795248"/>
              <a:ext cx="618486" cy="190450"/>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chemeClr val="bg1"/>
                  </a:solidFill>
                  <a:latin typeface="SamsungOne 700" panose="020B0803030303020204" pitchFamily="34" charset="0"/>
                  <a:ea typeface="SamsungOne 700" panose="020B0803030303020204" pitchFamily="34" charset="0"/>
                </a:rPr>
                <a:t>AI</a:t>
              </a:r>
            </a:p>
          </p:txBody>
        </p:sp>
        <p:grpSp>
          <p:nvGrpSpPr>
            <p:cNvPr id="41" name="그룹 40">
              <a:extLst>
                <a:ext uri="{FF2B5EF4-FFF2-40B4-BE49-F238E27FC236}">
                  <a16:creationId xmlns="" xmlns:a16="http://schemas.microsoft.com/office/drawing/2014/main" id="{42439365-CB81-40EB-ADED-D836C1D92C52}"/>
                </a:ext>
              </a:extLst>
            </p:cNvPr>
            <p:cNvGrpSpPr/>
            <p:nvPr/>
          </p:nvGrpSpPr>
          <p:grpSpPr>
            <a:xfrm>
              <a:off x="4316840" y="2127642"/>
              <a:ext cx="4883045" cy="2495002"/>
              <a:chOff x="4024905" y="2127642"/>
              <a:chExt cx="4883045" cy="2495002"/>
            </a:xfrm>
          </p:grpSpPr>
          <p:sp>
            <p:nvSpPr>
              <p:cNvPr id="42" name="모서리가 둥근 직사각형 52">
                <a:extLst>
                  <a:ext uri="{FF2B5EF4-FFF2-40B4-BE49-F238E27FC236}">
                    <a16:creationId xmlns="" xmlns:a16="http://schemas.microsoft.com/office/drawing/2014/main" id="{5187A184-105A-42D9-A50A-A6B9D27F0C38}"/>
                  </a:ext>
                </a:extLst>
              </p:cNvPr>
              <p:cNvSpPr/>
              <p:nvPr/>
            </p:nvSpPr>
            <p:spPr>
              <a:xfrm>
                <a:off x="4024905" y="2127642"/>
                <a:ext cx="4883045" cy="2495002"/>
              </a:xfrm>
              <a:prstGeom prst="roundRect">
                <a:avLst>
                  <a:gd name="adj" fmla="val 8109"/>
                </a:avLst>
              </a:prstGeom>
              <a:solidFill>
                <a:srgbClr val="3366CC"/>
              </a:solidFill>
              <a:ln w="254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SamsungOne 700" panose="020B0803030303020204" pitchFamily="34" charset="0"/>
                </a:endParaRPr>
              </a:p>
            </p:txBody>
          </p:sp>
          <p:sp>
            <p:nvSpPr>
              <p:cNvPr id="43" name="Rectangle 15">
                <a:extLst>
                  <a:ext uri="{FF2B5EF4-FFF2-40B4-BE49-F238E27FC236}">
                    <a16:creationId xmlns="" xmlns:a16="http://schemas.microsoft.com/office/drawing/2014/main" id="{93414AE9-77AB-45A5-8B2E-E6F412B95631}"/>
                  </a:ext>
                </a:extLst>
              </p:cNvPr>
              <p:cNvSpPr/>
              <p:nvPr/>
            </p:nvSpPr>
            <p:spPr>
              <a:xfrm>
                <a:off x="5396937" y="2316685"/>
                <a:ext cx="2138980" cy="190450"/>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chemeClr val="bg1"/>
                    </a:solidFill>
                    <a:latin typeface="SamsungOne 700" panose="020B0803030303020204" pitchFamily="34" charset="0"/>
                    <a:ea typeface="SamsungOne 700" panose="020B0803030303020204" pitchFamily="34" charset="0"/>
                  </a:rPr>
                  <a:t>Machine Learning</a:t>
                </a:r>
              </a:p>
            </p:txBody>
          </p:sp>
          <p:grpSp>
            <p:nvGrpSpPr>
              <p:cNvPr id="44" name="그룹 10">
                <a:extLst>
                  <a:ext uri="{FF2B5EF4-FFF2-40B4-BE49-F238E27FC236}">
                    <a16:creationId xmlns="" xmlns:a16="http://schemas.microsoft.com/office/drawing/2014/main" id="{39FE879E-0A3F-437D-A4A1-A0E377DB43AD}"/>
                  </a:ext>
                </a:extLst>
              </p:cNvPr>
              <p:cNvGrpSpPr/>
              <p:nvPr/>
            </p:nvGrpSpPr>
            <p:grpSpPr>
              <a:xfrm>
                <a:off x="4406921" y="3563356"/>
                <a:ext cx="4119012" cy="900000"/>
                <a:chOff x="3470958" y="4845935"/>
                <a:chExt cx="3780000" cy="720000"/>
              </a:xfrm>
            </p:grpSpPr>
            <p:sp>
              <p:nvSpPr>
                <p:cNvPr id="49" name="모서리가 둥근 직사각형 48">
                  <a:extLst>
                    <a:ext uri="{FF2B5EF4-FFF2-40B4-BE49-F238E27FC236}">
                      <a16:creationId xmlns="" xmlns:a16="http://schemas.microsoft.com/office/drawing/2014/main" id="{49B3AB7F-FB82-41D8-8684-46D081089FD3}"/>
                    </a:ext>
                  </a:extLst>
                </p:cNvPr>
                <p:cNvSpPr/>
                <p:nvPr/>
              </p:nvSpPr>
              <p:spPr>
                <a:xfrm>
                  <a:off x="3470958" y="4845935"/>
                  <a:ext cx="3780000" cy="720000"/>
                </a:xfrm>
                <a:prstGeom prst="roundRect">
                  <a:avLst/>
                </a:prstGeom>
                <a:solidFill>
                  <a:srgbClr val="193EB0"/>
                </a:solidFill>
                <a:ln w="254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latin typeface="SamsungOne 400" panose="020B0503030303020204" pitchFamily="34" charset="0"/>
                  </a:endParaRPr>
                </a:p>
              </p:txBody>
            </p:sp>
            <p:sp>
              <p:nvSpPr>
                <p:cNvPr id="50" name="Rectangle 15">
                  <a:extLst>
                    <a:ext uri="{FF2B5EF4-FFF2-40B4-BE49-F238E27FC236}">
                      <a16:creationId xmlns="" xmlns:a16="http://schemas.microsoft.com/office/drawing/2014/main" id="{3D6D2289-1058-402E-81FC-1439CE77D8F9}"/>
                    </a:ext>
                  </a:extLst>
                </p:cNvPr>
                <p:cNvSpPr/>
                <p:nvPr/>
              </p:nvSpPr>
              <p:spPr>
                <a:xfrm>
                  <a:off x="4634630" y="5114925"/>
                  <a:ext cx="1452657" cy="152360"/>
                </a:xfrm>
                <a:prstGeom prst="rect">
                  <a:avLst/>
                </a:prstGeom>
                <a:ln w="25400">
                  <a:noFill/>
                </a:ln>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chemeClr val="bg1"/>
                      </a:solidFill>
                      <a:latin typeface="SamsungOne 700" panose="020B0803030303020204" pitchFamily="34" charset="0"/>
                      <a:ea typeface="SamsungOne 700" panose="020B0803030303020204" pitchFamily="34" charset="0"/>
                    </a:rPr>
                    <a:t>Deep Learning</a:t>
                  </a:r>
                </a:p>
              </p:txBody>
            </p:sp>
          </p:grpSp>
          <p:sp>
            <p:nvSpPr>
              <p:cNvPr id="45" name="모서리가 둥근 직사각형 61">
                <a:extLst>
                  <a:ext uri="{FF2B5EF4-FFF2-40B4-BE49-F238E27FC236}">
                    <a16:creationId xmlns="" xmlns:a16="http://schemas.microsoft.com/office/drawing/2014/main" id="{88023E25-F467-466E-BF6A-6B3E07E2A8B6}"/>
                  </a:ext>
                </a:extLst>
              </p:cNvPr>
              <p:cNvSpPr/>
              <p:nvPr/>
            </p:nvSpPr>
            <p:spPr>
              <a:xfrm>
                <a:off x="4406920" y="2674995"/>
                <a:ext cx="2021033" cy="369499"/>
              </a:xfrm>
              <a:prstGeom prst="round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Supervised Learning</a:t>
                </a:r>
              </a:p>
            </p:txBody>
          </p:sp>
          <p:sp>
            <p:nvSpPr>
              <p:cNvPr id="46" name="모서리가 둥근 직사각형 61">
                <a:extLst>
                  <a:ext uri="{FF2B5EF4-FFF2-40B4-BE49-F238E27FC236}">
                    <a16:creationId xmlns="" xmlns:a16="http://schemas.microsoft.com/office/drawing/2014/main" id="{E06AEDF2-C3E9-4429-B497-40A9105C0038}"/>
                  </a:ext>
                </a:extLst>
              </p:cNvPr>
              <p:cNvSpPr/>
              <p:nvPr/>
            </p:nvSpPr>
            <p:spPr>
              <a:xfrm>
                <a:off x="4406920" y="3106765"/>
                <a:ext cx="2021033" cy="369499"/>
              </a:xfrm>
              <a:prstGeom prst="round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Ensemble Methods</a:t>
                </a:r>
              </a:p>
            </p:txBody>
          </p:sp>
          <p:sp>
            <p:nvSpPr>
              <p:cNvPr id="47" name="모서리가 둥근 직사각형 62">
                <a:extLst>
                  <a:ext uri="{FF2B5EF4-FFF2-40B4-BE49-F238E27FC236}">
                    <a16:creationId xmlns="" xmlns:a16="http://schemas.microsoft.com/office/drawing/2014/main" id="{B975322C-809D-4583-893B-244D356B4CCB}"/>
                  </a:ext>
                </a:extLst>
              </p:cNvPr>
              <p:cNvSpPr/>
              <p:nvPr/>
            </p:nvSpPr>
            <p:spPr>
              <a:xfrm>
                <a:off x="6504899" y="2674995"/>
                <a:ext cx="2021033" cy="369499"/>
              </a:xfrm>
              <a:prstGeom prst="round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Unsupervised Learning</a:t>
                </a:r>
              </a:p>
            </p:txBody>
          </p:sp>
          <p:sp>
            <p:nvSpPr>
              <p:cNvPr id="48" name="모서리가 둥근 직사각형 63">
                <a:extLst>
                  <a:ext uri="{FF2B5EF4-FFF2-40B4-BE49-F238E27FC236}">
                    <a16:creationId xmlns="" xmlns:a16="http://schemas.microsoft.com/office/drawing/2014/main" id="{439BC5E6-AAB7-4BDA-9B20-EE42CAD2A78C}"/>
                  </a:ext>
                </a:extLst>
              </p:cNvPr>
              <p:cNvSpPr/>
              <p:nvPr/>
            </p:nvSpPr>
            <p:spPr>
              <a:xfrm>
                <a:off x="6504899" y="3106765"/>
                <a:ext cx="2021033" cy="369499"/>
              </a:xfrm>
              <a:prstGeom prst="round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Reinforcement Learning</a:t>
                </a:r>
              </a:p>
            </p:txBody>
          </p:sp>
        </p:grpSp>
      </p:grpSp>
      <p:sp>
        <p:nvSpPr>
          <p:cNvPr id="23" name="직사각형 22">
            <a:extLst>
              <a:ext uri="{FF2B5EF4-FFF2-40B4-BE49-F238E27FC236}">
                <a16:creationId xmlns="" xmlns:a16="http://schemas.microsoft.com/office/drawing/2014/main" id="{985355BE-FDDA-404B-BA52-B6FAF910EE6E}"/>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Course Coverage</a:t>
            </a:r>
          </a:p>
        </p:txBody>
      </p:sp>
      <p:sp>
        <p:nvSpPr>
          <p:cNvPr id="25" name="직사각형 24">
            <a:extLst>
              <a:ext uri="{FF2B5EF4-FFF2-40B4-BE49-F238E27FC236}">
                <a16:creationId xmlns="" xmlns:a16="http://schemas.microsoft.com/office/drawing/2014/main" id="{2C71F9DC-4A26-4F77-A47D-016C6FB7F5C5}"/>
              </a:ext>
            </a:extLst>
          </p:cNvPr>
          <p:cNvSpPr/>
          <p:nvPr/>
        </p:nvSpPr>
        <p:spPr>
          <a:xfrm>
            <a:off x="5132720" y="2287749"/>
            <a:ext cx="4249551" cy="2351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Artificial Intelligence course in Samsung Innovation Campus will deal with the majority of key concepts and techniques of AI, except reinforcement learning.</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reinforcement learning is an advanced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AI technique, it is not easy to learn in a short-term period. For those who have interest in the topic,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highly recommended to start learning by yourself during the course or after completing the course.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course will be focused mainly on practical knowledge on how to code by yourself.</a:t>
            </a:r>
          </a:p>
        </p:txBody>
      </p:sp>
    </p:spTree>
    <p:custDataLst>
      <p:tags r:id="rId1"/>
    </p:custDataLst>
    <p:extLst>
      <p:ext uri="{BB962C8B-B14F-4D97-AF65-F5344CB8AC3E}">
        <p14:creationId xmlns:p14="http://schemas.microsoft.com/office/powerpoint/2010/main" val="38844599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Course Roadmap</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0" name="직사각형 9">
            <a:extLst>
              <a:ext uri="{FF2B5EF4-FFF2-40B4-BE49-F238E27FC236}">
                <a16:creationId xmlns="" xmlns:a16="http://schemas.microsoft.com/office/drawing/2014/main" id="{280AA56E-4DB3-4A70-978C-34AEC2045A14}"/>
              </a:ext>
            </a:extLst>
          </p:cNvPr>
          <p:cNvSpPr/>
          <p:nvPr/>
        </p:nvSpPr>
        <p:spPr>
          <a:xfrm>
            <a:off x="1054111" y="3929021"/>
            <a:ext cx="8286680" cy="796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5.1. Artificial Intelligence Course Roadmap</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5.2. Category of Machine Learning Techniques (Full)</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spTree>
    <p:custDataLst>
      <p:tags r:id="rId1"/>
    </p:custDataLst>
    <p:extLst>
      <p:ext uri="{BB962C8B-B14F-4D97-AF65-F5344CB8AC3E}">
        <p14:creationId xmlns:p14="http://schemas.microsoft.com/office/powerpoint/2010/main" val="3401035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그룹 6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8" name="직사각형 6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5.2. Category of Machine Learning Techniques (Full)</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69" name="직사각형 6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grpSp>
        <p:nvGrpSpPr>
          <p:cNvPr id="73" name="Group 1">
            <a:extLst>
              <a:ext uri="{FF2B5EF4-FFF2-40B4-BE49-F238E27FC236}">
                <a16:creationId xmlns="" xmlns:a16="http://schemas.microsoft.com/office/drawing/2014/main" id="{3D2AD9FB-7FB8-4E7E-9239-372D89FA5F60}"/>
              </a:ext>
            </a:extLst>
          </p:cNvPr>
          <p:cNvGrpSpPr/>
          <p:nvPr/>
        </p:nvGrpSpPr>
        <p:grpSpPr>
          <a:xfrm>
            <a:off x="449998" y="2348880"/>
            <a:ext cx="9120514" cy="3611018"/>
            <a:chOff x="437143" y="2558211"/>
            <a:chExt cx="9120514" cy="3611018"/>
          </a:xfrm>
        </p:grpSpPr>
        <p:sp>
          <p:nvSpPr>
            <p:cNvPr id="74" name="Rectangle 15">
              <a:extLst>
                <a:ext uri="{FF2B5EF4-FFF2-40B4-BE49-F238E27FC236}">
                  <a16:creationId xmlns="" xmlns:a16="http://schemas.microsoft.com/office/drawing/2014/main" id="{6BBDAA85-CF49-4189-BB53-B6ED587C97B1}"/>
                </a:ext>
              </a:extLst>
            </p:cNvPr>
            <p:cNvSpPr/>
            <p:nvPr/>
          </p:nvSpPr>
          <p:spPr>
            <a:xfrm>
              <a:off x="8027774" y="5332705"/>
              <a:ext cx="1316251" cy="4154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Linear Regression</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Polynomial Regression</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Ridge/Lasso Regression</a:t>
              </a:r>
              <a:endParaRPr lang="ko-KR" altLang="en-US" sz="900" dirty="0">
                <a:latin typeface="SamsungOne 400" panose="020B0503030303020204" pitchFamily="34" charset="0"/>
              </a:endParaRPr>
            </a:p>
          </p:txBody>
        </p:sp>
        <p:cxnSp>
          <p:nvCxnSpPr>
            <p:cNvPr id="75" name="직선 연결선 160">
              <a:extLst>
                <a:ext uri="{FF2B5EF4-FFF2-40B4-BE49-F238E27FC236}">
                  <a16:creationId xmlns="" xmlns:a16="http://schemas.microsoft.com/office/drawing/2014/main" id="{AB9A43AA-A148-47F1-AC21-DCC03CBF38EE}"/>
                </a:ext>
              </a:extLst>
            </p:cNvPr>
            <p:cNvCxnSpPr/>
            <p:nvPr/>
          </p:nvCxnSpPr>
          <p:spPr>
            <a:xfrm>
              <a:off x="1745804" y="4133456"/>
              <a:ext cx="398357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직선 연결선 141">
              <a:extLst>
                <a:ext uri="{FF2B5EF4-FFF2-40B4-BE49-F238E27FC236}">
                  <a16:creationId xmlns="" xmlns:a16="http://schemas.microsoft.com/office/drawing/2014/main" id="{B87268E0-D5A2-4DD8-8DD9-F2924BF91CB1}"/>
                </a:ext>
              </a:extLst>
            </p:cNvPr>
            <p:cNvCxnSpPr/>
            <p:nvPr/>
          </p:nvCxnSpPr>
          <p:spPr>
            <a:xfrm flipH="1">
              <a:off x="5738427" y="3355841"/>
              <a:ext cx="1225706"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직선 연결선 20">
              <a:extLst>
                <a:ext uri="{FF2B5EF4-FFF2-40B4-BE49-F238E27FC236}">
                  <a16:creationId xmlns="" xmlns:a16="http://schemas.microsoft.com/office/drawing/2014/main" id="{82EA5751-9AB9-45C8-ABA1-87FBA36526EF}"/>
                </a:ext>
              </a:extLst>
            </p:cNvPr>
            <p:cNvCxnSpPr/>
            <p:nvPr/>
          </p:nvCxnSpPr>
          <p:spPr>
            <a:xfrm flipH="1" flipV="1">
              <a:off x="3992437" y="3327817"/>
              <a:ext cx="9144" cy="2202104"/>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8" name="모서리가 둥근 직사각형 27">
              <a:extLst>
                <a:ext uri="{FF2B5EF4-FFF2-40B4-BE49-F238E27FC236}">
                  <a16:creationId xmlns="" xmlns:a16="http://schemas.microsoft.com/office/drawing/2014/main" id="{858CC6EB-6730-491A-B6B6-33BAA8DC747E}"/>
                </a:ext>
              </a:extLst>
            </p:cNvPr>
            <p:cNvSpPr/>
            <p:nvPr/>
          </p:nvSpPr>
          <p:spPr>
            <a:xfrm>
              <a:off x="3547009" y="3784141"/>
              <a:ext cx="900000" cy="720000"/>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u="sng" dirty="0">
                <a:latin typeface="SamsungOne 400" panose="020B0503030303020204" pitchFamily="34" charset="0"/>
              </a:endParaRPr>
            </a:p>
          </p:txBody>
        </p:sp>
        <p:sp>
          <p:nvSpPr>
            <p:cNvPr id="79" name="TextBox 78">
              <a:extLst>
                <a:ext uri="{FF2B5EF4-FFF2-40B4-BE49-F238E27FC236}">
                  <a16:creationId xmlns="" xmlns:a16="http://schemas.microsoft.com/office/drawing/2014/main" id="{52129C35-707A-4DFB-80B4-2566C4A72191}"/>
                </a:ext>
              </a:extLst>
            </p:cNvPr>
            <p:cNvSpPr txBox="1"/>
            <p:nvPr/>
          </p:nvSpPr>
          <p:spPr>
            <a:xfrm>
              <a:off x="3562034" y="3959475"/>
              <a:ext cx="869951" cy="430887"/>
            </a:xfrm>
            <a:prstGeom prst="rect">
              <a:avLst/>
            </a:prstGeom>
            <a:noFill/>
          </p:spPr>
          <p:txBody>
            <a:bodyPr wrap="square" rtlCol="0">
              <a:spAutoFit/>
            </a:bodyPr>
            <a:lstStyle/>
            <a:p>
              <a:pPr algn="ctr"/>
              <a:r>
                <a:rPr lang="en-US" altLang="ko-KR" sz="1100" dirty="0">
                  <a:solidFill>
                    <a:schemeClr val="bg1"/>
                  </a:solidFill>
                  <a:latin typeface="SamsungOne 400" panose="020B0503030303020204" pitchFamily="34" charset="0"/>
                  <a:ea typeface="SamsungOne 400" panose="020B0503030303020204" pitchFamily="34" charset="0"/>
                </a:rPr>
                <a:t>MACHINE</a:t>
              </a:r>
            </a:p>
            <a:p>
              <a:pPr algn="ctr"/>
              <a:r>
                <a:rPr lang="en-US" altLang="ko-KR" sz="1100" dirty="0">
                  <a:solidFill>
                    <a:schemeClr val="bg1"/>
                  </a:solidFill>
                  <a:latin typeface="SamsungOne 400" panose="020B0503030303020204" pitchFamily="34" charset="0"/>
                  <a:ea typeface="SamsungOne 400" panose="020B0503030303020204" pitchFamily="34" charset="0"/>
                </a:rPr>
                <a:t>LEARNING</a:t>
              </a:r>
              <a:endParaRPr lang="ko-KR" altLang="en-US" sz="1100" dirty="0">
                <a:solidFill>
                  <a:schemeClr val="bg1"/>
                </a:solidFill>
                <a:latin typeface="SamsungOne 400" panose="020B0503030303020204" pitchFamily="34" charset="0"/>
              </a:endParaRPr>
            </a:p>
          </p:txBody>
        </p:sp>
        <p:cxnSp>
          <p:nvCxnSpPr>
            <p:cNvPr id="80" name="직선 연결선 65">
              <a:extLst>
                <a:ext uri="{FF2B5EF4-FFF2-40B4-BE49-F238E27FC236}">
                  <a16:creationId xmlns="" xmlns:a16="http://schemas.microsoft.com/office/drawing/2014/main" id="{CB6CCC10-B382-4BF3-A373-1F398C60939C}"/>
                </a:ext>
              </a:extLst>
            </p:cNvPr>
            <p:cNvCxnSpPr/>
            <p:nvPr/>
          </p:nvCxnSpPr>
          <p:spPr>
            <a:xfrm flipH="1">
              <a:off x="5738428" y="5211951"/>
              <a:ext cx="1097509"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직선 연결선 66">
              <a:extLst>
                <a:ext uri="{FF2B5EF4-FFF2-40B4-BE49-F238E27FC236}">
                  <a16:creationId xmlns="" xmlns:a16="http://schemas.microsoft.com/office/drawing/2014/main" id="{774113A7-5CB1-45A5-940A-8724F3105F1D}"/>
                </a:ext>
              </a:extLst>
            </p:cNvPr>
            <p:cNvCxnSpPr/>
            <p:nvPr/>
          </p:nvCxnSpPr>
          <p:spPr>
            <a:xfrm>
              <a:off x="5738427" y="3355841"/>
              <a:ext cx="0" cy="185611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직선 연결선 73">
              <a:extLst>
                <a:ext uri="{FF2B5EF4-FFF2-40B4-BE49-F238E27FC236}">
                  <a16:creationId xmlns="" xmlns:a16="http://schemas.microsoft.com/office/drawing/2014/main" id="{9F01CE7B-2C25-4CE3-8F50-4008E957574A}"/>
                </a:ext>
              </a:extLst>
            </p:cNvPr>
            <p:cNvCxnSpPr/>
            <p:nvPr/>
          </p:nvCxnSpPr>
          <p:spPr>
            <a:xfrm>
              <a:off x="2018557" y="3103414"/>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74">
              <a:extLst>
                <a:ext uri="{FF2B5EF4-FFF2-40B4-BE49-F238E27FC236}">
                  <a16:creationId xmlns="" xmlns:a16="http://schemas.microsoft.com/office/drawing/2014/main" id="{AFC6DED0-27BA-4C95-B7BD-166D984C0E12}"/>
                </a:ext>
              </a:extLst>
            </p:cNvPr>
            <p:cNvCxnSpPr/>
            <p:nvPr/>
          </p:nvCxnSpPr>
          <p:spPr>
            <a:xfrm>
              <a:off x="2025702" y="5163498"/>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직선 연결선 75">
              <a:extLst>
                <a:ext uri="{FF2B5EF4-FFF2-40B4-BE49-F238E27FC236}">
                  <a16:creationId xmlns="" xmlns:a16="http://schemas.microsoft.com/office/drawing/2014/main" id="{28CE344B-DE3A-45DD-9D11-BAFC44EC0D1E}"/>
                </a:ext>
              </a:extLst>
            </p:cNvPr>
            <p:cNvCxnSpPr/>
            <p:nvPr/>
          </p:nvCxnSpPr>
          <p:spPr>
            <a:xfrm>
              <a:off x="2237092" y="3103414"/>
              <a:ext cx="0" cy="2060084"/>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85" name="모서리가 둥근 직사각형 86">
              <a:extLst>
                <a:ext uri="{FF2B5EF4-FFF2-40B4-BE49-F238E27FC236}">
                  <a16:creationId xmlns="" xmlns:a16="http://schemas.microsoft.com/office/drawing/2014/main" id="{F5B96C2B-1024-49E8-AD69-BDDCE5075F7E}"/>
                </a:ext>
              </a:extLst>
            </p:cNvPr>
            <p:cNvSpPr/>
            <p:nvPr/>
          </p:nvSpPr>
          <p:spPr>
            <a:xfrm>
              <a:off x="3612255" y="5591818"/>
              <a:ext cx="840125" cy="236978"/>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ko-KR" altLang="en-US" sz="900" dirty="0">
                <a:latin typeface="SamsungOne 400" panose="020B0503030303020204" pitchFamily="34" charset="0"/>
              </a:endParaRPr>
            </a:p>
          </p:txBody>
        </p:sp>
        <p:sp>
          <p:nvSpPr>
            <p:cNvPr id="86" name="Rectangle 15">
              <a:extLst>
                <a:ext uri="{FF2B5EF4-FFF2-40B4-BE49-F238E27FC236}">
                  <a16:creationId xmlns="" xmlns:a16="http://schemas.microsoft.com/office/drawing/2014/main" id="{4B311644-838A-4298-94BF-5A031CFE9F16}"/>
                </a:ext>
              </a:extLst>
            </p:cNvPr>
            <p:cNvSpPr/>
            <p:nvPr/>
          </p:nvSpPr>
          <p:spPr>
            <a:xfrm>
              <a:off x="3034495" y="2659653"/>
              <a:ext cx="1203409" cy="415498"/>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Genetic Algorithm</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a:t>
              </a:r>
              <a:r>
                <a:rPr lang="en-US" altLang="ko-KR" sz="900" dirty="0">
                  <a:latin typeface="SamsungOne 400" panose="020B0503030303020204" pitchFamily="34" charset="0"/>
                  <a:ea typeface="SamsungOne 400" panose="020B0503030303020204" pitchFamily="34" charset="0"/>
                </a:rPr>
                <a:t>A3C</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a:t>
              </a:r>
              <a:r>
                <a:rPr lang="en-US" altLang="ko-KR" sz="900" dirty="0">
                  <a:latin typeface="SamsungOne 400" panose="020B0503030303020204" pitchFamily="34" charset="0"/>
                  <a:ea typeface="SamsungOne 400" panose="020B0503030303020204" pitchFamily="34" charset="0"/>
                </a:rPr>
                <a:t>SARSA</a:t>
              </a:r>
              <a:endParaRPr lang="ko-KR" altLang="en-US" sz="900" dirty="0">
                <a:latin typeface="SamsungOne 400" panose="020B0503030303020204" pitchFamily="34" charset="0"/>
              </a:endParaRPr>
            </a:p>
          </p:txBody>
        </p:sp>
        <p:sp>
          <p:nvSpPr>
            <p:cNvPr id="87" name="Rectangle 15">
              <a:extLst>
                <a:ext uri="{FF2B5EF4-FFF2-40B4-BE49-F238E27FC236}">
                  <a16:creationId xmlns="" xmlns:a16="http://schemas.microsoft.com/office/drawing/2014/main" id="{6FCD79D2-3917-4833-9A04-EFF0564DE772}"/>
                </a:ext>
              </a:extLst>
            </p:cNvPr>
            <p:cNvSpPr/>
            <p:nvPr/>
          </p:nvSpPr>
          <p:spPr>
            <a:xfrm>
              <a:off x="4120356" y="2659653"/>
              <a:ext cx="1091278" cy="415498"/>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Q-Learning</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a:t>
              </a:r>
              <a:r>
                <a:rPr lang="en-US" altLang="ko-KR" sz="900" dirty="0">
                  <a:latin typeface="SamsungOne 400" panose="020B0503030303020204" pitchFamily="34" charset="0"/>
                  <a:ea typeface="SamsungOne 400" panose="020B0503030303020204" pitchFamily="34" charset="0"/>
                </a:rPr>
                <a:t>Deep Q-Network</a:t>
              </a:r>
            </a:p>
            <a:p>
              <a:r>
                <a:rPr lang="en-US" altLang="ko-KR" sz="900" dirty="0">
                  <a:latin typeface="SamsungOne 400" panose="020B0503030303020204" pitchFamily="34" charset="0"/>
                  <a:ea typeface="SamsungOne 400" panose="020B0503030303020204" pitchFamily="34" charset="0"/>
                </a:rPr>
                <a:t>  (DQN)</a:t>
              </a:r>
              <a:endParaRPr lang="ko-KR" altLang="en-US" sz="900" dirty="0">
                <a:latin typeface="SamsungOne 400" panose="020B0503030303020204" pitchFamily="34" charset="0"/>
              </a:endParaRPr>
            </a:p>
          </p:txBody>
        </p:sp>
        <p:sp>
          <p:nvSpPr>
            <p:cNvPr id="88" name="모서리가 둥근 직사각형 71">
              <a:extLst>
                <a:ext uri="{FF2B5EF4-FFF2-40B4-BE49-F238E27FC236}">
                  <a16:creationId xmlns="" xmlns:a16="http://schemas.microsoft.com/office/drawing/2014/main" id="{ACCC7824-9B64-44E5-B254-235AEFA42690}"/>
                </a:ext>
              </a:extLst>
            </p:cNvPr>
            <p:cNvSpPr/>
            <p:nvPr/>
          </p:nvSpPr>
          <p:spPr>
            <a:xfrm>
              <a:off x="5801798" y="3265841"/>
              <a:ext cx="921593" cy="167928"/>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UNSUPERVISED</a:t>
              </a:r>
              <a:endParaRPr lang="ko-KR" altLang="en-US" sz="2000" dirty="0">
                <a:latin typeface="SamsungOne 400" panose="020B0503030303020204" pitchFamily="34" charset="0"/>
              </a:endParaRPr>
            </a:p>
          </p:txBody>
        </p:sp>
        <p:sp>
          <p:nvSpPr>
            <p:cNvPr id="89" name="모서리가 둥근 직사각형 72">
              <a:extLst>
                <a:ext uri="{FF2B5EF4-FFF2-40B4-BE49-F238E27FC236}">
                  <a16:creationId xmlns="" xmlns:a16="http://schemas.microsoft.com/office/drawing/2014/main" id="{AE93E4C5-3705-469A-B9EC-53037E1EAE01}"/>
                </a:ext>
              </a:extLst>
            </p:cNvPr>
            <p:cNvSpPr/>
            <p:nvPr/>
          </p:nvSpPr>
          <p:spPr>
            <a:xfrm>
              <a:off x="5801798" y="5121951"/>
              <a:ext cx="921600" cy="180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SUPERVISED</a:t>
              </a:r>
              <a:endParaRPr lang="ko-KR" altLang="en-US" sz="2000" dirty="0">
                <a:latin typeface="SamsungOne 400" panose="020B0503030303020204" pitchFamily="34" charset="0"/>
              </a:endParaRPr>
            </a:p>
          </p:txBody>
        </p:sp>
        <p:cxnSp>
          <p:nvCxnSpPr>
            <p:cNvPr id="90" name="직선 연결선 131">
              <a:extLst>
                <a:ext uri="{FF2B5EF4-FFF2-40B4-BE49-F238E27FC236}">
                  <a16:creationId xmlns="" xmlns:a16="http://schemas.microsoft.com/office/drawing/2014/main" id="{61DD43E7-ED76-4913-8958-8DFDB4733030}"/>
                </a:ext>
              </a:extLst>
            </p:cNvPr>
            <p:cNvCxnSpPr/>
            <p:nvPr/>
          </p:nvCxnSpPr>
          <p:spPr>
            <a:xfrm>
              <a:off x="2014917" y="3618435"/>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1" name="직선 연결선 133">
              <a:extLst>
                <a:ext uri="{FF2B5EF4-FFF2-40B4-BE49-F238E27FC236}">
                  <a16:creationId xmlns="" xmlns:a16="http://schemas.microsoft.com/office/drawing/2014/main" id="{962F11DF-53DF-4552-926F-FC796CA93D89}"/>
                </a:ext>
              </a:extLst>
            </p:cNvPr>
            <p:cNvCxnSpPr/>
            <p:nvPr/>
          </p:nvCxnSpPr>
          <p:spPr>
            <a:xfrm>
              <a:off x="2021926" y="4648477"/>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92" name="모서리가 둥근 직사각형 95">
              <a:extLst>
                <a:ext uri="{FF2B5EF4-FFF2-40B4-BE49-F238E27FC236}">
                  <a16:creationId xmlns="" xmlns:a16="http://schemas.microsoft.com/office/drawing/2014/main" id="{4666E563-B610-422A-B6D4-7F7B71D50556}"/>
                </a:ext>
              </a:extLst>
            </p:cNvPr>
            <p:cNvSpPr/>
            <p:nvPr/>
          </p:nvSpPr>
          <p:spPr>
            <a:xfrm>
              <a:off x="982233" y="3917456"/>
              <a:ext cx="1151691" cy="432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Generative</a:t>
              </a:r>
            </a:p>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Adversarial Networks</a:t>
              </a:r>
            </a:p>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(GAN)</a:t>
              </a:r>
              <a:endParaRPr lang="ko-KR" altLang="en-US" sz="2000" dirty="0">
                <a:latin typeface="SamsungOne 400" panose="020B0503030303020204" pitchFamily="34" charset="0"/>
              </a:endParaRPr>
            </a:p>
          </p:txBody>
        </p:sp>
        <p:sp>
          <p:nvSpPr>
            <p:cNvPr id="93" name="모서리가 둥근 직사각형 97">
              <a:extLst>
                <a:ext uri="{FF2B5EF4-FFF2-40B4-BE49-F238E27FC236}">
                  <a16:creationId xmlns="" xmlns:a16="http://schemas.microsoft.com/office/drawing/2014/main" id="{BD2C3FE2-B0DD-4EBB-B20C-5C53C9861C39}"/>
                </a:ext>
              </a:extLst>
            </p:cNvPr>
            <p:cNvSpPr/>
            <p:nvPr/>
          </p:nvSpPr>
          <p:spPr>
            <a:xfrm>
              <a:off x="982233" y="4947498"/>
              <a:ext cx="1151691" cy="432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Perceptron</a:t>
              </a:r>
            </a:p>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(MLP)</a:t>
              </a:r>
            </a:p>
          </p:txBody>
        </p:sp>
        <p:sp>
          <p:nvSpPr>
            <p:cNvPr id="94" name="모서리가 둥근 직사각형 93">
              <a:extLst>
                <a:ext uri="{FF2B5EF4-FFF2-40B4-BE49-F238E27FC236}">
                  <a16:creationId xmlns="" xmlns:a16="http://schemas.microsoft.com/office/drawing/2014/main" id="{7D40A1F5-5C3D-4AE5-B049-40B9AC512ECF}"/>
                </a:ext>
              </a:extLst>
            </p:cNvPr>
            <p:cNvSpPr/>
            <p:nvPr/>
          </p:nvSpPr>
          <p:spPr>
            <a:xfrm>
              <a:off x="982233" y="2887414"/>
              <a:ext cx="1151691" cy="432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Convolutional</a:t>
              </a:r>
            </a:p>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Neural Networks</a:t>
              </a:r>
            </a:p>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(CNN)</a:t>
              </a:r>
              <a:endParaRPr lang="ko-KR" altLang="en-US" sz="2000" dirty="0">
                <a:latin typeface="SamsungOne 400" panose="020B0503030303020204" pitchFamily="34" charset="0"/>
              </a:endParaRPr>
            </a:p>
          </p:txBody>
        </p:sp>
        <p:sp>
          <p:nvSpPr>
            <p:cNvPr id="95" name="Rectangle 15">
              <a:extLst>
                <a:ext uri="{FF2B5EF4-FFF2-40B4-BE49-F238E27FC236}">
                  <a16:creationId xmlns="" xmlns:a16="http://schemas.microsoft.com/office/drawing/2014/main" id="{E10A2B6B-E78F-4207-A818-BFD85E555E61}"/>
                </a:ext>
              </a:extLst>
            </p:cNvPr>
            <p:cNvSpPr/>
            <p:nvPr/>
          </p:nvSpPr>
          <p:spPr>
            <a:xfrm>
              <a:off x="437143" y="3041859"/>
              <a:ext cx="659389" cy="13849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DCNN</a:t>
              </a:r>
              <a:endParaRPr lang="ko-KR" altLang="en-US" sz="9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96" name="모서리가 둥근 직사각형 94">
              <a:extLst>
                <a:ext uri="{FF2B5EF4-FFF2-40B4-BE49-F238E27FC236}">
                  <a16:creationId xmlns="" xmlns:a16="http://schemas.microsoft.com/office/drawing/2014/main" id="{5ED27D3F-5197-4F0B-BD56-0C237081C3C0}"/>
                </a:ext>
              </a:extLst>
            </p:cNvPr>
            <p:cNvSpPr/>
            <p:nvPr/>
          </p:nvSpPr>
          <p:spPr>
            <a:xfrm>
              <a:off x="982233" y="3402435"/>
              <a:ext cx="1151691" cy="432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Recurrent</a:t>
              </a:r>
            </a:p>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Neural Networks</a:t>
              </a:r>
            </a:p>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(RNN)</a:t>
              </a:r>
              <a:endParaRPr lang="ko-KR" altLang="en-US" sz="2000" dirty="0">
                <a:latin typeface="SamsungOne 400" panose="020B0503030303020204" pitchFamily="34" charset="0"/>
              </a:endParaRPr>
            </a:p>
          </p:txBody>
        </p:sp>
        <p:sp>
          <p:nvSpPr>
            <p:cNvPr id="97" name="Rectangle 15">
              <a:extLst>
                <a:ext uri="{FF2B5EF4-FFF2-40B4-BE49-F238E27FC236}">
                  <a16:creationId xmlns="" xmlns:a16="http://schemas.microsoft.com/office/drawing/2014/main" id="{ED97E59F-32F1-47AC-852A-652FAA476E6C}"/>
                </a:ext>
              </a:extLst>
            </p:cNvPr>
            <p:cNvSpPr/>
            <p:nvPr/>
          </p:nvSpPr>
          <p:spPr>
            <a:xfrm>
              <a:off x="437143" y="3433769"/>
              <a:ext cx="659389" cy="4154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LSM</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LSTM</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GRU</a:t>
              </a:r>
              <a:endParaRPr lang="ko-KR" altLang="en-US" sz="9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98" name="모서리가 둥근 직사각형 96">
              <a:extLst>
                <a:ext uri="{FF2B5EF4-FFF2-40B4-BE49-F238E27FC236}">
                  <a16:creationId xmlns="" xmlns:a16="http://schemas.microsoft.com/office/drawing/2014/main" id="{61869300-E5CE-422D-AC9D-5951B6F3A42F}"/>
                </a:ext>
              </a:extLst>
            </p:cNvPr>
            <p:cNvSpPr/>
            <p:nvPr/>
          </p:nvSpPr>
          <p:spPr>
            <a:xfrm>
              <a:off x="982233" y="4432477"/>
              <a:ext cx="1151691" cy="432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Autoencoders</a:t>
              </a:r>
              <a:endParaRPr lang="ko-KR" altLang="en-US" sz="2000" dirty="0">
                <a:latin typeface="SamsungOne 400" panose="020B0503030303020204" pitchFamily="34" charset="0"/>
              </a:endParaRPr>
            </a:p>
          </p:txBody>
        </p:sp>
        <p:sp>
          <p:nvSpPr>
            <p:cNvPr id="99" name="Rectangle 15">
              <a:extLst>
                <a:ext uri="{FF2B5EF4-FFF2-40B4-BE49-F238E27FC236}">
                  <a16:creationId xmlns="" xmlns:a16="http://schemas.microsoft.com/office/drawing/2014/main" id="{40B2C7AF-8846-4867-A745-79CE1522B474}"/>
                </a:ext>
              </a:extLst>
            </p:cNvPr>
            <p:cNvSpPr/>
            <p:nvPr/>
          </p:nvSpPr>
          <p:spPr>
            <a:xfrm>
              <a:off x="437143" y="4586922"/>
              <a:ext cx="659389" cy="13849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Seq2seq</a:t>
              </a:r>
              <a:endParaRPr lang="ko-KR" altLang="en-US" sz="9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0" name="모서리가 둥근 직사각형 60">
              <a:extLst>
                <a:ext uri="{FF2B5EF4-FFF2-40B4-BE49-F238E27FC236}">
                  <a16:creationId xmlns="" xmlns:a16="http://schemas.microsoft.com/office/drawing/2014/main" id="{FB9299EC-5BAA-4CAD-8BD2-727CF7883AAD}"/>
                </a:ext>
              </a:extLst>
            </p:cNvPr>
            <p:cNvSpPr/>
            <p:nvPr/>
          </p:nvSpPr>
          <p:spPr>
            <a:xfrm>
              <a:off x="2369695" y="3892141"/>
              <a:ext cx="1044759" cy="504000"/>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bg2">
                      <a:lumMod val="50000"/>
                    </a:schemeClr>
                  </a:solidFill>
                  <a:latin typeface="SamsungOne 400" panose="020B0503030303020204" pitchFamily="34" charset="0"/>
                  <a:ea typeface="SamsungOne 400" panose="020B0503030303020204" pitchFamily="34" charset="0"/>
                </a:rPr>
                <a:t>NEURAL</a:t>
              </a:r>
            </a:p>
            <a:p>
              <a:pPr algn="ctr"/>
              <a:r>
                <a:rPr lang="en-US" altLang="ko-KR" sz="1000" dirty="0">
                  <a:solidFill>
                    <a:schemeClr val="bg2">
                      <a:lumMod val="50000"/>
                    </a:schemeClr>
                  </a:solidFill>
                  <a:latin typeface="SamsungOne 400" panose="020B0503030303020204" pitchFamily="34" charset="0"/>
                  <a:ea typeface="SamsungOne 400" panose="020B0503030303020204" pitchFamily="34" charset="0"/>
                </a:rPr>
                <a:t>NETS AND</a:t>
              </a:r>
            </a:p>
            <a:p>
              <a:pPr algn="ctr"/>
              <a:r>
                <a:rPr lang="en-US" altLang="ko-KR" sz="1000" dirty="0">
                  <a:solidFill>
                    <a:schemeClr val="bg2">
                      <a:lumMod val="50000"/>
                    </a:schemeClr>
                  </a:solidFill>
                  <a:latin typeface="SamsungOne 400" panose="020B0503030303020204" pitchFamily="34" charset="0"/>
                  <a:ea typeface="SamsungOne 400" panose="020B0503030303020204" pitchFamily="34" charset="0"/>
                </a:rPr>
                <a:t>DEEP LEARNING</a:t>
              </a:r>
              <a:endParaRPr lang="ko-KR" altLang="en-US" sz="1000" dirty="0">
                <a:solidFill>
                  <a:schemeClr val="bg2">
                    <a:lumMod val="50000"/>
                  </a:schemeClr>
                </a:solidFill>
                <a:latin typeface="SamsungOne 400" panose="020B0503030303020204" pitchFamily="34" charset="0"/>
                <a:ea typeface="SamsungOne 700" panose="020B0803030303020204" pitchFamily="34" charset="0"/>
              </a:endParaRPr>
            </a:p>
          </p:txBody>
        </p:sp>
        <p:sp>
          <p:nvSpPr>
            <p:cNvPr id="101" name="모서리가 둥근 직사각형 80">
              <a:extLst>
                <a:ext uri="{FF2B5EF4-FFF2-40B4-BE49-F238E27FC236}">
                  <a16:creationId xmlns="" xmlns:a16="http://schemas.microsoft.com/office/drawing/2014/main" id="{7E33F2B9-E2FE-4411-9B49-9C1414A3E6FD}"/>
                </a:ext>
              </a:extLst>
            </p:cNvPr>
            <p:cNvSpPr/>
            <p:nvPr/>
          </p:nvSpPr>
          <p:spPr>
            <a:xfrm>
              <a:off x="3467609" y="3143543"/>
              <a:ext cx="1083454" cy="457443"/>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bg2">
                      <a:lumMod val="50000"/>
                    </a:schemeClr>
                  </a:solidFill>
                  <a:latin typeface="SamsungOne 400" panose="020B0503030303020204" pitchFamily="34" charset="0"/>
                  <a:ea typeface="SamsungOne 400" panose="020B0503030303020204" pitchFamily="34" charset="0"/>
                </a:rPr>
                <a:t>REINFORCEMENT</a:t>
              </a:r>
            </a:p>
            <a:p>
              <a:pPr algn="ctr"/>
              <a:r>
                <a:rPr lang="en-US" altLang="ko-KR" sz="1000" dirty="0">
                  <a:solidFill>
                    <a:schemeClr val="bg2">
                      <a:lumMod val="50000"/>
                    </a:schemeClr>
                  </a:solidFill>
                  <a:latin typeface="SamsungOne 400" panose="020B0503030303020204" pitchFamily="34" charset="0"/>
                  <a:ea typeface="SamsungOne 400" panose="020B0503030303020204" pitchFamily="34" charset="0"/>
                </a:rPr>
                <a:t>LEARNING</a:t>
              </a:r>
              <a:endParaRPr lang="ko-KR" altLang="en-US" sz="1000" dirty="0">
                <a:solidFill>
                  <a:schemeClr val="bg2">
                    <a:lumMod val="50000"/>
                  </a:schemeClr>
                </a:solidFill>
                <a:latin typeface="SamsungOne 400" panose="020B0503030303020204" pitchFamily="34" charset="0"/>
                <a:ea typeface="SamsungOne 700" panose="020B0803030303020204" pitchFamily="34" charset="0"/>
              </a:endParaRPr>
            </a:p>
          </p:txBody>
        </p:sp>
        <p:sp>
          <p:nvSpPr>
            <p:cNvPr id="102" name="모서리가 둥근 직사각형 81">
              <a:extLst>
                <a:ext uri="{FF2B5EF4-FFF2-40B4-BE49-F238E27FC236}">
                  <a16:creationId xmlns="" xmlns:a16="http://schemas.microsoft.com/office/drawing/2014/main" id="{78700ED5-29D4-4FF7-80C5-C5E19CDB8876}"/>
                </a:ext>
              </a:extLst>
            </p:cNvPr>
            <p:cNvSpPr/>
            <p:nvPr/>
          </p:nvSpPr>
          <p:spPr>
            <a:xfrm>
              <a:off x="3467609" y="4687296"/>
              <a:ext cx="1083454" cy="457443"/>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bg2">
                      <a:lumMod val="50000"/>
                    </a:schemeClr>
                  </a:solidFill>
                  <a:latin typeface="SamsungOne 400" panose="020B0503030303020204" pitchFamily="34" charset="0"/>
                  <a:ea typeface="SamsungOne 400" panose="020B0503030303020204" pitchFamily="34" charset="0"/>
                </a:rPr>
                <a:t>ENSEMBLE</a:t>
              </a:r>
            </a:p>
            <a:p>
              <a:pPr algn="ctr"/>
              <a:r>
                <a:rPr lang="en-US" altLang="ko-KR" sz="1000" dirty="0">
                  <a:solidFill>
                    <a:schemeClr val="bg2">
                      <a:lumMod val="50000"/>
                    </a:schemeClr>
                  </a:solidFill>
                  <a:latin typeface="SamsungOne 400" panose="020B0503030303020204" pitchFamily="34" charset="0"/>
                  <a:ea typeface="SamsungOne 400" panose="020B0503030303020204" pitchFamily="34" charset="0"/>
                </a:rPr>
                <a:t>METHODS</a:t>
              </a:r>
              <a:endParaRPr lang="ko-KR" altLang="en-US" sz="1000" dirty="0">
                <a:solidFill>
                  <a:schemeClr val="bg2">
                    <a:lumMod val="50000"/>
                  </a:schemeClr>
                </a:solidFill>
                <a:latin typeface="SamsungOne 400" panose="020B0503030303020204" pitchFamily="34" charset="0"/>
                <a:ea typeface="SamsungOne 700" panose="020B0803030303020204" pitchFamily="34" charset="0"/>
              </a:endParaRPr>
            </a:p>
          </p:txBody>
        </p:sp>
        <p:sp>
          <p:nvSpPr>
            <p:cNvPr id="103" name="모서리가 둥근 직사각형 92">
              <a:extLst>
                <a:ext uri="{FF2B5EF4-FFF2-40B4-BE49-F238E27FC236}">
                  <a16:creationId xmlns="" xmlns:a16="http://schemas.microsoft.com/office/drawing/2014/main" id="{2C9EA8F6-234F-4CBB-976E-178A1D366418}"/>
                </a:ext>
              </a:extLst>
            </p:cNvPr>
            <p:cNvSpPr/>
            <p:nvPr/>
          </p:nvSpPr>
          <p:spPr>
            <a:xfrm>
              <a:off x="4579038" y="3892141"/>
              <a:ext cx="1044759" cy="504000"/>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bg2">
                      <a:lumMod val="50000"/>
                    </a:schemeClr>
                  </a:solidFill>
                  <a:latin typeface="SamsungOne 400" panose="020B0503030303020204" pitchFamily="34" charset="0"/>
                  <a:ea typeface="SamsungOne 400" panose="020B0503030303020204" pitchFamily="34" charset="0"/>
                </a:rPr>
                <a:t>CLASSICAL</a:t>
              </a:r>
            </a:p>
            <a:p>
              <a:pPr algn="ctr"/>
              <a:r>
                <a:rPr lang="en-US" altLang="ko-KR" sz="1000" dirty="0">
                  <a:solidFill>
                    <a:schemeClr val="bg2">
                      <a:lumMod val="50000"/>
                    </a:schemeClr>
                  </a:solidFill>
                  <a:latin typeface="SamsungOne 400" panose="020B0503030303020204" pitchFamily="34" charset="0"/>
                  <a:ea typeface="SamsungOne 400" panose="020B0503030303020204" pitchFamily="34" charset="0"/>
                </a:rPr>
                <a:t>LEARNING</a:t>
              </a:r>
              <a:endParaRPr lang="ko-KR" altLang="en-US" sz="1000" dirty="0">
                <a:solidFill>
                  <a:schemeClr val="bg2">
                    <a:lumMod val="50000"/>
                  </a:schemeClr>
                </a:solidFill>
                <a:latin typeface="SamsungOne 400" panose="020B0503030303020204" pitchFamily="34" charset="0"/>
                <a:ea typeface="SamsungOne 700" panose="020B0803030303020204" pitchFamily="34" charset="0"/>
              </a:endParaRPr>
            </a:p>
          </p:txBody>
        </p:sp>
        <p:cxnSp>
          <p:nvCxnSpPr>
            <p:cNvPr id="104" name="직선 연결선 140">
              <a:extLst>
                <a:ext uri="{FF2B5EF4-FFF2-40B4-BE49-F238E27FC236}">
                  <a16:creationId xmlns="" xmlns:a16="http://schemas.microsoft.com/office/drawing/2014/main" id="{56F339FD-BA60-4FCB-80F1-430D1D3CA399}"/>
                </a:ext>
              </a:extLst>
            </p:cNvPr>
            <p:cNvCxnSpPr/>
            <p:nvPr/>
          </p:nvCxnSpPr>
          <p:spPr>
            <a:xfrm flipH="1">
              <a:off x="6811504" y="2774211"/>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5" name="직선 연결선 142">
              <a:extLst>
                <a:ext uri="{FF2B5EF4-FFF2-40B4-BE49-F238E27FC236}">
                  <a16:creationId xmlns="" xmlns:a16="http://schemas.microsoft.com/office/drawing/2014/main" id="{76912E47-6573-40E2-87A2-09488CD7A8F7}"/>
                </a:ext>
              </a:extLst>
            </p:cNvPr>
            <p:cNvCxnSpPr/>
            <p:nvPr/>
          </p:nvCxnSpPr>
          <p:spPr>
            <a:xfrm flipH="1">
              <a:off x="6811504" y="3937471"/>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6" name="직선 연결선 143">
              <a:extLst>
                <a:ext uri="{FF2B5EF4-FFF2-40B4-BE49-F238E27FC236}">
                  <a16:creationId xmlns="" xmlns:a16="http://schemas.microsoft.com/office/drawing/2014/main" id="{0FC64B31-C8A4-4127-8766-8A652CE5BC6E}"/>
                </a:ext>
              </a:extLst>
            </p:cNvPr>
            <p:cNvCxnSpPr/>
            <p:nvPr/>
          </p:nvCxnSpPr>
          <p:spPr>
            <a:xfrm flipH="1">
              <a:off x="6835937" y="4908058"/>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7" name="직선 연결선 144">
              <a:extLst>
                <a:ext uri="{FF2B5EF4-FFF2-40B4-BE49-F238E27FC236}">
                  <a16:creationId xmlns="" xmlns:a16="http://schemas.microsoft.com/office/drawing/2014/main" id="{B84632C8-2B1A-4F74-BB85-956FA1ECE336}"/>
                </a:ext>
              </a:extLst>
            </p:cNvPr>
            <p:cNvCxnSpPr/>
            <p:nvPr/>
          </p:nvCxnSpPr>
          <p:spPr>
            <a:xfrm flipH="1">
              <a:off x="6835937" y="5485621"/>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8" name="모서리가 둥근 직사각형 102">
              <a:extLst>
                <a:ext uri="{FF2B5EF4-FFF2-40B4-BE49-F238E27FC236}">
                  <a16:creationId xmlns="" xmlns:a16="http://schemas.microsoft.com/office/drawing/2014/main" id="{09303337-D7B3-4083-B64B-D40FC5763EAB}"/>
                </a:ext>
              </a:extLst>
            </p:cNvPr>
            <p:cNvSpPr/>
            <p:nvPr/>
          </p:nvSpPr>
          <p:spPr>
            <a:xfrm>
              <a:off x="6938575" y="2558211"/>
              <a:ext cx="1024078" cy="432000"/>
            </a:xfrm>
            <a:prstGeom prst="round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DIMENSION REDUCTION</a:t>
              </a:r>
            </a:p>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(generalization)</a:t>
              </a:r>
              <a:endParaRPr lang="ko-KR" altLang="en-US" sz="2000" dirty="0">
                <a:latin typeface="SamsungOne 400" panose="020B0503030303020204" pitchFamily="34" charset="0"/>
              </a:endParaRPr>
            </a:p>
          </p:txBody>
        </p:sp>
        <p:sp>
          <p:nvSpPr>
            <p:cNvPr id="109" name="Rectangle 15">
              <a:extLst>
                <a:ext uri="{FF2B5EF4-FFF2-40B4-BE49-F238E27FC236}">
                  <a16:creationId xmlns="" xmlns:a16="http://schemas.microsoft.com/office/drawing/2014/main" id="{B82D4E50-E05A-4874-814B-89211F057C23}"/>
                </a:ext>
              </a:extLst>
            </p:cNvPr>
            <p:cNvSpPr/>
            <p:nvPr/>
          </p:nvSpPr>
          <p:spPr>
            <a:xfrm>
              <a:off x="8027774" y="2589545"/>
              <a:ext cx="1039784" cy="4154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t-SNE	• PCA</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LSA 	• SVD</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a:t>
              </a:r>
              <a:r>
                <a:rPr lang="en-US" altLang="ko-KR" sz="900" dirty="0">
                  <a:latin typeface="SamsungOne 400" panose="020B0503030303020204" pitchFamily="34" charset="0"/>
                  <a:ea typeface="SamsungOne 400" panose="020B0503030303020204" pitchFamily="34" charset="0"/>
                </a:rPr>
                <a:t>LDA</a:t>
              </a:r>
              <a:endParaRPr lang="ko-KR" altLang="en-US" sz="900" dirty="0">
                <a:latin typeface="SamsungOne 400" panose="020B0503030303020204" pitchFamily="34" charset="0"/>
              </a:endParaRPr>
            </a:p>
          </p:txBody>
        </p:sp>
        <p:sp>
          <p:nvSpPr>
            <p:cNvPr id="110" name="모서리가 둥근 직사각형 103">
              <a:extLst>
                <a:ext uri="{FF2B5EF4-FFF2-40B4-BE49-F238E27FC236}">
                  <a16:creationId xmlns="" xmlns:a16="http://schemas.microsoft.com/office/drawing/2014/main" id="{0E8C6886-7597-4893-BAA2-5502954ACEA0}"/>
                </a:ext>
              </a:extLst>
            </p:cNvPr>
            <p:cNvSpPr/>
            <p:nvPr/>
          </p:nvSpPr>
          <p:spPr>
            <a:xfrm>
              <a:off x="6938575" y="3139841"/>
              <a:ext cx="1024078" cy="432000"/>
            </a:xfrm>
            <a:prstGeom prst="round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Pattern search</a:t>
              </a:r>
              <a:endParaRPr lang="ko-KR" altLang="en-US" sz="2000" dirty="0">
                <a:latin typeface="SamsungOne 400" panose="020B0503030303020204" pitchFamily="34" charset="0"/>
              </a:endParaRPr>
            </a:p>
          </p:txBody>
        </p:sp>
        <p:sp>
          <p:nvSpPr>
            <p:cNvPr id="111" name="Rectangle 15">
              <a:extLst>
                <a:ext uri="{FF2B5EF4-FFF2-40B4-BE49-F238E27FC236}">
                  <a16:creationId xmlns="" xmlns:a16="http://schemas.microsoft.com/office/drawing/2014/main" id="{3A86E874-0F7C-44AA-A6EE-4FD6352C257F}"/>
                </a:ext>
              </a:extLst>
            </p:cNvPr>
            <p:cNvSpPr/>
            <p:nvPr/>
          </p:nvSpPr>
          <p:spPr>
            <a:xfrm>
              <a:off x="8027774" y="3148147"/>
              <a:ext cx="1039784" cy="4154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Euclat</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Apriori </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FP-Growth</a:t>
              </a:r>
              <a:endParaRPr lang="ko-KR" altLang="en-US" sz="900" dirty="0">
                <a:latin typeface="SamsungOne 400" panose="020B0503030303020204" pitchFamily="34" charset="0"/>
              </a:endParaRPr>
            </a:p>
          </p:txBody>
        </p:sp>
        <p:sp>
          <p:nvSpPr>
            <p:cNvPr id="112" name="모서리가 둥근 직사각형 104">
              <a:extLst>
                <a:ext uri="{FF2B5EF4-FFF2-40B4-BE49-F238E27FC236}">
                  <a16:creationId xmlns="" xmlns:a16="http://schemas.microsoft.com/office/drawing/2014/main" id="{6A7A405D-3061-4905-9D2A-D88E3BF7E796}"/>
                </a:ext>
              </a:extLst>
            </p:cNvPr>
            <p:cNvSpPr/>
            <p:nvPr/>
          </p:nvSpPr>
          <p:spPr>
            <a:xfrm>
              <a:off x="6938575" y="3721471"/>
              <a:ext cx="1024078" cy="432000"/>
            </a:xfrm>
            <a:prstGeom prst="round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Clustering</a:t>
              </a:r>
              <a:endParaRPr lang="ko-KR" altLang="en-US" sz="2000" dirty="0">
                <a:latin typeface="SamsungOne 400" panose="020B0503030303020204" pitchFamily="34" charset="0"/>
              </a:endParaRPr>
            </a:p>
          </p:txBody>
        </p:sp>
        <p:sp>
          <p:nvSpPr>
            <p:cNvPr id="113" name="Rectangle 15">
              <a:extLst>
                <a:ext uri="{FF2B5EF4-FFF2-40B4-BE49-F238E27FC236}">
                  <a16:creationId xmlns="" xmlns:a16="http://schemas.microsoft.com/office/drawing/2014/main" id="{87077599-2F11-466F-907B-ED34A084D63F}"/>
                </a:ext>
              </a:extLst>
            </p:cNvPr>
            <p:cNvSpPr/>
            <p:nvPr/>
          </p:nvSpPr>
          <p:spPr>
            <a:xfrm>
              <a:off x="8027774" y="3629695"/>
              <a:ext cx="1186908" cy="692497"/>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DBSCAN</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K-Means</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Agglomerative</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Mean-Shift</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Fuzzy C-Means</a:t>
              </a:r>
              <a:endParaRPr lang="ko-KR" altLang="en-US" sz="900" dirty="0">
                <a:latin typeface="SamsungOne 400" panose="020B0503030303020204" pitchFamily="34" charset="0"/>
              </a:endParaRPr>
            </a:p>
          </p:txBody>
        </p:sp>
        <p:sp>
          <p:nvSpPr>
            <p:cNvPr id="114" name="모서리가 둥근 직사각형 109">
              <a:extLst>
                <a:ext uri="{FF2B5EF4-FFF2-40B4-BE49-F238E27FC236}">
                  <a16:creationId xmlns="" xmlns:a16="http://schemas.microsoft.com/office/drawing/2014/main" id="{1AC91126-6449-4660-8319-4B8EC25B834A}"/>
                </a:ext>
              </a:extLst>
            </p:cNvPr>
            <p:cNvSpPr/>
            <p:nvPr/>
          </p:nvSpPr>
          <p:spPr>
            <a:xfrm>
              <a:off x="6948061" y="4692058"/>
              <a:ext cx="1024078" cy="432000"/>
            </a:xfrm>
            <a:prstGeom prst="round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Classification</a:t>
              </a:r>
              <a:endParaRPr lang="ko-KR" altLang="en-US" sz="2000" dirty="0">
                <a:latin typeface="SamsungOne 400" panose="020B0503030303020204" pitchFamily="34" charset="0"/>
              </a:endParaRPr>
            </a:p>
          </p:txBody>
        </p:sp>
        <p:sp>
          <p:nvSpPr>
            <p:cNvPr id="115" name="Rectangle 15">
              <a:extLst>
                <a:ext uri="{FF2B5EF4-FFF2-40B4-BE49-F238E27FC236}">
                  <a16:creationId xmlns="" xmlns:a16="http://schemas.microsoft.com/office/drawing/2014/main" id="{235E6B86-7BA4-46D9-B5F2-984419C9651F}"/>
                </a:ext>
              </a:extLst>
            </p:cNvPr>
            <p:cNvSpPr/>
            <p:nvPr/>
          </p:nvSpPr>
          <p:spPr>
            <a:xfrm>
              <a:off x="8027774" y="4661837"/>
              <a:ext cx="1529883" cy="5539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Naive Bayes</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K-NN	  • SVM</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Decision Trees</a:t>
              </a:r>
            </a:p>
            <a:p>
              <a:pPr>
                <a:tabLst>
                  <a:tab pos="360000" algn="l"/>
                  <a:tab pos="540000" algn="l"/>
                </a:tabLst>
              </a:pP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Logistic Regression</a:t>
              </a:r>
              <a:endParaRPr lang="ko-KR" altLang="en-US" sz="900" dirty="0">
                <a:latin typeface="SamsungOne 400" panose="020B0503030303020204" pitchFamily="34" charset="0"/>
              </a:endParaRPr>
            </a:p>
          </p:txBody>
        </p:sp>
        <p:sp>
          <p:nvSpPr>
            <p:cNvPr id="116" name="모서리가 둥근 직사각형 110">
              <a:extLst>
                <a:ext uri="{FF2B5EF4-FFF2-40B4-BE49-F238E27FC236}">
                  <a16:creationId xmlns="" xmlns:a16="http://schemas.microsoft.com/office/drawing/2014/main" id="{1657A960-5D2C-4CBB-B267-F86F63A11C89}"/>
                </a:ext>
              </a:extLst>
            </p:cNvPr>
            <p:cNvSpPr/>
            <p:nvPr/>
          </p:nvSpPr>
          <p:spPr>
            <a:xfrm>
              <a:off x="6948061" y="5269621"/>
              <a:ext cx="1024078" cy="432000"/>
            </a:xfrm>
            <a:prstGeom prst="round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Regression</a:t>
              </a:r>
              <a:endParaRPr lang="ko-KR" altLang="en-US" sz="2000" dirty="0">
                <a:latin typeface="SamsungOne 400" panose="020B0503030303020204" pitchFamily="34" charset="0"/>
              </a:endParaRPr>
            </a:p>
          </p:txBody>
        </p:sp>
        <p:cxnSp>
          <p:nvCxnSpPr>
            <p:cNvPr id="117" name="직선 연결선 145">
              <a:extLst>
                <a:ext uri="{FF2B5EF4-FFF2-40B4-BE49-F238E27FC236}">
                  <a16:creationId xmlns="" xmlns:a16="http://schemas.microsoft.com/office/drawing/2014/main" id="{94F9F5FA-9527-4268-8D02-86DAAF398D91}"/>
                </a:ext>
              </a:extLst>
            </p:cNvPr>
            <p:cNvCxnSpPr/>
            <p:nvPr/>
          </p:nvCxnSpPr>
          <p:spPr>
            <a:xfrm>
              <a:off x="6817434" y="2784747"/>
              <a:ext cx="0" cy="1152724"/>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8" name="직선 연결선 148">
              <a:extLst>
                <a:ext uri="{FF2B5EF4-FFF2-40B4-BE49-F238E27FC236}">
                  <a16:creationId xmlns="" xmlns:a16="http://schemas.microsoft.com/office/drawing/2014/main" id="{8A734F37-2B61-443C-965E-574A7B906FED}"/>
                </a:ext>
              </a:extLst>
            </p:cNvPr>
            <p:cNvCxnSpPr/>
            <p:nvPr/>
          </p:nvCxnSpPr>
          <p:spPr>
            <a:xfrm>
              <a:off x="6835937" y="4909259"/>
              <a:ext cx="0" cy="576362"/>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9" name="직선 연결선 163">
              <a:extLst>
                <a:ext uri="{FF2B5EF4-FFF2-40B4-BE49-F238E27FC236}">
                  <a16:creationId xmlns="" xmlns:a16="http://schemas.microsoft.com/office/drawing/2014/main" id="{5713D514-9224-4206-B0CB-E49D8129F928}"/>
                </a:ext>
              </a:extLst>
            </p:cNvPr>
            <p:cNvCxnSpPr/>
            <p:nvPr/>
          </p:nvCxnSpPr>
          <p:spPr>
            <a:xfrm flipV="1">
              <a:off x="3112671" y="5253749"/>
              <a:ext cx="0" cy="143488"/>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0" name="직선 연결선 165">
              <a:extLst>
                <a:ext uri="{FF2B5EF4-FFF2-40B4-BE49-F238E27FC236}">
                  <a16:creationId xmlns="" xmlns:a16="http://schemas.microsoft.com/office/drawing/2014/main" id="{DD6807B4-CFEC-48B8-AECB-3D1028C042CC}"/>
                </a:ext>
              </a:extLst>
            </p:cNvPr>
            <p:cNvCxnSpPr/>
            <p:nvPr/>
          </p:nvCxnSpPr>
          <p:spPr>
            <a:xfrm flipV="1">
              <a:off x="4881348" y="5247691"/>
              <a:ext cx="0" cy="143488"/>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1" name="직선 연결선 166">
              <a:extLst>
                <a:ext uri="{FF2B5EF4-FFF2-40B4-BE49-F238E27FC236}">
                  <a16:creationId xmlns="" xmlns:a16="http://schemas.microsoft.com/office/drawing/2014/main" id="{03D95A02-28AA-413A-AF1D-21ECE4F6FE60}"/>
                </a:ext>
              </a:extLst>
            </p:cNvPr>
            <p:cNvCxnSpPr/>
            <p:nvPr/>
          </p:nvCxnSpPr>
          <p:spPr>
            <a:xfrm>
              <a:off x="3106321" y="5253749"/>
              <a:ext cx="1768677"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22" name="모서리가 둥근 직사각형 82">
              <a:extLst>
                <a:ext uri="{FF2B5EF4-FFF2-40B4-BE49-F238E27FC236}">
                  <a16:creationId xmlns="" xmlns:a16="http://schemas.microsoft.com/office/drawing/2014/main" id="{A04B1C8F-8DDD-4916-9A22-2249ED2B9ABE}"/>
                </a:ext>
              </a:extLst>
            </p:cNvPr>
            <p:cNvSpPr/>
            <p:nvPr/>
          </p:nvSpPr>
          <p:spPr>
            <a:xfrm>
              <a:off x="2716671" y="5349921"/>
              <a:ext cx="792000" cy="180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Stacking</a:t>
              </a:r>
              <a:endParaRPr lang="ko-KR" altLang="en-US" sz="900" dirty="0">
                <a:latin typeface="SamsungOne 400" panose="020B0503030303020204" pitchFamily="34" charset="0"/>
              </a:endParaRPr>
            </a:p>
          </p:txBody>
        </p:sp>
        <p:sp>
          <p:nvSpPr>
            <p:cNvPr id="123" name="모서리가 둥근 직사각형 84">
              <a:extLst>
                <a:ext uri="{FF2B5EF4-FFF2-40B4-BE49-F238E27FC236}">
                  <a16:creationId xmlns="" xmlns:a16="http://schemas.microsoft.com/office/drawing/2014/main" id="{BC9ABF26-F465-44DF-814C-4F04A431B78B}"/>
                </a:ext>
              </a:extLst>
            </p:cNvPr>
            <p:cNvSpPr/>
            <p:nvPr/>
          </p:nvSpPr>
          <p:spPr>
            <a:xfrm>
              <a:off x="3601010" y="5349921"/>
              <a:ext cx="792000" cy="180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Bagging</a:t>
              </a:r>
              <a:endParaRPr lang="ko-KR" altLang="en-US" sz="900" dirty="0">
                <a:latin typeface="SamsungOne 400" panose="020B0503030303020204" pitchFamily="34" charset="0"/>
              </a:endParaRPr>
            </a:p>
          </p:txBody>
        </p:sp>
        <p:sp>
          <p:nvSpPr>
            <p:cNvPr id="124" name="Rectangle 15">
              <a:extLst>
                <a:ext uri="{FF2B5EF4-FFF2-40B4-BE49-F238E27FC236}">
                  <a16:creationId xmlns="" xmlns:a16="http://schemas.microsoft.com/office/drawing/2014/main" id="{9D2D8C05-59FD-4CC1-BD47-E0146ED3CAA9}"/>
                </a:ext>
              </a:extLst>
            </p:cNvPr>
            <p:cNvSpPr/>
            <p:nvPr/>
          </p:nvSpPr>
          <p:spPr>
            <a:xfrm>
              <a:off x="3493009" y="5626613"/>
              <a:ext cx="882001" cy="13849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Random Forest</a:t>
              </a:r>
              <a:endParaRPr lang="ko-KR" altLang="en-US" sz="9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25" name="모서리가 둥근 직사각형 85">
              <a:extLst>
                <a:ext uri="{FF2B5EF4-FFF2-40B4-BE49-F238E27FC236}">
                  <a16:creationId xmlns="" xmlns:a16="http://schemas.microsoft.com/office/drawing/2014/main" id="{D893C062-0B2B-4CE0-A52E-E6B1A37F5DF3}"/>
                </a:ext>
              </a:extLst>
            </p:cNvPr>
            <p:cNvSpPr/>
            <p:nvPr/>
          </p:nvSpPr>
          <p:spPr>
            <a:xfrm>
              <a:off x="4485348" y="5349921"/>
              <a:ext cx="792000" cy="180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Boosting</a:t>
              </a:r>
              <a:endParaRPr lang="ko-KR" altLang="en-US" sz="900" dirty="0">
                <a:latin typeface="SamsungOne 400" panose="020B0503030303020204" pitchFamily="34" charset="0"/>
              </a:endParaRPr>
            </a:p>
          </p:txBody>
        </p:sp>
        <p:sp>
          <p:nvSpPr>
            <p:cNvPr id="126" name="Rectangle 15">
              <a:extLst>
                <a:ext uri="{FF2B5EF4-FFF2-40B4-BE49-F238E27FC236}">
                  <a16:creationId xmlns="" xmlns:a16="http://schemas.microsoft.com/office/drawing/2014/main" id="{8D80D78A-ECA0-4022-BDE4-1037A7403D85}"/>
                </a:ext>
              </a:extLst>
            </p:cNvPr>
            <p:cNvSpPr/>
            <p:nvPr/>
          </p:nvSpPr>
          <p:spPr>
            <a:xfrm>
              <a:off x="4576463" y="5615231"/>
              <a:ext cx="684624" cy="5539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AdaBoost</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CatBoost</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LightGBM</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XGBoost</a:t>
              </a:r>
              <a:endParaRPr lang="ko-KR" altLang="en-US" sz="9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sp>
        <p:nvSpPr>
          <p:cNvPr id="60" name="직사각형 59">
            <a:extLst>
              <a:ext uri="{FF2B5EF4-FFF2-40B4-BE49-F238E27FC236}">
                <a16:creationId xmlns="" xmlns:a16="http://schemas.microsoft.com/office/drawing/2014/main" id="{DB896CD5-A0B0-4F39-9F23-22CE6C96BB3D}"/>
              </a:ext>
            </a:extLst>
          </p:cNvPr>
          <p:cNvSpPr/>
          <p:nvPr/>
        </p:nvSpPr>
        <p:spPr>
          <a:xfrm>
            <a:off x="449998" y="1461273"/>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Category of Machine Learning Techniques (Full)</a:t>
            </a:r>
          </a:p>
        </p:txBody>
      </p:sp>
    </p:spTree>
    <p:custDataLst>
      <p:tags r:id="rId1"/>
    </p:custDataLst>
    <p:extLst>
      <p:ext uri="{BB962C8B-B14F-4D97-AF65-F5344CB8AC3E}">
        <p14:creationId xmlns:p14="http://schemas.microsoft.com/office/powerpoint/2010/main" val="20336983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0"/>
            <a:ext cx="9902826" cy="6858000"/>
            <a:chOff x="-1" y="0"/>
            <a:chExt cx="9902826" cy="6858000"/>
          </a:xfrm>
        </p:grpSpPr>
        <p:pic>
          <p:nvPicPr>
            <p:cNvPr id="11" name="그림 2">
              <a:extLst>
                <a:ext uri="{FF2B5EF4-FFF2-40B4-BE49-F238E27FC236}">
                  <a16:creationId xmlns="" xmlns:a16="http://schemas.microsoft.com/office/drawing/2014/main" id="{5DB88D6A-0437-41B5-8719-35E861A56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 xmlns:a16="http://schemas.microsoft.com/office/drawing/2014/main"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End of</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Document</a:t>
              </a:r>
            </a:p>
          </p:txBody>
        </p:sp>
      </p:grpSp>
      <p:cxnSp>
        <p:nvCxnSpPr>
          <p:cNvPr id="21" name="직선 연결선 8">
            <a:extLst>
              <a:ext uri="{FF2B5EF4-FFF2-40B4-BE49-F238E27FC236}">
                <a16:creationId xmlns="" xmlns:a16="http://schemas.microsoft.com/office/drawing/2014/main" id="{25DE7436-47BD-40B7-92CB-A7CD2878D696}"/>
              </a:ext>
            </a:extLst>
          </p:cNvPr>
          <p:cNvCxnSpPr/>
          <p:nvPr/>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직사각형 7">
            <a:extLst>
              <a:ext uri="{FF2B5EF4-FFF2-40B4-BE49-F238E27FC236}">
                <a16:creationId xmlns="" xmlns:a16="http://schemas.microsoft.com/office/drawing/2014/main" id="{7FDCF192-C90A-4624-9B5C-7829663CF369}"/>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custDataLst>
      <p:tags r:id="rId1"/>
    </p:custDataLst>
    <p:extLst>
      <p:ext uri="{BB962C8B-B14F-4D97-AF65-F5344CB8AC3E}">
        <p14:creationId xmlns:p14="http://schemas.microsoft.com/office/powerpoint/2010/main" val="1994963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1.3. Definition of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1" name="직사각형 1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215" y="2780928"/>
            <a:ext cx="2838796" cy="198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직사각형 14">
            <a:extLst>
              <a:ext uri="{FF2B5EF4-FFF2-40B4-BE49-F238E27FC236}">
                <a16:creationId xmlns="" xmlns:a16="http://schemas.microsoft.com/office/drawing/2014/main" id="{557C0D87-79F6-4506-95F1-86136DF7D540}"/>
              </a:ext>
            </a:extLst>
          </p:cNvPr>
          <p:cNvSpPr/>
          <p:nvPr/>
        </p:nvSpPr>
        <p:spPr>
          <a:xfrm>
            <a:off x="702940" y="4994397"/>
            <a:ext cx="8632825" cy="791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15888" lvl="1"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task T is to classify dogs and cats, and the performance P represents a measure of classifying dogs and cats. </a:t>
            </a:r>
            <a:r>
              <a:rPr lang="en-US" altLang="ko-KR" sz="1400" dirty="0" smtClean="0">
                <a:solidFill>
                  <a:schemeClr val="tx1"/>
                </a:solidFill>
                <a:latin typeface="SamsungOne 400" panose="020B0503030303020204" pitchFamily="34" charset="0"/>
                <a:ea typeface="SamsungOne 400" panose="020B0503030303020204" pitchFamily="34" charset="0"/>
              </a:rPr>
              <a:t>E </a:t>
            </a:r>
            <a:r>
              <a:rPr lang="en-US" altLang="ko-KR" sz="1400" dirty="0">
                <a:solidFill>
                  <a:schemeClr val="tx1"/>
                </a:solidFill>
                <a:latin typeface="SamsungOne 400" panose="020B0503030303020204" pitchFamily="34" charset="0"/>
                <a:ea typeface="SamsungOne 400" panose="020B0503030303020204" pitchFamily="34" charset="0"/>
              </a:rPr>
              <a:t>can be said to be “learning” if the performance of classifying dogs and cats gradually improves through experience, or data (10,000 photos).</a:t>
            </a:r>
          </a:p>
        </p:txBody>
      </p:sp>
      <p:sp>
        <p:nvSpPr>
          <p:cNvPr id="18" name="직사각형 17">
            <a:extLst>
              <a:ext uri="{FF2B5EF4-FFF2-40B4-BE49-F238E27FC236}">
                <a16:creationId xmlns="" xmlns:a16="http://schemas.microsoft.com/office/drawing/2014/main" id="{0552648F-C8C7-47A2-89CF-62610787942C}"/>
              </a:ext>
            </a:extLst>
          </p:cNvPr>
          <p:cNvSpPr/>
          <p:nvPr/>
        </p:nvSpPr>
        <p:spPr>
          <a:xfrm>
            <a:off x="558924" y="1626502"/>
            <a:ext cx="9180558" cy="990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lvl="1" indent="-115888">
              <a:spcAft>
                <a:spcPts val="1000"/>
              </a:spcAft>
              <a:buClr>
                <a:srgbClr val="A5A5A5"/>
              </a:buClr>
              <a:buSzPct val="120000"/>
              <a:buBlip>
                <a:blip r:embed="rId5"/>
              </a:buBlip>
              <a:defRPr/>
            </a:pPr>
            <a:r>
              <a:rPr lang="en-US" altLang="ko-KR" sz="1400" dirty="0" smtClean="0">
                <a:solidFill>
                  <a:schemeClr val="tx1"/>
                </a:solidFill>
                <a:latin typeface="SamsungOne 400" panose="020B0503030303020204" pitchFamily="34" charset="0"/>
                <a:ea typeface="SamsungOne 400" panose="020B0503030303020204" pitchFamily="34" charset="0"/>
              </a:rPr>
              <a:t>“A field of research that develops algorithms that allow machines to learn from data and execute actions that are not explicitly specified by code“ - Arthur Samuel, 1959</a:t>
            </a:r>
          </a:p>
          <a:p>
            <a:pPr marL="115888" lvl="1" indent="-115888">
              <a:spcAft>
                <a:spcPts val="1000"/>
              </a:spcAft>
              <a:buClr>
                <a:srgbClr val="A5A5A5"/>
              </a:buClr>
              <a:buSzPct val="120000"/>
              <a:buBlip>
                <a:blip r:embed="rId5"/>
              </a:buBlip>
              <a:defRPr/>
            </a:pPr>
            <a:r>
              <a:rPr lang="en-US" altLang="ko-KR" sz="1400" dirty="0" smtClean="0">
                <a:solidFill>
                  <a:schemeClr val="tx1"/>
                </a:solidFill>
                <a:latin typeface="SamsungOne 400" panose="020B0503030303020204" pitchFamily="34" charset="0"/>
                <a:ea typeface="SamsungOne 400" panose="020B0503030303020204" pitchFamily="34" charset="0"/>
              </a:rPr>
              <a:t>“A computer program is said to learn from experience E with respect to some class of tasks T and performance measure P if its performance at tasks in T, as measured by P, improved with experience E.“ - Tom Mitchell, 1977</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Tree>
    <p:custDataLst>
      <p:tags r:id="rId1"/>
    </p:custDataLst>
    <p:extLst>
      <p:ext uri="{BB962C8B-B14F-4D97-AF65-F5344CB8AC3E}">
        <p14:creationId xmlns:p14="http://schemas.microsoft.com/office/powerpoint/2010/main" val="4443755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354897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The Concept of Artificial Intelligence</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9" name="직사각형 28">
            <a:extLst>
              <a:ext uri="{FF2B5EF4-FFF2-40B4-BE49-F238E27FC236}">
                <a16:creationId xmlns="" xmlns:a16="http://schemas.microsoft.com/office/drawing/2014/main" id="{B1A360EA-1E3C-4FAB-893A-868595BFE413}"/>
              </a:ext>
            </a:extLst>
          </p:cNvPr>
          <p:cNvSpPr/>
          <p:nvPr/>
        </p:nvSpPr>
        <p:spPr>
          <a:xfrm>
            <a:off x="1054111" y="3929021"/>
            <a:ext cx="8286680" cy="2236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1.1. Definition of Artificial Intelligence</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1.2. </a:t>
            </a:r>
            <a:r>
              <a:rPr lang="en-US" altLang="ko-KR" dirty="0">
                <a:solidFill>
                  <a:srgbClr val="A6A6A6"/>
                </a:solidFill>
                <a:latin typeface="SamsungOne 400" panose="020B0503030303020204" pitchFamily="34" charset="0"/>
                <a:ea typeface="SamsungOne 400" panose="020B0503030303020204" pitchFamily="34" charset="0"/>
              </a:rPr>
              <a:t>Types and Subsets of Artificial Intelligence</a:t>
            </a: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1.3. Definition of Machine Learning</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1.4. Disciplines Related to Machine Learning</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1.5. Types and Choices of Machine Learning-Based Data Analysis</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1.6. Procedures for Machine Learning-Based Data Analysis</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1.7. Reasons For Machine Learning</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1.8. Limitations of Machine Learning</a:t>
            </a:r>
            <a:endParaRPr lang="en-US" altLang="ko-KR" dirty="0">
              <a:solidFill>
                <a:srgbClr val="A6A6A6"/>
              </a:solidFill>
              <a:latin typeface="SamsungOne 400" panose="020B0503030303020204" pitchFamily="34" charset="0"/>
              <a:ea typeface="SamsungOne 400" panose="020B0503030303020204" pitchFamily="34" charset="0"/>
            </a:endParaRPr>
          </a:p>
        </p:txBody>
      </p:sp>
    </p:spTree>
    <p:custDataLst>
      <p:tags r:id="rId1"/>
    </p:custDataLst>
    <p:extLst>
      <p:ext uri="{BB962C8B-B14F-4D97-AF65-F5344CB8AC3E}">
        <p14:creationId xmlns:p14="http://schemas.microsoft.com/office/powerpoint/2010/main" val="648698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1.4. Disciplines Related to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p:cNvGrpSpPr/>
          <p:nvPr/>
        </p:nvGrpSpPr>
        <p:grpSpPr>
          <a:xfrm>
            <a:off x="1362132" y="2760372"/>
            <a:ext cx="7717506" cy="3310253"/>
            <a:chOff x="1279004" y="2708920"/>
            <a:chExt cx="7717506" cy="3310253"/>
          </a:xfrm>
        </p:grpSpPr>
        <p:sp>
          <p:nvSpPr>
            <p:cNvPr id="45" name="직사각형 44">
              <a:extLst>
                <a:ext uri="{FF2B5EF4-FFF2-40B4-BE49-F238E27FC236}">
                  <a16:creationId xmlns="" xmlns:a16="http://schemas.microsoft.com/office/drawing/2014/main" id="{96FC1F66-1BC1-4116-8A50-D1CBA951A38F}"/>
                </a:ext>
              </a:extLst>
            </p:cNvPr>
            <p:cNvSpPr/>
            <p:nvPr/>
          </p:nvSpPr>
          <p:spPr>
            <a:xfrm>
              <a:off x="6229701" y="4132413"/>
              <a:ext cx="2766809"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10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The Relationship Between Machine Learning and Various Disciplines</a:t>
              </a:r>
            </a:p>
          </p:txBody>
        </p:sp>
        <p:grpSp>
          <p:nvGrpSpPr>
            <p:cNvPr id="5" name="그룹 4">
              <a:extLst>
                <a:ext uri="{FF2B5EF4-FFF2-40B4-BE49-F238E27FC236}">
                  <a16:creationId xmlns="" xmlns:a16="http://schemas.microsoft.com/office/drawing/2014/main" id="{1119643F-900D-49D6-89D9-ED4749F787DF}"/>
                </a:ext>
              </a:extLst>
            </p:cNvPr>
            <p:cNvGrpSpPr/>
            <p:nvPr/>
          </p:nvGrpSpPr>
          <p:grpSpPr>
            <a:xfrm>
              <a:off x="1279004" y="2708920"/>
              <a:ext cx="4968552" cy="3310253"/>
              <a:chOff x="2374461" y="2276871"/>
              <a:chExt cx="5289782" cy="3524270"/>
            </a:xfrm>
          </p:grpSpPr>
          <p:sp>
            <p:nvSpPr>
              <p:cNvPr id="15" name="타원 14"/>
              <p:cNvSpPr/>
              <p:nvPr/>
            </p:nvSpPr>
            <p:spPr>
              <a:xfrm rot="3279454">
                <a:off x="3669958" y="3222222"/>
                <a:ext cx="3032653" cy="1141951"/>
              </a:xfrm>
              <a:prstGeom prst="ellipse">
                <a:avLst/>
              </a:prstGeom>
              <a:solidFill>
                <a:srgbClr val="9999FF">
                  <a:alpha val="42745"/>
                </a:srgbClr>
              </a:solidFill>
              <a:ln w="127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914400" latinLnBrk="1"/>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41" name="타원 40"/>
              <p:cNvSpPr/>
              <p:nvPr/>
            </p:nvSpPr>
            <p:spPr>
              <a:xfrm rot="20736843">
                <a:off x="2374461" y="3738664"/>
                <a:ext cx="3740559" cy="2062477"/>
              </a:xfrm>
              <a:prstGeom prst="ellipse">
                <a:avLst/>
              </a:prstGeom>
              <a:solidFill>
                <a:srgbClr val="996633">
                  <a:alpha val="42745"/>
                </a:srgbClr>
              </a:solidFill>
              <a:ln w="12700">
                <a:solidFill>
                  <a:srgbClr val="6633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914400" latinLnBrk="1"/>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31" name="타원 30"/>
              <p:cNvSpPr/>
              <p:nvPr/>
            </p:nvSpPr>
            <p:spPr>
              <a:xfrm rot="1203219">
                <a:off x="5234641" y="4268044"/>
                <a:ext cx="2429602" cy="1503765"/>
              </a:xfrm>
              <a:prstGeom prst="ellipse">
                <a:avLst/>
              </a:prstGeom>
              <a:solidFill>
                <a:schemeClr val="bg2">
                  <a:lumMod val="90000"/>
                  <a:alpha val="43000"/>
                </a:schemeClr>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914400" latinLnBrk="1"/>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42" name="직사각형 41"/>
              <p:cNvSpPr/>
              <p:nvPr/>
            </p:nvSpPr>
            <p:spPr>
              <a:xfrm>
                <a:off x="2572421" y="4786748"/>
                <a:ext cx="657552" cy="430887"/>
              </a:xfrm>
              <a:prstGeom prst="rect">
                <a:avLst/>
              </a:prstGeom>
              <a:ln w="12700">
                <a:noFill/>
              </a:ln>
            </p:spPr>
            <p:txBody>
              <a:bodyPr wrap="none">
                <a:spAutoFit/>
              </a:bodyPr>
              <a:lstStyle/>
              <a:p>
                <a:pPr algn="ctr" defTabSz="914400" latinLnBrk="1"/>
                <a:r>
                  <a:rPr lang="en-US" altLang="ko-KR" sz="1050" b="1" dirty="0">
                    <a:solidFill>
                      <a:schemeClr val="tx1">
                        <a:lumMod val="85000"/>
                        <a:lumOff val="15000"/>
                      </a:schemeClr>
                    </a:solidFill>
                    <a:latin typeface="SamsungOne 400" panose="020B0503030303020204" pitchFamily="34" charset="0"/>
                    <a:ea typeface="SamsungOne 400" pitchFamily="34" charset="0"/>
                  </a:rPr>
                  <a:t>Data</a:t>
                </a:r>
                <a:br>
                  <a:rPr lang="en-US" altLang="ko-KR" sz="1050" b="1" dirty="0">
                    <a:solidFill>
                      <a:schemeClr val="tx1">
                        <a:lumMod val="85000"/>
                        <a:lumOff val="15000"/>
                      </a:schemeClr>
                    </a:solidFill>
                    <a:latin typeface="SamsungOne 400" panose="020B0503030303020204" pitchFamily="34" charset="0"/>
                    <a:ea typeface="SamsungOne 400" pitchFamily="34" charset="0"/>
                  </a:rPr>
                </a:br>
                <a:r>
                  <a:rPr lang="en-US" altLang="ko-KR" sz="1050" b="1" dirty="0">
                    <a:solidFill>
                      <a:schemeClr val="tx1">
                        <a:lumMod val="85000"/>
                        <a:lumOff val="15000"/>
                      </a:schemeClr>
                    </a:solidFill>
                    <a:latin typeface="SamsungOne 400" panose="020B0503030303020204" pitchFamily="34" charset="0"/>
                    <a:ea typeface="SamsungOne 400" pitchFamily="34" charset="0"/>
                  </a:rPr>
                  <a:t>Science</a:t>
                </a:r>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39" name="타원 38"/>
              <p:cNvSpPr/>
              <p:nvPr/>
            </p:nvSpPr>
            <p:spPr>
              <a:xfrm>
                <a:off x="3299248" y="3982517"/>
                <a:ext cx="2067341" cy="1540583"/>
              </a:xfrm>
              <a:prstGeom prst="ellipse">
                <a:avLst/>
              </a:prstGeom>
              <a:solidFill>
                <a:schemeClr val="accent1">
                  <a:lumMod val="20000"/>
                  <a:lumOff val="80000"/>
                </a:schemeClr>
              </a:solidFill>
              <a:ln w="12700">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914400" latinLnBrk="1"/>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40" name="직사각형 39"/>
              <p:cNvSpPr/>
              <p:nvPr/>
            </p:nvSpPr>
            <p:spPr>
              <a:xfrm>
                <a:off x="3271937" y="4647268"/>
                <a:ext cx="1217198" cy="261610"/>
              </a:xfrm>
              <a:prstGeom prst="rect">
                <a:avLst/>
              </a:prstGeom>
              <a:noFill/>
              <a:ln w="12700">
                <a:noFill/>
              </a:ln>
            </p:spPr>
            <p:txBody>
              <a:bodyPr wrap="square">
                <a:spAutoFit/>
              </a:bodyPr>
              <a:lstStyle/>
              <a:p>
                <a:pPr algn="ctr" defTabSz="914400" latinLnBrk="1"/>
                <a:r>
                  <a:rPr lang="en-US" altLang="ko-KR" sz="1050" b="1" dirty="0">
                    <a:solidFill>
                      <a:schemeClr val="tx1">
                        <a:lumMod val="85000"/>
                        <a:lumOff val="15000"/>
                      </a:schemeClr>
                    </a:solidFill>
                    <a:latin typeface="SamsungOne 400" panose="020B0503030303020204" pitchFamily="34" charset="0"/>
                    <a:ea typeface="SamsungOne 400" pitchFamily="34" charset="0"/>
                  </a:rPr>
                  <a:t>Data Mining</a:t>
                </a:r>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37" name="타원 36"/>
              <p:cNvSpPr/>
              <p:nvPr/>
            </p:nvSpPr>
            <p:spPr>
              <a:xfrm rot="1453541">
                <a:off x="2619032" y="2994704"/>
                <a:ext cx="2911804" cy="1503765"/>
              </a:xfrm>
              <a:prstGeom prst="ellipse">
                <a:avLst/>
              </a:prstGeom>
              <a:solidFill>
                <a:schemeClr val="bg2">
                  <a:lumMod val="90000"/>
                  <a:alpha val="43000"/>
                </a:schemeClr>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914400" latinLnBrk="1"/>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38" name="직사각형 37"/>
              <p:cNvSpPr/>
              <p:nvPr/>
            </p:nvSpPr>
            <p:spPr>
              <a:xfrm>
                <a:off x="2992108" y="3324500"/>
                <a:ext cx="1217198" cy="261610"/>
              </a:xfrm>
              <a:prstGeom prst="rect">
                <a:avLst/>
              </a:prstGeom>
              <a:ln w="12700">
                <a:noFill/>
              </a:ln>
            </p:spPr>
            <p:txBody>
              <a:bodyPr wrap="square">
                <a:spAutoFit/>
              </a:bodyPr>
              <a:lstStyle/>
              <a:p>
                <a:pPr algn="ctr" defTabSz="914400" latinLnBrk="1"/>
                <a:r>
                  <a:rPr lang="en-US" altLang="ko-KR" sz="1050" b="1" dirty="0">
                    <a:solidFill>
                      <a:schemeClr val="tx1">
                        <a:lumMod val="85000"/>
                        <a:lumOff val="15000"/>
                      </a:schemeClr>
                    </a:solidFill>
                    <a:latin typeface="SamsungOne 400" panose="020B0503030303020204" pitchFamily="34" charset="0"/>
                    <a:ea typeface="SamsungOne 400" pitchFamily="34" charset="0"/>
                  </a:rPr>
                  <a:t>Statistics</a:t>
                </a:r>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22" name="타원 21"/>
              <p:cNvSpPr/>
              <p:nvPr/>
            </p:nvSpPr>
            <p:spPr>
              <a:xfrm>
                <a:off x="4620050" y="2522396"/>
                <a:ext cx="2756454" cy="2411897"/>
              </a:xfrm>
              <a:prstGeom prst="ellipse">
                <a:avLst/>
              </a:prstGeom>
              <a:no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latinLnBrk="1"/>
                <a:r>
                  <a:rPr lang="en-US" altLang="ko-KR" sz="1050" b="1" dirty="0">
                    <a:solidFill>
                      <a:schemeClr val="tx1">
                        <a:lumMod val="85000"/>
                        <a:lumOff val="15000"/>
                      </a:schemeClr>
                    </a:solidFill>
                    <a:latin typeface="SamsungOne 400" panose="020B0503030303020204" pitchFamily="34" charset="0"/>
                    <a:ea typeface="SamsungOne 400" pitchFamily="34" charset="0"/>
                  </a:rPr>
                  <a:t>Artificial Intelligence</a:t>
                </a:r>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33" name="타원 32"/>
              <p:cNvSpPr/>
              <p:nvPr/>
            </p:nvSpPr>
            <p:spPr>
              <a:xfrm>
                <a:off x="4907181" y="3326362"/>
                <a:ext cx="1607931" cy="1607931"/>
              </a:xfrm>
              <a:prstGeom prst="ellipse">
                <a:avLst/>
              </a:prstGeom>
              <a:solidFill>
                <a:srgbClr val="0077C8">
                  <a:alpha val="68000"/>
                </a:srgb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defTabSz="914400" latinLnBrk="1"/>
                <a:endParaRPr lang="ko-KR" altLang="en-US" sz="1050" b="1" dirty="0">
                  <a:solidFill>
                    <a:schemeClr val="bg1"/>
                  </a:solidFill>
                  <a:latin typeface="SamsungOne 400" panose="020B0503030303020204" pitchFamily="34" charset="0"/>
                  <a:ea typeface="SamsungOne 400" pitchFamily="34" charset="0"/>
                </a:endParaRPr>
              </a:p>
            </p:txBody>
          </p:sp>
          <p:sp>
            <p:nvSpPr>
              <p:cNvPr id="34" name="직사각형 33"/>
              <p:cNvSpPr/>
              <p:nvPr/>
            </p:nvSpPr>
            <p:spPr>
              <a:xfrm>
                <a:off x="5180437" y="3688440"/>
                <a:ext cx="1098698" cy="430887"/>
              </a:xfrm>
              <a:prstGeom prst="rect">
                <a:avLst/>
              </a:prstGeom>
              <a:ln w="12700">
                <a:noFill/>
              </a:ln>
            </p:spPr>
            <p:txBody>
              <a:bodyPr wrap="square">
                <a:spAutoFit/>
              </a:bodyPr>
              <a:lstStyle/>
              <a:p>
                <a:pPr algn="ctr" defTabSz="914400" latinLnBrk="1"/>
                <a:r>
                  <a:rPr lang="en-US" altLang="ko-KR" sz="1050" b="1" dirty="0">
                    <a:solidFill>
                      <a:schemeClr val="bg1"/>
                    </a:solidFill>
                    <a:latin typeface="SamsungOne 400" panose="020B0503030303020204" pitchFamily="34" charset="0"/>
                    <a:ea typeface="SamsungOne 400" pitchFamily="34" charset="0"/>
                  </a:rPr>
                  <a:t>Machine </a:t>
                </a:r>
                <a:br>
                  <a:rPr lang="en-US" altLang="ko-KR" sz="1050" b="1" dirty="0">
                    <a:solidFill>
                      <a:schemeClr val="bg1"/>
                    </a:solidFill>
                    <a:latin typeface="SamsungOne 400" panose="020B0503030303020204" pitchFamily="34" charset="0"/>
                    <a:ea typeface="SamsungOne 400" pitchFamily="34" charset="0"/>
                  </a:rPr>
                </a:br>
                <a:r>
                  <a:rPr lang="en-US" altLang="ko-KR" sz="1050" b="1" dirty="0">
                    <a:solidFill>
                      <a:schemeClr val="bg1"/>
                    </a:solidFill>
                    <a:latin typeface="SamsungOne 400" panose="020B0503030303020204" pitchFamily="34" charset="0"/>
                    <a:ea typeface="SamsungOne 400" pitchFamily="34" charset="0"/>
                  </a:rPr>
                  <a:t>Learning</a:t>
                </a:r>
                <a:endParaRPr lang="ko-KR" altLang="en-US" sz="1050" b="1" dirty="0">
                  <a:solidFill>
                    <a:schemeClr val="bg1"/>
                  </a:solidFill>
                  <a:latin typeface="SamsungOne 400" panose="020B0503030303020204" pitchFamily="34" charset="0"/>
                  <a:ea typeface="SamsungOne 400" pitchFamily="34" charset="0"/>
                </a:endParaRPr>
              </a:p>
            </p:txBody>
          </p:sp>
          <p:sp>
            <p:nvSpPr>
              <p:cNvPr id="32" name="직사각형 31"/>
              <p:cNvSpPr/>
              <p:nvPr/>
            </p:nvSpPr>
            <p:spPr>
              <a:xfrm>
                <a:off x="6188028" y="5019927"/>
                <a:ext cx="1109599" cy="430887"/>
              </a:xfrm>
              <a:prstGeom prst="rect">
                <a:avLst/>
              </a:prstGeom>
              <a:ln w="12700">
                <a:noFill/>
              </a:ln>
            </p:spPr>
            <p:txBody>
              <a:bodyPr wrap="none">
                <a:spAutoFit/>
              </a:bodyPr>
              <a:lstStyle/>
              <a:p>
                <a:pPr algn="ctr" defTabSz="914400" latinLnBrk="1"/>
                <a:r>
                  <a:rPr lang="en-US" altLang="ko-KR" sz="1050" b="1" dirty="0">
                    <a:solidFill>
                      <a:schemeClr val="tx1">
                        <a:lumMod val="85000"/>
                        <a:lumOff val="15000"/>
                      </a:schemeClr>
                    </a:solidFill>
                    <a:latin typeface="SamsungOne 400" panose="020B0503030303020204" pitchFamily="34" charset="0"/>
                    <a:ea typeface="SamsungOne 400" pitchFamily="34" charset="0"/>
                  </a:rPr>
                  <a:t>Computational</a:t>
                </a:r>
                <a:br>
                  <a:rPr lang="en-US" altLang="ko-KR" sz="1050" b="1" dirty="0">
                    <a:solidFill>
                      <a:schemeClr val="tx1">
                        <a:lumMod val="85000"/>
                        <a:lumOff val="15000"/>
                      </a:schemeClr>
                    </a:solidFill>
                    <a:latin typeface="SamsungOne 400" panose="020B0503030303020204" pitchFamily="34" charset="0"/>
                    <a:ea typeface="SamsungOne 400" pitchFamily="34" charset="0"/>
                  </a:rPr>
                </a:br>
                <a:r>
                  <a:rPr lang="en-US" altLang="ko-KR" sz="1050" b="1" dirty="0">
                    <a:solidFill>
                      <a:schemeClr val="tx1">
                        <a:lumMod val="85000"/>
                        <a:lumOff val="15000"/>
                      </a:schemeClr>
                    </a:solidFill>
                    <a:latin typeface="SamsungOne 400" panose="020B0503030303020204" pitchFamily="34" charset="0"/>
                    <a:ea typeface="SamsungOne 400" pitchFamily="34" charset="0"/>
                  </a:rPr>
                  <a:t>Neuro Science</a:t>
                </a:r>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30" name="타원 29"/>
              <p:cNvSpPr/>
              <p:nvPr/>
            </p:nvSpPr>
            <p:spPr>
              <a:xfrm>
                <a:off x="5366590" y="4245179"/>
                <a:ext cx="689113" cy="689113"/>
              </a:xfrm>
              <a:prstGeom prst="ellipse">
                <a:avLst/>
              </a:prstGeom>
              <a:solidFill>
                <a:srgbClr val="0077C8">
                  <a:alpha val="74000"/>
                </a:srgb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latinLnBrk="1"/>
                <a:r>
                  <a:rPr lang="en-US" altLang="ko-KR" sz="900" b="1" dirty="0">
                    <a:solidFill>
                      <a:schemeClr val="bg1"/>
                    </a:solidFill>
                    <a:latin typeface="SamsungOne 400" panose="020B0503030303020204" pitchFamily="34" charset="0"/>
                    <a:ea typeface="SamsungOne 400" pitchFamily="34" charset="0"/>
                  </a:rPr>
                  <a:t>Deep Learning</a:t>
                </a:r>
                <a:endParaRPr lang="ko-KR" altLang="en-US" sz="900" b="1" dirty="0">
                  <a:solidFill>
                    <a:schemeClr val="bg1"/>
                  </a:solidFill>
                  <a:latin typeface="SamsungOne 400" panose="020B0503030303020204" pitchFamily="34" charset="0"/>
                  <a:ea typeface="SamsungOne 400" pitchFamily="34" charset="0"/>
                </a:endParaRPr>
              </a:p>
            </p:txBody>
          </p:sp>
          <p:sp>
            <p:nvSpPr>
              <p:cNvPr id="18" name="직사각형 17"/>
              <p:cNvSpPr/>
              <p:nvPr/>
            </p:nvSpPr>
            <p:spPr>
              <a:xfrm>
                <a:off x="4168184" y="2860006"/>
                <a:ext cx="1217198" cy="430887"/>
              </a:xfrm>
              <a:prstGeom prst="rect">
                <a:avLst/>
              </a:prstGeom>
            </p:spPr>
            <p:txBody>
              <a:bodyPr wrap="square">
                <a:spAutoFit/>
              </a:bodyPr>
              <a:lstStyle/>
              <a:p>
                <a:pPr algn="ctr" defTabSz="914400" latinLnBrk="1"/>
                <a:r>
                  <a:rPr lang="en-US" altLang="ko-KR" sz="1050" b="1" dirty="0">
                    <a:solidFill>
                      <a:schemeClr val="tx1">
                        <a:lumMod val="85000"/>
                        <a:lumOff val="15000"/>
                      </a:schemeClr>
                    </a:solidFill>
                    <a:latin typeface="SamsungOne 400" panose="020B0503030303020204" pitchFamily="34" charset="0"/>
                    <a:ea typeface="SamsungOne 400" pitchFamily="34" charset="0"/>
                  </a:rPr>
                  <a:t>Pattern</a:t>
                </a:r>
                <a:br>
                  <a:rPr lang="en-US" altLang="ko-KR" sz="1050" b="1" dirty="0">
                    <a:solidFill>
                      <a:schemeClr val="tx1">
                        <a:lumMod val="85000"/>
                        <a:lumOff val="15000"/>
                      </a:schemeClr>
                    </a:solidFill>
                    <a:latin typeface="SamsungOne 400" panose="020B0503030303020204" pitchFamily="34" charset="0"/>
                    <a:ea typeface="SamsungOne 400" pitchFamily="34" charset="0"/>
                  </a:rPr>
                </a:br>
                <a:r>
                  <a:rPr lang="en-US" altLang="ko-KR" sz="1050" b="1" dirty="0">
                    <a:solidFill>
                      <a:schemeClr val="tx1">
                        <a:lumMod val="85000"/>
                        <a:lumOff val="15000"/>
                      </a:schemeClr>
                    </a:solidFill>
                    <a:latin typeface="SamsungOne 400" panose="020B0503030303020204" pitchFamily="34" charset="0"/>
                    <a:ea typeface="SamsungOne 400" pitchFamily="34" charset="0"/>
                  </a:rPr>
                  <a:t>Recognition</a:t>
                </a:r>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35" name="타원 34"/>
              <p:cNvSpPr/>
              <p:nvPr/>
            </p:nvSpPr>
            <p:spPr>
              <a:xfrm rot="20012538">
                <a:off x="2763330" y="4939665"/>
                <a:ext cx="2727492" cy="785142"/>
              </a:xfrm>
              <a:prstGeom prst="ellipse">
                <a:avLst/>
              </a:prstGeom>
              <a:solidFill>
                <a:schemeClr val="bg2">
                  <a:lumMod val="90000"/>
                  <a:alpha val="43000"/>
                </a:schemeClr>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914400" latinLnBrk="1"/>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sp>
            <p:nvSpPr>
              <p:cNvPr id="36" name="직사각형 35"/>
              <p:cNvSpPr/>
              <p:nvPr/>
            </p:nvSpPr>
            <p:spPr>
              <a:xfrm>
                <a:off x="3477886" y="5264111"/>
                <a:ext cx="764953" cy="261610"/>
              </a:xfrm>
              <a:prstGeom prst="rect">
                <a:avLst/>
              </a:prstGeom>
              <a:ln w="12700">
                <a:noFill/>
              </a:ln>
            </p:spPr>
            <p:txBody>
              <a:bodyPr wrap="none">
                <a:spAutoFit/>
              </a:bodyPr>
              <a:lstStyle/>
              <a:p>
                <a:pPr algn="ctr" defTabSz="914400" latinLnBrk="1"/>
                <a:r>
                  <a:rPr lang="en-US" altLang="ko-KR" sz="1050" b="1" dirty="0">
                    <a:solidFill>
                      <a:schemeClr val="tx1">
                        <a:lumMod val="85000"/>
                        <a:lumOff val="15000"/>
                      </a:schemeClr>
                    </a:solidFill>
                    <a:latin typeface="SamsungOne 400" panose="020B0503030303020204" pitchFamily="34" charset="0"/>
                    <a:ea typeface="SamsungOne 400" pitchFamily="34" charset="0"/>
                  </a:rPr>
                  <a:t>Database</a:t>
                </a:r>
                <a:endParaRPr lang="ko-KR" altLang="en-US" sz="1050" b="1" dirty="0">
                  <a:solidFill>
                    <a:schemeClr val="tx1">
                      <a:lumMod val="85000"/>
                      <a:lumOff val="15000"/>
                    </a:schemeClr>
                  </a:solidFill>
                  <a:latin typeface="SamsungOne 400" panose="020B0503030303020204" pitchFamily="34" charset="0"/>
                  <a:ea typeface="SamsungOne 400" pitchFamily="34" charset="0"/>
                </a:endParaRPr>
              </a:p>
            </p:txBody>
          </p:sp>
        </p:grpSp>
      </p:grpSp>
      <p:sp>
        <p:nvSpPr>
          <p:cNvPr id="47" name="직사각형 46">
            <a:extLst>
              <a:ext uri="{FF2B5EF4-FFF2-40B4-BE49-F238E27FC236}">
                <a16:creationId xmlns="" xmlns:a16="http://schemas.microsoft.com/office/drawing/2014/main" id="{D8BF98C4-B566-4812-B5F0-560CFBA969E7}"/>
              </a:ext>
            </a:extLst>
          </p:cNvPr>
          <p:cNvSpPr/>
          <p:nvPr/>
        </p:nvSpPr>
        <p:spPr>
          <a:xfrm>
            <a:off x="702940" y="2068236"/>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Machine learning is an interdisciplinary field that combines academic backgrounds and achievements in various fields such as probability and statistics, computer science, database theory, cognitive science, neuroscience, and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pattern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recognition, rather than limited to technology of methodology in any one field.</a:t>
            </a:r>
          </a:p>
        </p:txBody>
      </p:sp>
      <p:sp>
        <p:nvSpPr>
          <p:cNvPr id="48" name="직사각형 47">
            <a:extLst>
              <a:ext uri="{FF2B5EF4-FFF2-40B4-BE49-F238E27FC236}">
                <a16:creationId xmlns="" xmlns:a16="http://schemas.microsoft.com/office/drawing/2014/main" id="{7697581B-B950-43A9-B25A-7634F0ADE766}"/>
              </a:ext>
            </a:extLst>
          </p:cNvPr>
          <p:cNvSpPr/>
          <p:nvPr/>
        </p:nvSpPr>
        <p:spPr>
          <a:xfrm>
            <a:off x="558924" y="1853167"/>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Studies Related to Machine Learning</a:t>
            </a:r>
          </a:p>
        </p:txBody>
      </p:sp>
      <p:sp>
        <p:nvSpPr>
          <p:cNvPr id="50" name="직사각형 4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Disciplines Related to Machine Learning</a:t>
            </a:r>
          </a:p>
        </p:txBody>
      </p:sp>
    </p:spTree>
    <p:custDataLst>
      <p:tags r:id="rId1"/>
    </p:custDataLst>
    <p:extLst>
      <p:ext uri="{BB962C8B-B14F-4D97-AF65-F5344CB8AC3E}">
        <p14:creationId xmlns:p14="http://schemas.microsoft.com/office/powerpoint/2010/main" val="20375693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 xmlns:a16="http://schemas.microsoft.com/office/drawing/2014/main" id="{D8BF98C4-B566-4812-B5F0-560CFBA969E7}"/>
              </a:ext>
            </a:extLst>
          </p:cNvPr>
          <p:cNvSpPr/>
          <p:nvPr/>
        </p:nvSpPr>
        <p:spPr>
          <a:xfrm>
            <a:off x="702940" y="1700808"/>
            <a:ext cx="8632825" cy="3002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Statistics</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are traditionally regarded as the theoretical foundation that provides a scientific and systematic method for converting data into information. The areas particularly emphasized in statistics are inference and verification, and various methodologies and theories have been established to </a:t>
            </a:r>
            <a:r>
              <a:rPr lang="en-US" altLang="ko-KR" sz="1300" b="1" dirty="0">
                <a:solidFill>
                  <a:srgbClr val="1429A0"/>
                </a:solidFill>
                <a:latin typeface="SamsungOne 400" panose="020B0503030303020204" pitchFamily="34" charset="0"/>
                <a:ea typeface="SamsungOne 400" panose="020B0503030303020204" pitchFamily="34" charset="0"/>
              </a:rPr>
              <a:t>explain how well the given data conform to the researcher’s hypothesis and theory</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(or how accurately the values derived from observations estimate the actual population parameters).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Meanwhile, </a:t>
            </a:r>
            <a:r>
              <a:rPr lang="en-US" altLang="ko-KR" sz="1300" b="1" dirty="0">
                <a:solidFill>
                  <a:srgbClr val="1429A0"/>
                </a:solidFill>
                <a:latin typeface="SamsungOne 400" panose="020B0503030303020204" pitchFamily="34" charset="0"/>
                <a:ea typeface="SamsungOne 400" panose="020B0503030303020204" pitchFamily="34" charset="0"/>
              </a:rPr>
              <a:t>machine learning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mainly used to </a:t>
            </a:r>
            <a:r>
              <a:rPr lang="en-US" altLang="ko-KR" sz="1300" b="1" dirty="0">
                <a:solidFill>
                  <a:srgbClr val="1429A0"/>
                </a:solidFill>
                <a:latin typeface="SamsungOne 400" panose="020B0503030303020204" pitchFamily="34" charset="0"/>
                <a:ea typeface="SamsungOne 400" panose="020B0503030303020204" pitchFamily="34" charset="0"/>
              </a:rPr>
              <a:t>solve tasks that are difficult to design or difficult to program explicit algorithms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Most machine learning algorithms are first used to </a:t>
            </a:r>
            <a:r>
              <a:rPr lang="en-US" altLang="ko-KR" sz="1300" b="1" dirty="0">
                <a:solidFill>
                  <a:srgbClr val="1429A0"/>
                </a:solidFill>
                <a:latin typeface="SamsungOne 400" panose="020B0503030303020204" pitchFamily="34" charset="0"/>
                <a:ea typeface="SamsungOne 400" panose="020B0503030303020204" pitchFamily="34" charset="0"/>
              </a:rPr>
              <a:t>quantify complex relationships by identifying the feature of potential mechanisms generated by data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then to </a:t>
            </a:r>
            <a:r>
              <a:rPr lang="en-US" altLang="ko-KR" sz="1300" b="1" dirty="0">
                <a:solidFill>
                  <a:srgbClr val="1429A0"/>
                </a:solidFill>
                <a:latin typeface="SamsungOne 400" panose="020B0503030303020204" pitchFamily="34" charset="0"/>
                <a:ea typeface="SamsungOne 400" panose="020B0503030303020204" pitchFamily="34" charset="0"/>
              </a:rPr>
              <a:t>make predictions on new data using this identified pattern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first glance, the approaches of statistics and machine learning may look opposite to each other, but besides the emphases on some differences in aspects or perspectives, the methodologies that form the basis of each discipline is very similar. In fact, it can be said that </a:t>
            </a:r>
            <a:r>
              <a:rPr lang="en-US" altLang="ko-KR" sz="1300" b="1" dirty="0">
                <a:solidFill>
                  <a:srgbClr val="1429A0"/>
                </a:solidFill>
                <a:latin typeface="SamsungOne 400" panose="020B0503030303020204" pitchFamily="34" charset="0"/>
              </a:rPr>
              <a:t>many methodologies of machine learning are based on statistical learning based on statistics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1.4. Disciplines Related to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1" name="직사각형 10">
            <a:extLst>
              <a:ext uri="{FF2B5EF4-FFF2-40B4-BE49-F238E27FC236}">
                <a16:creationId xmlns="" xmlns:a16="http://schemas.microsoft.com/office/drawing/2014/main" id="{7697581B-B950-43A9-B25A-7634F0ADE766}"/>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Machine Learning vs. Statistics</a:t>
            </a:r>
          </a:p>
        </p:txBody>
      </p:sp>
      <p:grpSp>
        <p:nvGrpSpPr>
          <p:cNvPr id="9" name="그룹 8">
            <a:extLst>
              <a:ext uri="{FF2B5EF4-FFF2-40B4-BE49-F238E27FC236}">
                <a16:creationId xmlns="" xmlns:a16="http://schemas.microsoft.com/office/drawing/2014/main" id="{AB556189-68F0-49CB-A022-E95152069C88}"/>
              </a:ext>
            </a:extLst>
          </p:cNvPr>
          <p:cNvGrpSpPr/>
          <p:nvPr/>
        </p:nvGrpSpPr>
        <p:grpSpPr>
          <a:xfrm>
            <a:off x="883622" y="4725144"/>
            <a:ext cx="8316262" cy="1512168"/>
            <a:chOff x="1027763" y="4797152"/>
            <a:chExt cx="8316262" cy="1512168"/>
          </a:xfrm>
        </p:grpSpPr>
        <p:grpSp>
          <p:nvGrpSpPr>
            <p:cNvPr id="10" name="그룹 9">
              <a:extLst>
                <a:ext uri="{FF2B5EF4-FFF2-40B4-BE49-F238E27FC236}">
                  <a16:creationId xmlns="" xmlns:a16="http://schemas.microsoft.com/office/drawing/2014/main" id="{B99B4724-FA3A-492F-996B-FF80906F5CFA}"/>
                </a:ext>
              </a:extLst>
            </p:cNvPr>
            <p:cNvGrpSpPr/>
            <p:nvPr/>
          </p:nvGrpSpPr>
          <p:grpSpPr>
            <a:xfrm>
              <a:off x="1027763" y="4797152"/>
              <a:ext cx="8316262" cy="1512168"/>
              <a:chOff x="467241" y="4437112"/>
              <a:chExt cx="9504301" cy="1728192"/>
            </a:xfrm>
          </p:grpSpPr>
          <p:sp>
            <p:nvSpPr>
              <p:cNvPr id="17" name="직사각형 16">
                <a:extLst>
                  <a:ext uri="{FF2B5EF4-FFF2-40B4-BE49-F238E27FC236}">
                    <a16:creationId xmlns="" xmlns:a16="http://schemas.microsoft.com/office/drawing/2014/main" id="{E426954A-3DBA-4A05-94B5-558A3D288AC6}"/>
                  </a:ext>
                </a:extLst>
              </p:cNvPr>
              <p:cNvSpPr/>
              <p:nvPr/>
            </p:nvSpPr>
            <p:spPr>
              <a:xfrm>
                <a:off x="467241" y="4437112"/>
                <a:ext cx="9504301" cy="17281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 xmlns:a16="http://schemas.microsoft.com/office/drawing/2014/main" id="{46B1C3C1-B3ED-4108-BD08-F378FAF565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2142" y="4552064"/>
                <a:ext cx="3799284" cy="1495217"/>
              </a:xfrm>
              <a:prstGeom prst="rect">
                <a:avLst/>
              </a:prstGeom>
            </p:spPr>
          </p:pic>
        </p:grpSp>
        <p:sp>
          <p:nvSpPr>
            <p:cNvPr id="15" name="직사각형 14">
              <a:extLst>
                <a:ext uri="{FF2B5EF4-FFF2-40B4-BE49-F238E27FC236}">
                  <a16:creationId xmlns="" xmlns:a16="http://schemas.microsoft.com/office/drawing/2014/main" id="{9C34EBBB-14AD-4E20-9C5F-6240CF9F6E23}"/>
                </a:ext>
              </a:extLst>
            </p:cNvPr>
            <p:cNvSpPr/>
            <p:nvPr/>
          </p:nvSpPr>
          <p:spPr>
            <a:xfrm>
              <a:off x="6842868" y="5494662"/>
              <a:ext cx="877163" cy="292388"/>
            </a:xfrm>
            <a:prstGeom prst="rect">
              <a:avLst/>
            </a:prstGeom>
          </p:spPr>
          <p:txBody>
            <a:bodyPr wrap="square">
              <a:spAutoFit/>
            </a:bodyPr>
            <a:lstStyle/>
            <a:p>
              <a:pPr algn="ctr">
                <a:spcAft>
                  <a:spcPts val="600"/>
                </a:spcAft>
                <a:buClr>
                  <a:srgbClr val="A5A5A5"/>
                </a:buClr>
              </a:pPr>
              <a:r>
                <a:rPr lang="en-US" altLang="ko-KR" sz="1300" dirty="0">
                  <a:solidFill>
                    <a:prstClr val="black">
                      <a:lumMod val="85000"/>
                      <a:lumOff val="15000"/>
                    </a:prstClr>
                  </a:solidFill>
                  <a:latin typeface="SamsungOne 700" panose="020B0803030303020204" pitchFamily="34" charset="0"/>
                  <a:ea typeface="SamsungOne 700" panose="020B0803030303020204" pitchFamily="34" charset="0"/>
                </a:rPr>
                <a:t>Statistics</a:t>
              </a:r>
              <a:endParaRPr lang="ko-KR" altLang="en-US" sz="1300" dirty="0">
                <a:solidFill>
                  <a:prstClr val="black">
                    <a:lumMod val="85000"/>
                    <a:lumOff val="15000"/>
                  </a:prstClr>
                </a:solidFill>
                <a:latin typeface="SamsungOne 700" panose="020B0803030303020204" pitchFamily="34" charset="0"/>
              </a:endParaRPr>
            </a:p>
          </p:txBody>
        </p:sp>
        <p:sp>
          <p:nvSpPr>
            <p:cNvPr id="16" name="직사각형 15">
              <a:extLst>
                <a:ext uri="{FF2B5EF4-FFF2-40B4-BE49-F238E27FC236}">
                  <a16:creationId xmlns="" xmlns:a16="http://schemas.microsoft.com/office/drawing/2014/main" id="{B09FF949-5B49-4C95-AC9F-927F5E16F923}"/>
                </a:ext>
              </a:extLst>
            </p:cNvPr>
            <p:cNvSpPr/>
            <p:nvPr/>
          </p:nvSpPr>
          <p:spPr>
            <a:xfrm>
              <a:off x="1940793" y="5431507"/>
              <a:ext cx="1656183" cy="292388"/>
            </a:xfrm>
            <a:prstGeom prst="rect">
              <a:avLst/>
            </a:prstGeom>
          </p:spPr>
          <p:txBody>
            <a:bodyPr wrap="square">
              <a:spAutoFit/>
            </a:bodyPr>
            <a:lstStyle/>
            <a:p>
              <a:pPr algn="ctr">
                <a:spcAft>
                  <a:spcPts val="600"/>
                </a:spcAft>
                <a:buClr>
                  <a:srgbClr val="A5A5A5"/>
                </a:buClr>
                <a:defRPr/>
              </a:pPr>
              <a:r>
                <a:rPr lang="en-US" altLang="ko-KR" sz="1300" dirty="0">
                  <a:solidFill>
                    <a:prstClr val="black">
                      <a:lumMod val="85000"/>
                      <a:lumOff val="15000"/>
                    </a:prstClr>
                  </a:solidFill>
                  <a:latin typeface="SamsungOne 700" panose="020B0803030303020204" pitchFamily="34" charset="0"/>
                  <a:ea typeface="SamsungOne 700" panose="020B0803030303020204" pitchFamily="34" charset="0"/>
                </a:rPr>
                <a:t>Machine Learning </a:t>
              </a:r>
              <a:endParaRPr lang="ko-KR" altLang="en-US" sz="1300" dirty="0">
                <a:latin typeface="SamsungOne 700" panose="020B0803030303020204" pitchFamily="34" charset="0"/>
              </a:endParaRPr>
            </a:p>
          </p:txBody>
        </p:sp>
      </p:grpSp>
    </p:spTree>
    <p:custDataLst>
      <p:tags r:id="rId1"/>
    </p:custDataLst>
    <p:extLst>
      <p:ext uri="{BB962C8B-B14F-4D97-AF65-F5344CB8AC3E}">
        <p14:creationId xmlns:p14="http://schemas.microsoft.com/office/powerpoint/2010/main" val="27162757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8BF98C4-B566-4812-B5F0-560CFBA969E7}"/>
              </a:ext>
            </a:extLst>
          </p:cNvPr>
          <p:cNvSpPr/>
          <p:nvPr/>
        </p:nvSpPr>
        <p:spPr>
          <a:xfrm>
            <a:off x="702940" y="1700808"/>
            <a:ext cx="8632825" cy="2556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What is Data Mining?:</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refers to a mining operation of digging useful information [gold nuggets] from a large data warehouse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[stone pile].</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 series of processes that help companies make decisions to secure competitiveness by finding and modeling relationships, patterns, and rules between data existing in large amounts of data.</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Machine learning is also deeply related to data mining in that it extracts useful rules, knowledge expression, or judgement criteria from data.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a:t>
            </a:r>
            <a:r>
              <a:rPr lang="en-US" altLang="ko-KR" sz="1300" b="1" dirty="0">
                <a:solidFill>
                  <a:srgbClr val="1429A0"/>
                </a:solidFill>
                <a:latin typeface="SamsungOne 400" panose="020B0503030303020204" pitchFamily="34" charset="0"/>
                <a:ea typeface="SamsungOne 400" panose="020B0503030303020204" pitchFamily="34" charset="0"/>
              </a:rPr>
              <a:t>data mining </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is a process of systematically and automatically discovering meaningful rules or patterns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within large-scale stored data and intellectualizing them, </a:t>
            </a:r>
            <a:r>
              <a:rPr lang="en-US" altLang="ko-KR" sz="1300" b="1" dirty="0">
                <a:solidFill>
                  <a:srgbClr val="1429A0"/>
                </a:solidFill>
                <a:latin typeface="SamsungOne 400" panose="020B0503030303020204" pitchFamily="34" charset="0"/>
                <a:ea typeface="SamsungOne 400" panose="020B0503030303020204" pitchFamily="34" charset="0"/>
              </a:rPr>
              <a:t>machine learning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differs in that it is a process in which </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computer programs learn, make predictions, and research and build algorithms for said process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13" name="그룹 1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1.4. Disciplines Related to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5" name="직사각형 1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2" name="직사각형 11">
            <a:extLst>
              <a:ext uri="{FF2B5EF4-FFF2-40B4-BE49-F238E27FC236}">
                <a16:creationId xmlns="" xmlns:a16="http://schemas.microsoft.com/office/drawing/2014/main" id="{92BA8964-C933-43C0-9010-6C6BE755A8EF}"/>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Machine Learning vs. Data Mining</a:t>
            </a:r>
          </a:p>
        </p:txBody>
      </p:sp>
      <p:grpSp>
        <p:nvGrpSpPr>
          <p:cNvPr id="4" name="그룹 3">
            <a:extLst>
              <a:ext uri="{FF2B5EF4-FFF2-40B4-BE49-F238E27FC236}">
                <a16:creationId xmlns="" xmlns:a16="http://schemas.microsoft.com/office/drawing/2014/main" id="{CB71EBDF-6F2A-4989-9E8F-635C878ED575}"/>
              </a:ext>
            </a:extLst>
          </p:cNvPr>
          <p:cNvGrpSpPr/>
          <p:nvPr/>
        </p:nvGrpSpPr>
        <p:grpSpPr>
          <a:xfrm>
            <a:off x="846956" y="4390270"/>
            <a:ext cx="8304163" cy="1775035"/>
            <a:chOff x="725497" y="4304816"/>
            <a:chExt cx="8473761" cy="1811287"/>
          </a:xfrm>
        </p:grpSpPr>
        <p:pic>
          <p:nvPicPr>
            <p:cNvPr id="27" name="그림 26">
              <a:extLst>
                <a:ext uri="{FF2B5EF4-FFF2-40B4-BE49-F238E27FC236}">
                  <a16:creationId xmlns="" xmlns:a16="http://schemas.microsoft.com/office/drawing/2014/main" id="{C3E66982-9B6C-439E-9C73-705096DF33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497" y="4426093"/>
              <a:ext cx="3976761" cy="1656306"/>
            </a:xfrm>
            <a:prstGeom prst="rect">
              <a:avLst/>
            </a:prstGeom>
          </p:spPr>
        </p:pic>
        <p:pic>
          <p:nvPicPr>
            <p:cNvPr id="30" name="그림 29">
              <a:extLst>
                <a:ext uri="{FF2B5EF4-FFF2-40B4-BE49-F238E27FC236}">
                  <a16:creationId xmlns="" xmlns:a16="http://schemas.microsoft.com/office/drawing/2014/main" id="{3AA643A5-DB14-4EB4-BAC9-A848B04A78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86330" y="4304816"/>
              <a:ext cx="4312928" cy="1811287"/>
            </a:xfrm>
            <a:prstGeom prst="rect">
              <a:avLst/>
            </a:prstGeom>
          </p:spPr>
        </p:pic>
      </p:grpSp>
    </p:spTree>
    <p:custDataLst>
      <p:tags r:id="rId1"/>
    </p:custDataLst>
    <p:extLst>
      <p:ext uri="{BB962C8B-B14F-4D97-AF65-F5344CB8AC3E}">
        <p14:creationId xmlns:p14="http://schemas.microsoft.com/office/powerpoint/2010/main" val="27786862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데이터 마이닝 대 기계 학습 대 인공 지능의 차이 - 다른"/>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p>
        </p:txBody>
      </p:sp>
      <p:pic>
        <p:nvPicPr>
          <p:cNvPr id="1028" name="Picture 4" descr="데이터 마이닝 대 기계 학습 대 인공 지능의 차이 - 다른"/>
          <p:cNvPicPr>
            <a:picLocks noChangeAspect="1" noChangeArrowheads="1"/>
          </p:cNvPicPr>
          <p:nvPr/>
        </p:nvPicPr>
        <p:blipFill rotWithShape="1">
          <a:blip r:embed="rId4">
            <a:extLst>
              <a:ext uri="{28A0092B-C50C-407E-A947-70E740481C1C}">
                <a14:useLocalDpi xmlns:a14="http://schemas.microsoft.com/office/drawing/2010/main" val="0"/>
              </a:ext>
            </a:extLst>
          </a:blip>
          <a:srcRect l="5507" t="3582" r="3521" b="3393"/>
          <a:stretch/>
        </p:blipFill>
        <p:spPr bwMode="auto">
          <a:xfrm>
            <a:off x="7286895" y="4005064"/>
            <a:ext cx="1768973" cy="1739325"/>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1.4. Disciplines Related to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4" name="직사각형 13">
            <a:extLst>
              <a:ext uri="{FF2B5EF4-FFF2-40B4-BE49-F238E27FC236}">
                <a16:creationId xmlns="" xmlns:a16="http://schemas.microsoft.com/office/drawing/2014/main" id="{588DD848-7B91-4F1B-8118-EB5A385A2BE6}"/>
              </a:ext>
            </a:extLst>
          </p:cNvPr>
          <p:cNvSpPr/>
          <p:nvPr/>
        </p:nvSpPr>
        <p:spPr>
          <a:xfrm>
            <a:off x="702940" y="1700808"/>
            <a:ext cx="8632825" cy="2361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Traditional Statistical Analysis</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 is a target group, and various assumptions such as the distribution or model of the population are premised; and analysis is conducted under this prerequisite. </a:t>
            </a:r>
          </a:p>
          <a:p>
            <a:pPr marL="355600" lvl="1">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process of inferring the entire parameter of a population through observation of a sample.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Data Mining</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No prerequisites are required for the distribution or model inevitably involved in the sample survey/experiment.</a:t>
            </a:r>
          </a:p>
          <a:p>
            <a:pPr marL="355600" lvl="1">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process of extracting necessary information/knowledge using the entire data of the population.</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 is a prerequisite that it needs to be large amounts of data. </a:t>
            </a:r>
          </a:p>
        </p:txBody>
      </p:sp>
      <p:sp>
        <p:nvSpPr>
          <p:cNvPr id="15" name="직사각형 14">
            <a:extLst>
              <a:ext uri="{FF2B5EF4-FFF2-40B4-BE49-F238E27FC236}">
                <a16:creationId xmlns="" xmlns:a16="http://schemas.microsoft.com/office/drawing/2014/main" id="{3962CC36-78C6-43CB-A99E-CAB9AF21044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Statistical Analysis vs. Data Mining</a:t>
            </a:r>
          </a:p>
        </p:txBody>
      </p:sp>
    </p:spTree>
    <p:custDataLst>
      <p:tags r:id="rId1"/>
    </p:custDataLst>
    <p:extLst>
      <p:ext uri="{BB962C8B-B14F-4D97-AF65-F5344CB8AC3E}">
        <p14:creationId xmlns:p14="http://schemas.microsoft.com/office/powerpoint/2010/main" val="41109028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The Concept of Artificial Intelligence</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8" name="직사각형 27">
            <a:extLst>
              <a:ext uri="{FF2B5EF4-FFF2-40B4-BE49-F238E27FC236}">
                <a16:creationId xmlns="" xmlns:a16="http://schemas.microsoft.com/office/drawing/2014/main" id="{B9F98A7E-0155-4617-AC68-4B4CFAE4C637}"/>
              </a:ext>
            </a:extLst>
          </p:cNvPr>
          <p:cNvSpPr/>
          <p:nvPr/>
        </p:nvSpPr>
        <p:spPr>
          <a:xfrm>
            <a:off x="1054111" y="3929021"/>
            <a:ext cx="8286680" cy="2236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1.1. Definition of Artificial Intelligence</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1.2. Types and Subsets of Artificial Intelligence</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1.3. Definition of Machine Learning</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1.4. Disciplines Related to Machine Learning</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1.5. Types and Choices of Machine Learning-Based Data Analysis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1.6. Procedures for Machine Learning-Based Data Analysis</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1.7. Reasons For Machine Learning</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1.8. Limitations of Machine Learning</a:t>
            </a:r>
            <a:endParaRPr lang="en-US" altLang="ko-KR" dirty="0">
              <a:solidFill>
                <a:srgbClr val="A6A6A6"/>
              </a:solidFill>
              <a:latin typeface="SamsungOne 400" panose="020B0503030303020204" pitchFamily="34" charset="0"/>
              <a:ea typeface="SamsungOne 400" panose="020B0503030303020204" pitchFamily="34" charset="0"/>
            </a:endParaRPr>
          </a:p>
        </p:txBody>
      </p:sp>
    </p:spTree>
    <p:custDataLst>
      <p:tags r:id="rId1"/>
    </p:custDataLst>
    <p:extLst>
      <p:ext uri="{BB962C8B-B14F-4D97-AF65-F5344CB8AC3E}">
        <p14:creationId xmlns:p14="http://schemas.microsoft.com/office/powerpoint/2010/main" val="34470852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그룹 13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9" name="직사각형 13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40" name="직사각형 13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 xmlns:a16="http://schemas.microsoft.com/office/drawing/2014/main" id="{D62BC09B-8CC1-4660-8987-22561C985BAD}"/>
              </a:ext>
            </a:extLst>
          </p:cNvPr>
          <p:cNvGrpSpPr/>
          <p:nvPr/>
        </p:nvGrpSpPr>
        <p:grpSpPr>
          <a:xfrm>
            <a:off x="558800" y="2132856"/>
            <a:ext cx="8784209" cy="4176464"/>
            <a:chOff x="558800" y="1916832"/>
            <a:chExt cx="8784209" cy="4176464"/>
          </a:xfrm>
        </p:grpSpPr>
        <p:sp>
          <p:nvSpPr>
            <p:cNvPr id="142" name="직사각형 141"/>
            <p:cNvSpPr/>
            <p:nvPr/>
          </p:nvSpPr>
          <p:spPr>
            <a:xfrm>
              <a:off x="558800" y="2081312"/>
              <a:ext cx="8784209" cy="401198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3" name="직사각형 9">
              <a:extLst>
                <a:ext uri="{FF2B5EF4-FFF2-40B4-BE49-F238E27FC236}">
                  <a16:creationId xmlns="" xmlns:a16="http://schemas.microsoft.com/office/drawing/2014/main" id="{19D09BE8-181E-4B71-8FF9-8CE3E133865B}"/>
                </a:ext>
              </a:extLst>
            </p:cNvPr>
            <p:cNvSpPr/>
            <p:nvPr/>
          </p:nvSpPr>
          <p:spPr>
            <a:xfrm>
              <a:off x="3438228" y="1916832"/>
              <a:ext cx="3025352" cy="369332"/>
            </a:xfrm>
            <a:prstGeom prst="rect">
              <a:avLst/>
            </a:prstGeom>
            <a:solidFill>
              <a:schemeClr val="bg1"/>
            </a:solidFill>
          </p:spPr>
          <p:txBody>
            <a:bodyPr wrap="square">
              <a:spAutoFit/>
            </a:bodyPr>
            <a:lstStyle/>
            <a:p>
              <a:pPr algn="ctr"/>
              <a:r>
                <a:rPr lang="en-US" altLang="ko-KR" b="1" dirty="0">
                  <a:solidFill>
                    <a:srgbClr val="1429A0"/>
                  </a:solidFill>
                  <a:latin typeface="SamsungOne 400" pitchFamily="34" charset="0"/>
                  <a:ea typeface="SamsungOne 400" pitchFamily="34" charset="0"/>
                </a:rPr>
                <a:t>Machine Learning Workflow</a:t>
              </a:r>
              <a:endParaRPr lang="ko-KR" altLang="en-US" b="1" dirty="0">
                <a:solidFill>
                  <a:srgbClr val="1429A0"/>
                </a:solidFill>
                <a:latin typeface="SamsungOne 400" pitchFamily="34" charset="0"/>
              </a:endParaRPr>
            </a:p>
          </p:txBody>
        </p:sp>
        <p:sp>
          <p:nvSpPr>
            <p:cNvPr id="144" name="사각형: 둥근 모서리 32">
              <a:extLst>
                <a:ext uri="{FF2B5EF4-FFF2-40B4-BE49-F238E27FC236}">
                  <a16:creationId xmlns="" xmlns:a16="http://schemas.microsoft.com/office/drawing/2014/main" id="{9F9FFF6C-7C72-4E08-8072-03F5113CBF51}"/>
                </a:ext>
              </a:extLst>
            </p:cNvPr>
            <p:cNvSpPr/>
            <p:nvPr/>
          </p:nvSpPr>
          <p:spPr>
            <a:xfrm>
              <a:off x="8014847" y="5805264"/>
              <a:ext cx="1196539" cy="21236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MathWorks</a:t>
              </a:r>
            </a:p>
          </p:txBody>
        </p:sp>
        <p:sp>
          <p:nvSpPr>
            <p:cNvPr id="146" name="직사각형 86">
              <a:extLst>
                <a:ext uri="{FF2B5EF4-FFF2-40B4-BE49-F238E27FC236}">
                  <a16:creationId xmlns="" xmlns:a16="http://schemas.microsoft.com/office/drawing/2014/main" id="{8CC60548-36B1-4CA9-9DF8-126F618BFC9E}"/>
                </a:ext>
              </a:extLst>
            </p:cNvPr>
            <p:cNvSpPr/>
            <p:nvPr/>
          </p:nvSpPr>
          <p:spPr>
            <a:xfrm>
              <a:off x="6771235" y="3231683"/>
              <a:ext cx="1384028" cy="1384026"/>
            </a:xfrm>
            <a:prstGeom prst="rect">
              <a:avLst/>
            </a:prstGeom>
            <a:solidFill>
              <a:schemeClr val="bg1"/>
            </a:solid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 xmlns:a16="http://schemas.microsoft.com/office/drawing/2014/main" id="{D7FB1B29-DADB-42CD-A1F1-A83E271FDA43}"/>
                </a:ext>
              </a:extLst>
            </p:cNvPr>
            <p:cNvGrpSpPr/>
            <p:nvPr/>
          </p:nvGrpSpPr>
          <p:grpSpPr>
            <a:xfrm>
              <a:off x="6947598" y="3381690"/>
              <a:ext cx="1060555" cy="1060555"/>
              <a:chOff x="6851314" y="3334131"/>
              <a:chExt cx="1216948" cy="1216948"/>
            </a:xfrm>
          </p:grpSpPr>
          <p:pic>
            <p:nvPicPr>
              <p:cNvPr id="147" name="Picture 5" descr="C:\Users\USER\Downloads\kitt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1314" y="3334131"/>
                <a:ext cx="1216948" cy="1216948"/>
              </a:xfrm>
              <a:prstGeom prst="rect">
                <a:avLst/>
              </a:prstGeom>
              <a:noFill/>
              <a:extLst>
                <a:ext uri="{909E8E84-426E-40DD-AFC4-6F175D3DCCD1}">
                  <a14:hiddenFill xmlns:a14="http://schemas.microsoft.com/office/drawing/2010/main">
                    <a:solidFill>
                      <a:srgbClr val="FFFFFF"/>
                    </a:solidFill>
                  </a14:hiddenFill>
                </a:ext>
              </a:extLst>
            </p:spPr>
          </p:pic>
          <p:sp>
            <p:nvSpPr>
              <p:cNvPr id="148" name="타원 164">
                <a:extLst>
                  <a:ext uri="{FF2B5EF4-FFF2-40B4-BE49-F238E27FC236}">
                    <a16:creationId xmlns="" xmlns:a16="http://schemas.microsoft.com/office/drawing/2014/main" id="{0398915E-A178-42F9-864C-5EDB1348E849}"/>
                  </a:ext>
                </a:extLst>
              </p:cNvPr>
              <p:cNvSpPr/>
              <p:nvPr/>
            </p:nvSpPr>
            <p:spPr>
              <a:xfrm>
                <a:off x="6914547" y="3418579"/>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9" name="타원 165">
                <a:extLst>
                  <a:ext uri="{FF2B5EF4-FFF2-40B4-BE49-F238E27FC236}">
                    <a16:creationId xmlns="" xmlns:a16="http://schemas.microsoft.com/office/drawing/2014/main" id="{CAE30F70-FF99-4437-A744-B9B1E290B7C5}"/>
                  </a:ext>
                </a:extLst>
              </p:cNvPr>
              <p:cNvSpPr/>
              <p:nvPr/>
            </p:nvSpPr>
            <p:spPr>
              <a:xfrm>
                <a:off x="7604259" y="3432785"/>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0" name="타원 166">
                <a:extLst>
                  <a:ext uri="{FF2B5EF4-FFF2-40B4-BE49-F238E27FC236}">
                    <a16:creationId xmlns="" xmlns:a16="http://schemas.microsoft.com/office/drawing/2014/main" id="{2BC9CA1B-5898-4018-A964-F302F65C5CC4}"/>
                  </a:ext>
                </a:extLst>
              </p:cNvPr>
              <p:cNvSpPr/>
              <p:nvPr/>
            </p:nvSpPr>
            <p:spPr>
              <a:xfrm>
                <a:off x="7111683" y="3585185"/>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1" name="타원 167">
                <a:extLst>
                  <a:ext uri="{FF2B5EF4-FFF2-40B4-BE49-F238E27FC236}">
                    <a16:creationId xmlns="" xmlns:a16="http://schemas.microsoft.com/office/drawing/2014/main" id="{35C14718-B113-4EB8-BE14-AA199794216A}"/>
                  </a:ext>
                </a:extLst>
              </p:cNvPr>
              <p:cNvSpPr/>
              <p:nvPr/>
            </p:nvSpPr>
            <p:spPr>
              <a:xfrm>
                <a:off x="7465653" y="3585185"/>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2" name="타원 168">
                <a:extLst>
                  <a:ext uri="{FF2B5EF4-FFF2-40B4-BE49-F238E27FC236}">
                    <a16:creationId xmlns="" xmlns:a16="http://schemas.microsoft.com/office/drawing/2014/main" id="{9360AB24-47F3-4F21-BEC9-E3791CC9731A}"/>
                  </a:ext>
                </a:extLst>
              </p:cNvPr>
              <p:cNvSpPr/>
              <p:nvPr/>
            </p:nvSpPr>
            <p:spPr>
              <a:xfrm>
                <a:off x="7530468" y="3816168"/>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3" name="타원 169">
                <a:extLst>
                  <a:ext uri="{FF2B5EF4-FFF2-40B4-BE49-F238E27FC236}">
                    <a16:creationId xmlns="" xmlns:a16="http://schemas.microsoft.com/office/drawing/2014/main" id="{CCAE329C-BADE-4AE0-871E-04D07136203D}"/>
                  </a:ext>
                </a:extLst>
              </p:cNvPr>
              <p:cNvSpPr/>
              <p:nvPr/>
            </p:nvSpPr>
            <p:spPr>
              <a:xfrm>
                <a:off x="7075683" y="3887390"/>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4" name="타원 170">
                <a:extLst>
                  <a:ext uri="{FF2B5EF4-FFF2-40B4-BE49-F238E27FC236}">
                    <a16:creationId xmlns="" xmlns:a16="http://schemas.microsoft.com/office/drawing/2014/main" id="{BCAC0417-D9A8-4214-8592-7C9F3F8F0514}"/>
                  </a:ext>
                </a:extLst>
              </p:cNvPr>
              <p:cNvSpPr/>
              <p:nvPr/>
            </p:nvSpPr>
            <p:spPr>
              <a:xfrm>
                <a:off x="7313572" y="3851390"/>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5" name="타원 171">
                <a:extLst>
                  <a:ext uri="{FF2B5EF4-FFF2-40B4-BE49-F238E27FC236}">
                    <a16:creationId xmlns="" xmlns:a16="http://schemas.microsoft.com/office/drawing/2014/main" id="{8CC98573-8DDF-462E-867F-764AA03EF8FF}"/>
                  </a:ext>
                </a:extLst>
              </p:cNvPr>
              <p:cNvSpPr/>
              <p:nvPr/>
            </p:nvSpPr>
            <p:spPr>
              <a:xfrm>
                <a:off x="7604259" y="4423516"/>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6" name="타원 172">
                <a:extLst>
                  <a:ext uri="{FF2B5EF4-FFF2-40B4-BE49-F238E27FC236}">
                    <a16:creationId xmlns="" xmlns:a16="http://schemas.microsoft.com/office/drawing/2014/main" id="{63788275-9FB0-4BD9-9FB9-D722B404B52E}"/>
                  </a:ext>
                </a:extLst>
              </p:cNvPr>
              <p:cNvSpPr/>
              <p:nvPr/>
            </p:nvSpPr>
            <p:spPr>
              <a:xfrm>
                <a:off x="7147683" y="4343154"/>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7" name="타원 173">
                <a:extLst>
                  <a:ext uri="{FF2B5EF4-FFF2-40B4-BE49-F238E27FC236}">
                    <a16:creationId xmlns="" xmlns:a16="http://schemas.microsoft.com/office/drawing/2014/main" id="{6B70B356-73C9-4735-9035-FCDA2B7389A6}"/>
                  </a:ext>
                </a:extLst>
              </p:cNvPr>
              <p:cNvSpPr/>
              <p:nvPr/>
            </p:nvSpPr>
            <p:spPr>
              <a:xfrm>
                <a:off x="7411952" y="4415154"/>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8" name="타원 174">
                <a:extLst>
                  <a:ext uri="{FF2B5EF4-FFF2-40B4-BE49-F238E27FC236}">
                    <a16:creationId xmlns="" xmlns:a16="http://schemas.microsoft.com/office/drawing/2014/main" id="{167AE807-B32D-4A93-B4A7-7AAF6814CF7E}"/>
                  </a:ext>
                </a:extLst>
              </p:cNvPr>
              <p:cNvSpPr/>
              <p:nvPr/>
            </p:nvSpPr>
            <p:spPr>
              <a:xfrm>
                <a:off x="7926247" y="4011358"/>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59" name="그룹 158"/>
            <p:cNvGrpSpPr/>
            <p:nvPr/>
          </p:nvGrpSpPr>
          <p:grpSpPr>
            <a:xfrm>
              <a:off x="2904396" y="2671173"/>
              <a:ext cx="831653" cy="823143"/>
              <a:chOff x="2987853" y="2557926"/>
              <a:chExt cx="831653" cy="823143"/>
            </a:xfrm>
          </p:grpSpPr>
          <p:grpSp>
            <p:nvGrpSpPr>
              <p:cNvPr id="263" name="그룹 262"/>
              <p:cNvGrpSpPr/>
              <p:nvPr/>
            </p:nvGrpSpPr>
            <p:grpSpPr>
              <a:xfrm>
                <a:off x="2987853" y="2557926"/>
                <a:ext cx="831653" cy="823143"/>
                <a:chOff x="2987853" y="2557926"/>
                <a:chExt cx="831653" cy="823143"/>
              </a:xfrm>
            </p:grpSpPr>
            <p:sp>
              <p:nvSpPr>
                <p:cNvPr id="265" name="직사각형 43">
                  <a:extLst>
                    <a:ext uri="{FF2B5EF4-FFF2-40B4-BE49-F238E27FC236}">
                      <a16:creationId xmlns="" xmlns:a16="http://schemas.microsoft.com/office/drawing/2014/main" id="{02B0E7FC-28AE-4861-B650-C052C5033A7B}"/>
                    </a:ext>
                  </a:extLst>
                </p:cNvPr>
                <p:cNvSpPr/>
                <p:nvPr/>
              </p:nvSpPr>
              <p:spPr>
                <a:xfrm>
                  <a:off x="3114371" y="255792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6" name="직사각형 46">
                  <a:extLst>
                    <a:ext uri="{FF2B5EF4-FFF2-40B4-BE49-F238E27FC236}">
                      <a16:creationId xmlns="" xmlns:a16="http://schemas.microsoft.com/office/drawing/2014/main" id="{E8621871-2FB4-4CD9-8FBB-9A33181A56AA}"/>
                    </a:ext>
                  </a:extLst>
                </p:cNvPr>
                <p:cNvSpPr/>
                <p:nvPr/>
              </p:nvSpPr>
              <p:spPr>
                <a:xfrm>
                  <a:off x="3051112" y="2616931"/>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7" name="직사각형 48">
                  <a:extLst>
                    <a:ext uri="{FF2B5EF4-FFF2-40B4-BE49-F238E27FC236}">
                      <a16:creationId xmlns="" xmlns:a16="http://schemas.microsoft.com/office/drawing/2014/main" id="{89B02F4A-156B-4790-9059-03F927177A4E}"/>
                    </a:ext>
                  </a:extLst>
                </p:cNvPr>
                <p:cNvSpPr/>
                <p:nvPr/>
              </p:nvSpPr>
              <p:spPr>
                <a:xfrm>
                  <a:off x="2987853" y="2675935"/>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264" name="Picture 3" descr="C:\Users\USER\Downloads\ca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82703" y="2775526"/>
                <a:ext cx="513480" cy="5134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0" name="그룹 76">
              <a:extLst>
                <a:ext uri="{FF2B5EF4-FFF2-40B4-BE49-F238E27FC236}">
                  <a16:creationId xmlns="" xmlns:a16="http://schemas.microsoft.com/office/drawing/2014/main" id="{FF7B8D9C-110D-4111-AD65-3FB11CFCBAEC}"/>
                </a:ext>
              </a:extLst>
            </p:cNvPr>
            <p:cNvGrpSpPr/>
            <p:nvPr/>
          </p:nvGrpSpPr>
          <p:grpSpPr>
            <a:xfrm>
              <a:off x="2904396" y="4444886"/>
              <a:ext cx="831653" cy="823143"/>
              <a:chOff x="1242272" y="4698669"/>
              <a:chExt cx="831653" cy="823143"/>
            </a:xfrm>
          </p:grpSpPr>
          <p:sp>
            <p:nvSpPr>
              <p:cNvPr id="260" name="직사각형 69">
                <a:extLst>
                  <a:ext uri="{FF2B5EF4-FFF2-40B4-BE49-F238E27FC236}">
                    <a16:creationId xmlns="" xmlns:a16="http://schemas.microsoft.com/office/drawing/2014/main" id="{D1080295-7218-4A43-9103-6746C90019D4}"/>
                  </a:ext>
                </a:extLst>
              </p:cNvPr>
              <p:cNvSpPr/>
              <p:nvPr/>
            </p:nvSpPr>
            <p:spPr>
              <a:xfrm>
                <a:off x="1368790" y="4698669"/>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1" name="직사각형 70">
                <a:extLst>
                  <a:ext uri="{FF2B5EF4-FFF2-40B4-BE49-F238E27FC236}">
                    <a16:creationId xmlns="" xmlns:a16="http://schemas.microsoft.com/office/drawing/2014/main" id="{ED2FE2A7-C581-42ED-B136-332BFEF204E8}"/>
                  </a:ext>
                </a:extLst>
              </p:cNvPr>
              <p:cNvSpPr/>
              <p:nvPr/>
            </p:nvSpPr>
            <p:spPr>
              <a:xfrm>
                <a:off x="1305531" y="4757674"/>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2" name="직사각형 72">
                <a:extLst>
                  <a:ext uri="{FF2B5EF4-FFF2-40B4-BE49-F238E27FC236}">
                    <a16:creationId xmlns="" xmlns:a16="http://schemas.microsoft.com/office/drawing/2014/main" id="{4E1DFE28-D850-4B70-BE6A-9FC9B35F9EB9}"/>
                  </a:ext>
                </a:extLst>
              </p:cNvPr>
              <p:cNvSpPr/>
              <p:nvPr/>
            </p:nvSpPr>
            <p:spPr>
              <a:xfrm>
                <a:off x="1242272" y="4816678"/>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161" name="Picture 4" descr="C:\Users\USER\Downloads\parro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00059" y="4634915"/>
              <a:ext cx="561094" cy="561094"/>
            </a:xfrm>
            <a:prstGeom prst="rect">
              <a:avLst/>
            </a:prstGeom>
            <a:noFill/>
            <a:extLst>
              <a:ext uri="{909E8E84-426E-40DD-AFC4-6F175D3DCCD1}">
                <a14:hiddenFill xmlns:a14="http://schemas.microsoft.com/office/drawing/2010/main">
                  <a:solidFill>
                    <a:srgbClr val="FFFFFF"/>
                  </a:solidFill>
                </a14:hiddenFill>
              </a:ext>
            </a:extLst>
          </p:spPr>
        </p:pic>
        <p:sp>
          <p:nvSpPr>
            <p:cNvPr id="162" name="타원 159">
              <a:extLst>
                <a:ext uri="{FF2B5EF4-FFF2-40B4-BE49-F238E27FC236}">
                  <a16:creationId xmlns="" xmlns:a16="http://schemas.microsoft.com/office/drawing/2014/main" id="{8591B58F-792B-422E-954B-FDBB50424A98}"/>
                </a:ext>
              </a:extLst>
            </p:cNvPr>
            <p:cNvSpPr/>
            <p:nvPr/>
          </p:nvSpPr>
          <p:spPr>
            <a:xfrm>
              <a:off x="3075081" y="4735832"/>
              <a:ext cx="36000" cy="36000"/>
            </a:xfrm>
            <a:prstGeom prst="ellipse">
              <a:avLst/>
            </a:prstGeom>
            <a:solidFill>
              <a:srgbClr val="00C3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3" name="타원 160">
              <a:extLst>
                <a:ext uri="{FF2B5EF4-FFF2-40B4-BE49-F238E27FC236}">
                  <a16:creationId xmlns="" xmlns:a16="http://schemas.microsoft.com/office/drawing/2014/main" id="{7179E257-3924-4C26-A1A2-C815890EA6B8}"/>
                </a:ext>
              </a:extLst>
            </p:cNvPr>
            <p:cNvSpPr/>
            <p:nvPr/>
          </p:nvSpPr>
          <p:spPr>
            <a:xfrm>
              <a:off x="3142192" y="4708673"/>
              <a:ext cx="36000" cy="36000"/>
            </a:xfrm>
            <a:prstGeom prst="ellipse">
              <a:avLst/>
            </a:prstGeom>
            <a:solidFill>
              <a:srgbClr val="00C3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4" name="타원 161">
              <a:extLst>
                <a:ext uri="{FF2B5EF4-FFF2-40B4-BE49-F238E27FC236}">
                  <a16:creationId xmlns="" xmlns:a16="http://schemas.microsoft.com/office/drawing/2014/main" id="{C4822E62-9BEF-4BF3-B083-8D679D34FA1A}"/>
                </a:ext>
              </a:extLst>
            </p:cNvPr>
            <p:cNvSpPr/>
            <p:nvPr/>
          </p:nvSpPr>
          <p:spPr>
            <a:xfrm>
              <a:off x="3173881" y="4800199"/>
              <a:ext cx="36000" cy="36000"/>
            </a:xfrm>
            <a:prstGeom prst="ellipse">
              <a:avLst/>
            </a:prstGeom>
            <a:solidFill>
              <a:srgbClr val="00C3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5" name="타원 162">
              <a:extLst>
                <a:ext uri="{FF2B5EF4-FFF2-40B4-BE49-F238E27FC236}">
                  <a16:creationId xmlns="" xmlns:a16="http://schemas.microsoft.com/office/drawing/2014/main" id="{DE841FF2-1043-4237-A178-5871F71217A7}"/>
                </a:ext>
              </a:extLst>
            </p:cNvPr>
            <p:cNvSpPr/>
            <p:nvPr/>
          </p:nvSpPr>
          <p:spPr>
            <a:xfrm>
              <a:off x="3169165" y="4856458"/>
              <a:ext cx="36000" cy="36000"/>
            </a:xfrm>
            <a:prstGeom prst="ellipse">
              <a:avLst/>
            </a:prstGeom>
            <a:solidFill>
              <a:srgbClr val="00C3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6" name="타원 163">
              <a:extLst>
                <a:ext uri="{FF2B5EF4-FFF2-40B4-BE49-F238E27FC236}">
                  <a16:creationId xmlns="" xmlns:a16="http://schemas.microsoft.com/office/drawing/2014/main" id="{A0816E6A-B87C-4118-B03F-868E3E273755}"/>
                </a:ext>
              </a:extLst>
            </p:cNvPr>
            <p:cNvSpPr/>
            <p:nvPr/>
          </p:nvSpPr>
          <p:spPr>
            <a:xfrm>
              <a:off x="3209211" y="5051283"/>
              <a:ext cx="36000" cy="36000"/>
            </a:xfrm>
            <a:prstGeom prst="ellipse">
              <a:avLst/>
            </a:prstGeom>
            <a:solidFill>
              <a:srgbClr val="00C3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7" name="타원 158">
              <a:extLst>
                <a:ext uri="{FF2B5EF4-FFF2-40B4-BE49-F238E27FC236}">
                  <a16:creationId xmlns="" xmlns:a16="http://schemas.microsoft.com/office/drawing/2014/main" id="{3329F811-63A7-4214-BB27-1BBE43A07C93}"/>
                </a:ext>
              </a:extLst>
            </p:cNvPr>
            <p:cNvSpPr/>
            <p:nvPr/>
          </p:nvSpPr>
          <p:spPr>
            <a:xfrm>
              <a:off x="3280606" y="4920964"/>
              <a:ext cx="36000" cy="36000"/>
            </a:xfrm>
            <a:prstGeom prst="ellipse">
              <a:avLst/>
            </a:prstGeom>
            <a:solidFill>
              <a:srgbClr val="00C3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8" name="그룹 37">
              <a:extLst>
                <a:ext uri="{FF2B5EF4-FFF2-40B4-BE49-F238E27FC236}">
                  <a16:creationId xmlns="" xmlns:a16="http://schemas.microsoft.com/office/drawing/2014/main" id="{4F779372-DD46-4591-8D45-3B2580A12C65}"/>
                </a:ext>
              </a:extLst>
            </p:cNvPr>
            <p:cNvGrpSpPr/>
            <p:nvPr/>
          </p:nvGrpSpPr>
          <p:grpSpPr>
            <a:xfrm>
              <a:off x="2904396" y="3558029"/>
              <a:ext cx="831653" cy="823143"/>
              <a:chOff x="1242272" y="3783237"/>
              <a:chExt cx="831653" cy="823143"/>
            </a:xfrm>
          </p:grpSpPr>
          <p:sp>
            <p:nvSpPr>
              <p:cNvPr id="257" name="직사각형 57">
                <a:extLst>
                  <a:ext uri="{FF2B5EF4-FFF2-40B4-BE49-F238E27FC236}">
                    <a16:creationId xmlns="" xmlns:a16="http://schemas.microsoft.com/office/drawing/2014/main" id="{C590512B-927A-4FA3-AAD3-D536B151F7DE}"/>
                  </a:ext>
                </a:extLst>
              </p:cNvPr>
              <p:cNvSpPr/>
              <p:nvPr/>
            </p:nvSpPr>
            <p:spPr>
              <a:xfrm>
                <a:off x="1368790" y="3783237"/>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8" name="직사각형 58">
                <a:extLst>
                  <a:ext uri="{FF2B5EF4-FFF2-40B4-BE49-F238E27FC236}">
                    <a16:creationId xmlns="" xmlns:a16="http://schemas.microsoft.com/office/drawing/2014/main" id="{D2FD95EF-D8B7-4F01-A906-6701873363A0}"/>
                  </a:ext>
                </a:extLst>
              </p:cNvPr>
              <p:cNvSpPr/>
              <p:nvPr/>
            </p:nvSpPr>
            <p:spPr>
              <a:xfrm>
                <a:off x="1305531" y="3842242"/>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9" name="직사각형 60">
                <a:extLst>
                  <a:ext uri="{FF2B5EF4-FFF2-40B4-BE49-F238E27FC236}">
                    <a16:creationId xmlns="" xmlns:a16="http://schemas.microsoft.com/office/drawing/2014/main" id="{478EC8A1-7A97-4348-9F17-05D5FA3FFCE1}"/>
                  </a:ext>
                </a:extLst>
              </p:cNvPr>
              <p:cNvSpPr/>
              <p:nvPr/>
            </p:nvSpPr>
            <p:spPr>
              <a:xfrm>
                <a:off x="1242272" y="390124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169" name="Picture 2" descr="C:\Users\USER\Downloads\shiba.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81843" y="3746198"/>
              <a:ext cx="550240" cy="550240"/>
            </a:xfrm>
            <a:prstGeom prst="rect">
              <a:avLst/>
            </a:prstGeom>
            <a:noFill/>
            <a:extLst>
              <a:ext uri="{909E8E84-426E-40DD-AFC4-6F175D3DCCD1}">
                <a14:hiddenFill xmlns:a14="http://schemas.microsoft.com/office/drawing/2010/main">
                  <a:solidFill>
                    <a:srgbClr val="FFFFFF"/>
                  </a:solidFill>
                </a14:hiddenFill>
              </a:ext>
            </a:extLst>
          </p:spPr>
        </p:pic>
        <p:grpSp>
          <p:nvGrpSpPr>
            <p:cNvPr id="170" name="그룹 34">
              <a:extLst>
                <a:ext uri="{FF2B5EF4-FFF2-40B4-BE49-F238E27FC236}">
                  <a16:creationId xmlns="" xmlns:a16="http://schemas.microsoft.com/office/drawing/2014/main" id="{5F34478F-BBA3-450E-8DDD-09CC2390838A}"/>
                </a:ext>
              </a:extLst>
            </p:cNvPr>
            <p:cNvGrpSpPr/>
            <p:nvPr/>
          </p:nvGrpSpPr>
          <p:grpSpPr>
            <a:xfrm>
              <a:off x="1588153" y="3558029"/>
              <a:ext cx="831653" cy="823143"/>
              <a:chOff x="129476" y="3783237"/>
              <a:chExt cx="831653" cy="823143"/>
            </a:xfrm>
          </p:grpSpPr>
          <p:sp>
            <p:nvSpPr>
              <p:cNvPr id="254" name="직사각형 51">
                <a:extLst>
                  <a:ext uri="{FF2B5EF4-FFF2-40B4-BE49-F238E27FC236}">
                    <a16:creationId xmlns="" xmlns:a16="http://schemas.microsoft.com/office/drawing/2014/main" id="{40EAA8DE-30F0-4206-8D7E-698C2512FF9E}"/>
                  </a:ext>
                </a:extLst>
              </p:cNvPr>
              <p:cNvSpPr/>
              <p:nvPr/>
            </p:nvSpPr>
            <p:spPr>
              <a:xfrm>
                <a:off x="255994" y="3783237"/>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5" name="직사각형 52">
                <a:extLst>
                  <a:ext uri="{FF2B5EF4-FFF2-40B4-BE49-F238E27FC236}">
                    <a16:creationId xmlns="" xmlns:a16="http://schemas.microsoft.com/office/drawing/2014/main" id="{DF8CEE32-225A-4C6D-9FCE-8BE5F951FDDD}"/>
                  </a:ext>
                </a:extLst>
              </p:cNvPr>
              <p:cNvSpPr/>
              <p:nvPr/>
            </p:nvSpPr>
            <p:spPr>
              <a:xfrm>
                <a:off x="192735" y="3842242"/>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6" name="직사각형 54">
                <a:extLst>
                  <a:ext uri="{FF2B5EF4-FFF2-40B4-BE49-F238E27FC236}">
                    <a16:creationId xmlns="" xmlns:a16="http://schemas.microsoft.com/office/drawing/2014/main" id="{C4B09A56-242D-4B5B-89FB-92EA485003FB}"/>
                  </a:ext>
                </a:extLst>
              </p:cNvPr>
              <p:cNvSpPr/>
              <p:nvPr/>
            </p:nvSpPr>
            <p:spPr>
              <a:xfrm>
                <a:off x="129476" y="390124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71" name="그룹 24">
              <a:extLst>
                <a:ext uri="{FF2B5EF4-FFF2-40B4-BE49-F238E27FC236}">
                  <a16:creationId xmlns="" xmlns:a16="http://schemas.microsoft.com/office/drawing/2014/main" id="{551DC6C9-E182-4D4F-8CC2-F1B868B3D8C3}"/>
                </a:ext>
              </a:extLst>
            </p:cNvPr>
            <p:cNvGrpSpPr/>
            <p:nvPr/>
          </p:nvGrpSpPr>
          <p:grpSpPr>
            <a:xfrm>
              <a:off x="1588153" y="2671173"/>
              <a:ext cx="831653" cy="823143"/>
              <a:chOff x="129476" y="2867806"/>
              <a:chExt cx="831653" cy="823143"/>
            </a:xfrm>
          </p:grpSpPr>
          <p:sp>
            <p:nvSpPr>
              <p:cNvPr id="251" name="직사각형 36">
                <a:extLst>
                  <a:ext uri="{FF2B5EF4-FFF2-40B4-BE49-F238E27FC236}">
                    <a16:creationId xmlns="" xmlns:a16="http://schemas.microsoft.com/office/drawing/2014/main" id="{2832027A-961D-462B-9F01-8844D14019D4}"/>
                  </a:ext>
                </a:extLst>
              </p:cNvPr>
              <p:cNvSpPr/>
              <p:nvPr/>
            </p:nvSpPr>
            <p:spPr>
              <a:xfrm>
                <a:off x="255994" y="286780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2" name="직사각형 35">
                <a:extLst>
                  <a:ext uri="{FF2B5EF4-FFF2-40B4-BE49-F238E27FC236}">
                    <a16:creationId xmlns="" xmlns:a16="http://schemas.microsoft.com/office/drawing/2014/main" id="{307CD315-A353-43E0-AA2B-7EF02671A274}"/>
                  </a:ext>
                </a:extLst>
              </p:cNvPr>
              <p:cNvSpPr/>
              <p:nvPr/>
            </p:nvSpPr>
            <p:spPr>
              <a:xfrm>
                <a:off x="192735" y="2926811"/>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3" name="직사각형 11">
                <a:extLst>
                  <a:ext uri="{FF2B5EF4-FFF2-40B4-BE49-F238E27FC236}">
                    <a16:creationId xmlns="" xmlns:a16="http://schemas.microsoft.com/office/drawing/2014/main" id="{E2471DA1-47D5-4D68-9A2A-22B86209EDD6}"/>
                  </a:ext>
                </a:extLst>
              </p:cNvPr>
              <p:cNvSpPr/>
              <p:nvPr/>
            </p:nvSpPr>
            <p:spPr>
              <a:xfrm>
                <a:off x="129476" y="2985815"/>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2" name="양쪽 중괄호 4">
              <a:extLst>
                <a:ext uri="{FF2B5EF4-FFF2-40B4-BE49-F238E27FC236}">
                  <a16:creationId xmlns="" xmlns:a16="http://schemas.microsoft.com/office/drawing/2014/main" id="{0F9934A1-972B-4560-A5A7-4C5EA4162513}"/>
                </a:ext>
              </a:extLst>
            </p:cNvPr>
            <p:cNvSpPr/>
            <p:nvPr/>
          </p:nvSpPr>
          <p:spPr>
            <a:xfrm>
              <a:off x="3852376" y="2760607"/>
              <a:ext cx="236719" cy="2326676"/>
            </a:xfrm>
            <a:custGeom>
              <a:avLst/>
              <a:gdLst>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118359 w 1420368"/>
                <a:gd name="connsiteY3" fmla="*/ 1044979 h 2326676"/>
                <a:gd name="connsiteX4" fmla="*/ 118359 w 1420368"/>
                <a:gd name="connsiteY4" fmla="*/ 118359 h 2326676"/>
                <a:gd name="connsiteX5" fmla="*/ 236718 w 1420368"/>
                <a:gd name="connsiteY5" fmla="*/ 0 h 2326676"/>
                <a:gd name="connsiteX6" fmla="*/ 1183649 w 1420368"/>
                <a:gd name="connsiteY6" fmla="*/ 0 h 2326676"/>
                <a:gd name="connsiteX7" fmla="*/ 1302008 w 1420368"/>
                <a:gd name="connsiteY7" fmla="*/ 118359 h 2326676"/>
                <a:gd name="connsiteX8" fmla="*/ 1302009 w 1420368"/>
                <a:gd name="connsiteY8" fmla="*/ 1044979 h 2326676"/>
                <a:gd name="connsiteX9" fmla="*/ 1420368 w 1420368"/>
                <a:gd name="connsiteY9" fmla="*/ 1163338 h 2326676"/>
                <a:gd name="connsiteX10" fmla="*/ 1302009 w 1420368"/>
                <a:gd name="connsiteY10" fmla="*/ 1281697 h 2326676"/>
                <a:gd name="connsiteX11" fmla="*/ 1302009 w 1420368"/>
                <a:gd name="connsiteY11" fmla="*/ 2208317 h 2326676"/>
                <a:gd name="connsiteX12" fmla="*/ 1183650 w 1420368"/>
                <a:gd name="connsiteY12" fmla="*/ 2326676 h 2326676"/>
                <a:gd name="connsiteX0" fmla="*/ 236719 w 1420368"/>
                <a:gd name="connsiteY0" fmla="*/ 2326676 h 2347845"/>
                <a:gd name="connsiteX1" fmla="*/ 118360 w 1420368"/>
                <a:gd name="connsiteY1" fmla="*/ 2208317 h 2347845"/>
                <a:gd name="connsiteX2" fmla="*/ 118359 w 1420368"/>
                <a:gd name="connsiteY2" fmla="*/ 1281697 h 2347845"/>
                <a:gd name="connsiteX3" fmla="*/ 0 w 1420368"/>
                <a:gd name="connsiteY3" fmla="*/ 1163338 h 2347845"/>
                <a:gd name="connsiteX4" fmla="*/ 118359 w 1420368"/>
                <a:gd name="connsiteY4" fmla="*/ 1044979 h 2347845"/>
                <a:gd name="connsiteX5" fmla="*/ 118359 w 1420368"/>
                <a:gd name="connsiteY5" fmla="*/ 118359 h 2347845"/>
                <a:gd name="connsiteX6" fmla="*/ 236718 w 1420368"/>
                <a:gd name="connsiteY6" fmla="*/ 0 h 2347845"/>
                <a:gd name="connsiteX7" fmla="*/ 1183649 w 1420368"/>
                <a:gd name="connsiteY7" fmla="*/ 0 h 2347845"/>
                <a:gd name="connsiteX8" fmla="*/ 1302008 w 1420368"/>
                <a:gd name="connsiteY8" fmla="*/ 118359 h 2347845"/>
                <a:gd name="connsiteX9" fmla="*/ 1302009 w 1420368"/>
                <a:gd name="connsiteY9" fmla="*/ 1044979 h 2347845"/>
                <a:gd name="connsiteX10" fmla="*/ 1420368 w 1420368"/>
                <a:gd name="connsiteY10" fmla="*/ 1163338 h 2347845"/>
                <a:gd name="connsiteX11" fmla="*/ 1302009 w 1420368"/>
                <a:gd name="connsiteY11" fmla="*/ 1281697 h 2347845"/>
                <a:gd name="connsiteX12" fmla="*/ 1302009 w 1420368"/>
                <a:gd name="connsiteY12" fmla="*/ 2208317 h 2347845"/>
                <a:gd name="connsiteX13" fmla="*/ 1183650 w 1420368"/>
                <a:gd name="connsiteY13" fmla="*/ 2326676 h 2347845"/>
                <a:gd name="connsiteX14" fmla="*/ 236719 w 1420368"/>
                <a:gd name="connsiteY14" fmla="*/ 2326676 h 2347845"/>
                <a:gd name="connsiteX0" fmla="*/ 236719 w 1420368"/>
                <a:gd name="connsiteY0" fmla="*/ 2326676 h 2347845"/>
                <a:gd name="connsiteX1" fmla="*/ 118360 w 1420368"/>
                <a:gd name="connsiteY1" fmla="*/ 2208317 h 2347845"/>
                <a:gd name="connsiteX2" fmla="*/ 118359 w 1420368"/>
                <a:gd name="connsiteY2" fmla="*/ 1044979 h 2347845"/>
                <a:gd name="connsiteX3" fmla="*/ 118359 w 1420368"/>
                <a:gd name="connsiteY3" fmla="*/ 118359 h 2347845"/>
                <a:gd name="connsiteX4" fmla="*/ 236718 w 1420368"/>
                <a:gd name="connsiteY4" fmla="*/ 0 h 2347845"/>
                <a:gd name="connsiteX5" fmla="*/ 1183649 w 1420368"/>
                <a:gd name="connsiteY5" fmla="*/ 0 h 2347845"/>
                <a:gd name="connsiteX6" fmla="*/ 1302008 w 1420368"/>
                <a:gd name="connsiteY6" fmla="*/ 118359 h 2347845"/>
                <a:gd name="connsiteX7" fmla="*/ 1302009 w 1420368"/>
                <a:gd name="connsiteY7" fmla="*/ 1044979 h 2347845"/>
                <a:gd name="connsiteX8" fmla="*/ 1420368 w 1420368"/>
                <a:gd name="connsiteY8" fmla="*/ 1163338 h 2347845"/>
                <a:gd name="connsiteX9" fmla="*/ 1302009 w 1420368"/>
                <a:gd name="connsiteY9" fmla="*/ 1281697 h 2347845"/>
                <a:gd name="connsiteX10" fmla="*/ 1302009 w 1420368"/>
                <a:gd name="connsiteY10" fmla="*/ 2208317 h 2347845"/>
                <a:gd name="connsiteX11" fmla="*/ 1183650 w 1420368"/>
                <a:gd name="connsiteY11" fmla="*/ 2326676 h 2347845"/>
                <a:gd name="connsiteX0" fmla="*/ 236719 w 1420368"/>
                <a:gd name="connsiteY0" fmla="*/ 2326676 h 2409432"/>
                <a:gd name="connsiteX1" fmla="*/ 118360 w 1420368"/>
                <a:gd name="connsiteY1" fmla="*/ 2208317 h 2409432"/>
                <a:gd name="connsiteX2" fmla="*/ 118359 w 1420368"/>
                <a:gd name="connsiteY2" fmla="*/ 1281697 h 2409432"/>
                <a:gd name="connsiteX3" fmla="*/ 0 w 1420368"/>
                <a:gd name="connsiteY3" fmla="*/ 1163338 h 2409432"/>
                <a:gd name="connsiteX4" fmla="*/ 118359 w 1420368"/>
                <a:gd name="connsiteY4" fmla="*/ 1044979 h 2409432"/>
                <a:gd name="connsiteX5" fmla="*/ 118359 w 1420368"/>
                <a:gd name="connsiteY5" fmla="*/ 118359 h 2409432"/>
                <a:gd name="connsiteX6" fmla="*/ 236718 w 1420368"/>
                <a:gd name="connsiteY6" fmla="*/ 0 h 2409432"/>
                <a:gd name="connsiteX7" fmla="*/ 1183649 w 1420368"/>
                <a:gd name="connsiteY7" fmla="*/ 0 h 2409432"/>
                <a:gd name="connsiteX8" fmla="*/ 1302008 w 1420368"/>
                <a:gd name="connsiteY8" fmla="*/ 118359 h 2409432"/>
                <a:gd name="connsiteX9" fmla="*/ 1302009 w 1420368"/>
                <a:gd name="connsiteY9" fmla="*/ 1044979 h 2409432"/>
                <a:gd name="connsiteX10" fmla="*/ 1420368 w 1420368"/>
                <a:gd name="connsiteY10" fmla="*/ 1163338 h 2409432"/>
                <a:gd name="connsiteX11" fmla="*/ 1302009 w 1420368"/>
                <a:gd name="connsiteY11" fmla="*/ 1281697 h 2409432"/>
                <a:gd name="connsiteX12" fmla="*/ 1302009 w 1420368"/>
                <a:gd name="connsiteY12" fmla="*/ 2208317 h 2409432"/>
                <a:gd name="connsiteX13" fmla="*/ 1183650 w 1420368"/>
                <a:gd name="connsiteY13" fmla="*/ 2326676 h 2409432"/>
                <a:gd name="connsiteX14" fmla="*/ 236719 w 1420368"/>
                <a:gd name="connsiteY14" fmla="*/ 2326676 h 2409432"/>
                <a:gd name="connsiteX0" fmla="*/ 236719 w 1420368"/>
                <a:gd name="connsiteY0" fmla="*/ 2326676 h 2409432"/>
                <a:gd name="connsiteX1" fmla="*/ 118360 w 1420368"/>
                <a:gd name="connsiteY1" fmla="*/ 2208317 h 2409432"/>
                <a:gd name="connsiteX2" fmla="*/ 118359 w 1420368"/>
                <a:gd name="connsiteY2" fmla="*/ 118359 h 2409432"/>
                <a:gd name="connsiteX3" fmla="*/ 236718 w 1420368"/>
                <a:gd name="connsiteY3" fmla="*/ 0 h 2409432"/>
                <a:gd name="connsiteX4" fmla="*/ 1183649 w 1420368"/>
                <a:gd name="connsiteY4" fmla="*/ 0 h 2409432"/>
                <a:gd name="connsiteX5" fmla="*/ 1302008 w 1420368"/>
                <a:gd name="connsiteY5" fmla="*/ 118359 h 2409432"/>
                <a:gd name="connsiteX6" fmla="*/ 1302009 w 1420368"/>
                <a:gd name="connsiteY6" fmla="*/ 1044979 h 2409432"/>
                <a:gd name="connsiteX7" fmla="*/ 1420368 w 1420368"/>
                <a:gd name="connsiteY7" fmla="*/ 1163338 h 2409432"/>
                <a:gd name="connsiteX8" fmla="*/ 1302009 w 1420368"/>
                <a:gd name="connsiteY8" fmla="*/ 1281697 h 2409432"/>
                <a:gd name="connsiteX9" fmla="*/ 1302009 w 1420368"/>
                <a:gd name="connsiteY9" fmla="*/ 2208317 h 2409432"/>
                <a:gd name="connsiteX10" fmla="*/ 1183650 w 1420368"/>
                <a:gd name="connsiteY10" fmla="*/ 2326676 h 2409432"/>
                <a:gd name="connsiteX0" fmla="*/ 403032 w 1586681"/>
                <a:gd name="connsiteY0" fmla="*/ 2326676 h 2409432"/>
                <a:gd name="connsiteX1" fmla="*/ 284673 w 1586681"/>
                <a:gd name="connsiteY1" fmla="*/ 2208317 h 2409432"/>
                <a:gd name="connsiteX2" fmla="*/ 284672 w 1586681"/>
                <a:gd name="connsiteY2" fmla="*/ 1281697 h 2409432"/>
                <a:gd name="connsiteX3" fmla="*/ 166313 w 1586681"/>
                <a:gd name="connsiteY3" fmla="*/ 1163338 h 2409432"/>
                <a:gd name="connsiteX4" fmla="*/ 0 w 1586681"/>
                <a:gd name="connsiteY4" fmla="*/ 967341 h 2409432"/>
                <a:gd name="connsiteX5" fmla="*/ 284672 w 1586681"/>
                <a:gd name="connsiteY5" fmla="*/ 118359 h 2409432"/>
                <a:gd name="connsiteX6" fmla="*/ 403031 w 1586681"/>
                <a:gd name="connsiteY6" fmla="*/ 0 h 2409432"/>
                <a:gd name="connsiteX7" fmla="*/ 1349962 w 1586681"/>
                <a:gd name="connsiteY7" fmla="*/ 0 h 2409432"/>
                <a:gd name="connsiteX8" fmla="*/ 1468321 w 1586681"/>
                <a:gd name="connsiteY8" fmla="*/ 118359 h 2409432"/>
                <a:gd name="connsiteX9" fmla="*/ 1468322 w 1586681"/>
                <a:gd name="connsiteY9" fmla="*/ 1044979 h 2409432"/>
                <a:gd name="connsiteX10" fmla="*/ 1586681 w 1586681"/>
                <a:gd name="connsiteY10" fmla="*/ 1163338 h 2409432"/>
                <a:gd name="connsiteX11" fmla="*/ 1468322 w 1586681"/>
                <a:gd name="connsiteY11" fmla="*/ 1281697 h 2409432"/>
                <a:gd name="connsiteX12" fmla="*/ 1468322 w 1586681"/>
                <a:gd name="connsiteY12" fmla="*/ 2208317 h 2409432"/>
                <a:gd name="connsiteX13" fmla="*/ 1349963 w 1586681"/>
                <a:gd name="connsiteY13" fmla="*/ 2326676 h 2409432"/>
                <a:gd name="connsiteX14" fmla="*/ 403032 w 1586681"/>
                <a:gd name="connsiteY14" fmla="*/ 2326676 h 2409432"/>
                <a:gd name="connsiteX0" fmla="*/ 403032 w 1586681"/>
                <a:gd name="connsiteY0" fmla="*/ 2326676 h 2409432"/>
                <a:gd name="connsiteX1" fmla="*/ 284673 w 1586681"/>
                <a:gd name="connsiteY1" fmla="*/ 2208317 h 2409432"/>
                <a:gd name="connsiteX2" fmla="*/ 284672 w 1586681"/>
                <a:gd name="connsiteY2" fmla="*/ 118359 h 2409432"/>
                <a:gd name="connsiteX3" fmla="*/ 403031 w 1586681"/>
                <a:gd name="connsiteY3" fmla="*/ 0 h 2409432"/>
                <a:gd name="connsiteX4" fmla="*/ 1349962 w 1586681"/>
                <a:gd name="connsiteY4" fmla="*/ 0 h 2409432"/>
                <a:gd name="connsiteX5" fmla="*/ 1468321 w 1586681"/>
                <a:gd name="connsiteY5" fmla="*/ 118359 h 2409432"/>
                <a:gd name="connsiteX6" fmla="*/ 1468322 w 1586681"/>
                <a:gd name="connsiteY6" fmla="*/ 1044979 h 2409432"/>
                <a:gd name="connsiteX7" fmla="*/ 1586681 w 1586681"/>
                <a:gd name="connsiteY7" fmla="*/ 1163338 h 2409432"/>
                <a:gd name="connsiteX8" fmla="*/ 1468322 w 1586681"/>
                <a:gd name="connsiteY8" fmla="*/ 1281697 h 2409432"/>
                <a:gd name="connsiteX9" fmla="*/ 1468322 w 1586681"/>
                <a:gd name="connsiteY9" fmla="*/ 2208317 h 2409432"/>
                <a:gd name="connsiteX10" fmla="*/ 1349963 w 1586681"/>
                <a:gd name="connsiteY10" fmla="*/ 2326676 h 2409432"/>
                <a:gd name="connsiteX0" fmla="*/ 724061 w 1907710"/>
                <a:gd name="connsiteY0" fmla="*/ 2326676 h 2409432"/>
                <a:gd name="connsiteX1" fmla="*/ 605702 w 1907710"/>
                <a:gd name="connsiteY1" fmla="*/ 2208317 h 2409432"/>
                <a:gd name="connsiteX2" fmla="*/ 605701 w 1907710"/>
                <a:gd name="connsiteY2" fmla="*/ 1281697 h 2409432"/>
                <a:gd name="connsiteX3" fmla="*/ 4263 w 1907710"/>
                <a:gd name="connsiteY3" fmla="*/ 1318613 h 2409432"/>
                <a:gd name="connsiteX4" fmla="*/ 321029 w 1907710"/>
                <a:gd name="connsiteY4" fmla="*/ 967341 h 2409432"/>
                <a:gd name="connsiteX5" fmla="*/ 605701 w 1907710"/>
                <a:gd name="connsiteY5" fmla="*/ 118359 h 2409432"/>
                <a:gd name="connsiteX6" fmla="*/ 724060 w 1907710"/>
                <a:gd name="connsiteY6" fmla="*/ 0 h 2409432"/>
                <a:gd name="connsiteX7" fmla="*/ 1670991 w 1907710"/>
                <a:gd name="connsiteY7" fmla="*/ 0 h 2409432"/>
                <a:gd name="connsiteX8" fmla="*/ 1789350 w 1907710"/>
                <a:gd name="connsiteY8" fmla="*/ 118359 h 2409432"/>
                <a:gd name="connsiteX9" fmla="*/ 1789351 w 1907710"/>
                <a:gd name="connsiteY9" fmla="*/ 1044979 h 2409432"/>
                <a:gd name="connsiteX10" fmla="*/ 1907710 w 1907710"/>
                <a:gd name="connsiteY10" fmla="*/ 1163338 h 2409432"/>
                <a:gd name="connsiteX11" fmla="*/ 1789351 w 1907710"/>
                <a:gd name="connsiteY11" fmla="*/ 1281697 h 2409432"/>
                <a:gd name="connsiteX12" fmla="*/ 1789351 w 1907710"/>
                <a:gd name="connsiteY12" fmla="*/ 2208317 h 2409432"/>
                <a:gd name="connsiteX13" fmla="*/ 1670992 w 1907710"/>
                <a:gd name="connsiteY13" fmla="*/ 2326676 h 2409432"/>
                <a:gd name="connsiteX14" fmla="*/ 724061 w 1907710"/>
                <a:gd name="connsiteY14" fmla="*/ 2326676 h 2409432"/>
                <a:gd name="connsiteX0" fmla="*/ 724061 w 1907710"/>
                <a:gd name="connsiteY0" fmla="*/ 2326676 h 2409432"/>
                <a:gd name="connsiteX1" fmla="*/ 605702 w 1907710"/>
                <a:gd name="connsiteY1" fmla="*/ 2208317 h 2409432"/>
                <a:gd name="connsiteX2" fmla="*/ 605701 w 1907710"/>
                <a:gd name="connsiteY2" fmla="*/ 118359 h 2409432"/>
                <a:gd name="connsiteX3" fmla="*/ 724060 w 1907710"/>
                <a:gd name="connsiteY3" fmla="*/ 0 h 2409432"/>
                <a:gd name="connsiteX4" fmla="*/ 1670991 w 1907710"/>
                <a:gd name="connsiteY4" fmla="*/ 0 h 2409432"/>
                <a:gd name="connsiteX5" fmla="*/ 1789350 w 1907710"/>
                <a:gd name="connsiteY5" fmla="*/ 118359 h 2409432"/>
                <a:gd name="connsiteX6" fmla="*/ 1789351 w 1907710"/>
                <a:gd name="connsiteY6" fmla="*/ 1044979 h 2409432"/>
                <a:gd name="connsiteX7" fmla="*/ 1907710 w 1907710"/>
                <a:gd name="connsiteY7" fmla="*/ 1163338 h 2409432"/>
                <a:gd name="connsiteX8" fmla="*/ 1789351 w 1907710"/>
                <a:gd name="connsiteY8" fmla="*/ 1281697 h 2409432"/>
                <a:gd name="connsiteX9" fmla="*/ 1789351 w 1907710"/>
                <a:gd name="connsiteY9" fmla="*/ 2208317 h 2409432"/>
                <a:gd name="connsiteX10" fmla="*/ 1670992 w 1907710"/>
                <a:gd name="connsiteY10" fmla="*/ 2326676 h 2409432"/>
                <a:gd name="connsiteX0" fmla="*/ 720109 w 1903758"/>
                <a:gd name="connsiteY0" fmla="*/ 2326676 h 2409432"/>
                <a:gd name="connsiteX1" fmla="*/ 601750 w 1903758"/>
                <a:gd name="connsiteY1" fmla="*/ 2208317 h 2409432"/>
                <a:gd name="connsiteX2" fmla="*/ 265319 w 1903758"/>
                <a:gd name="connsiteY2" fmla="*/ 1411093 h 2409432"/>
                <a:gd name="connsiteX3" fmla="*/ 311 w 1903758"/>
                <a:gd name="connsiteY3" fmla="*/ 1318613 h 2409432"/>
                <a:gd name="connsiteX4" fmla="*/ 317077 w 1903758"/>
                <a:gd name="connsiteY4" fmla="*/ 967341 h 2409432"/>
                <a:gd name="connsiteX5" fmla="*/ 601749 w 1903758"/>
                <a:gd name="connsiteY5" fmla="*/ 118359 h 2409432"/>
                <a:gd name="connsiteX6" fmla="*/ 720108 w 1903758"/>
                <a:gd name="connsiteY6" fmla="*/ 0 h 2409432"/>
                <a:gd name="connsiteX7" fmla="*/ 1667039 w 1903758"/>
                <a:gd name="connsiteY7" fmla="*/ 0 h 2409432"/>
                <a:gd name="connsiteX8" fmla="*/ 1785398 w 1903758"/>
                <a:gd name="connsiteY8" fmla="*/ 118359 h 2409432"/>
                <a:gd name="connsiteX9" fmla="*/ 1785399 w 1903758"/>
                <a:gd name="connsiteY9" fmla="*/ 1044979 h 2409432"/>
                <a:gd name="connsiteX10" fmla="*/ 1903758 w 1903758"/>
                <a:gd name="connsiteY10" fmla="*/ 1163338 h 2409432"/>
                <a:gd name="connsiteX11" fmla="*/ 1785399 w 1903758"/>
                <a:gd name="connsiteY11" fmla="*/ 1281697 h 2409432"/>
                <a:gd name="connsiteX12" fmla="*/ 1785399 w 1903758"/>
                <a:gd name="connsiteY12" fmla="*/ 2208317 h 2409432"/>
                <a:gd name="connsiteX13" fmla="*/ 1667040 w 1903758"/>
                <a:gd name="connsiteY13" fmla="*/ 2326676 h 2409432"/>
                <a:gd name="connsiteX14" fmla="*/ 720109 w 1903758"/>
                <a:gd name="connsiteY14" fmla="*/ 2326676 h 2409432"/>
                <a:gd name="connsiteX0" fmla="*/ 720109 w 1903758"/>
                <a:gd name="connsiteY0" fmla="*/ 2326676 h 2409432"/>
                <a:gd name="connsiteX1" fmla="*/ 601750 w 1903758"/>
                <a:gd name="connsiteY1" fmla="*/ 2208317 h 2409432"/>
                <a:gd name="connsiteX2" fmla="*/ 601749 w 1903758"/>
                <a:gd name="connsiteY2" fmla="*/ 118359 h 2409432"/>
                <a:gd name="connsiteX3" fmla="*/ 720108 w 1903758"/>
                <a:gd name="connsiteY3" fmla="*/ 0 h 2409432"/>
                <a:gd name="connsiteX4" fmla="*/ 1667039 w 1903758"/>
                <a:gd name="connsiteY4" fmla="*/ 0 h 2409432"/>
                <a:gd name="connsiteX5" fmla="*/ 1785398 w 1903758"/>
                <a:gd name="connsiteY5" fmla="*/ 118359 h 2409432"/>
                <a:gd name="connsiteX6" fmla="*/ 1785399 w 1903758"/>
                <a:gd name="connsiteY6" fmla="*/ 1044979 h 2409432"/>
                <a:gd name="connsiteX7" fmla="*/ 1903758 w 1903758"/>
                <a:gd name="connsiteY7" fmla="*/ 1163338 h 2409432"/>
                <a:gd name="connsiteX8" fmla="*/ 1785399 w 1903758"/>
                <a:gd name="connsiteY8" fmla="*/ 1281697 h 2409432"/>
                <a:gd name="connsiteX9" fmla="*/ 1785399 w 1903758"/>
                <a:gd name="connsiteY9" fmla="*/ 2208317 h 2409432"/>
                <a:gd name="connsiteX10" fmla="*/ 1667040 w 1903758"/>
                <a:gd name="connsiteY10" fmla="*/ 2326676 h 2409432"/>
                <a:gd name="connsiteX0" fmla="*/ 720109 w 1903758"/>
                <a:gd name="connsiteY0" fmla="*/ 2326676 h 2373194"/>
                <a:gd name="connsiteX1" fmla="*/ 601750 w 1903758"/>
                <a:gd name="connsiteY1" fmla="*/ 2208317 h 2373194"/>
                <a:gd name="connsiteX2" fmla="*/ 265319 w 1903758"/>
                <a:gd name="connsiteY2" fmla="*/ 1411093 h 2373194"/>
                <a:gd name="connsiteX3" fmla="*/ 311 w 1903758"/>
                <a:gd name="connsiteY3" fmla="*/ 1318613 h 2373194"/>
                <a:gd name="connsiteX4" fmla="*/ 317077 w 1903758"/>
                <a:gd name="connsiteY4" fmla="*/ 967341 h 2373194"/>
                <a:gd name="connsiteX5" fmla="*/ 601749 w 1903758"/>
                <a:gd name="connsiteY5" fmla="*/ 118359 h 2373194"/>
                <a:gd name="connsiteX6" fmla="*/ 720108 w 1903758"/>
                <a:gd name="connsiteY6" fmla="*/ 0 h 2373194"/>
                <a:gd name="connsiteX7" fmla="*/ 1667039 w 1903758"/>
                <a:gd name="connsiteY7" fmla="*/ 0 h 2373194"/>
                <a:gd name="connsiteX8" fmla="*/ 1785398 w 1903758"/>
                <a:gd name="connsiteY8" fmla="*/ 118359 h 2373194"/>
                <a:gd name="connsiteX9" fmla="*/ 1785399 w 1903758"/>
                <a:gd name="connsiteY9" fmla="*/ 1044979 h 2373194"/>
                <a:gd name="connsiteX10" fmla="*/ 1903758 w 1903758"/>
                <a:gd name="connsiteY10" fmla="*/ 1163338 h 2373194"/>
                <a:gd name="connsiteX11" fmla="*/ 1785399 w 1903758"/>
                <a:gd name="connsiteY11" fmla="*/ 1281697 h 2373194"/>
                <a:gd name="connsiteX12" fmla="*/ 1785399 w 1903758"/>
                <a:gd name="connsiteY12" fmla="*/ 2208317 h 2373194"/>
                <a:gd name="connsiteX13" fmla="*/ 1667040 w 1903758"/>
                <a:gd name="connsiteY13" fmla="*/ 2326676 h 2373194"/>
                <a:gd name="connsiteX14" fmla="*/ 720109 w 1903758"/>
                <a:gd name="connsiteY14" fmla="*/ 2326676 h 2373194"/>
                <a:gd name="connsiteX0" fmla="*/ 720109 w 1903758"/>
                <a:gd name="connsiteY0" fmla="*/ 2326676 h 2373194"/>
                <a:gd name="connsiteX1" fmla="*/ 601750 w 1903758"/>
                <a:gd name="connsiteY1" fmla="*/ 2208317 h 2373194"/>
                <a:gd name="connsiteX2" fmla="*/ 133726 w 1903758"/>
                <a:gd name="connsiteY2" fmla="*/ 2226401 h 2373194"/>
                <a:gd name="connsiteX3" fmla="*/ 601749 w 1903758"/>
                <a:gd name="connsiteY3" fmla="*/ 118359 h 2373194"/>
                <a:gd name="connsiteX4" fmla="*/ 720108 w 1903758"/>
                <a:gd name="connsiteY4" fmla="*/ 0 h 2373194"/>
                <a:gd name="connsiteX5" fmla="*/ 1667039 w 1903758"/>
                <a:gd name="connsiteY5" fmla="*/ 0 h 2373194"/>
                <a:gd name="connsiteX6" fmla="*/ 1785398 w 1903758"/>
                <a:gd name="connsiteY6" fmla="*/ 118359 h 2373194"/>
                <a:gd name="connsiteX7" fmla="*/ 1785399 w 1903758"/>
                <a:gd name="connsiteY7" fmla="*/ 1044979 h 2373194"/>
                <a:gd name="connsiteX8" fmla="*/ 1903758 w 1903758"/>
                <a:gd name="connsiteY8" fmla="*/ 1163338 h 2373194"/>
                <a:gd name="connsiteX9" fmla="*/ 1785399 w 1903758"/>
                <a:gd name="connsiteY9" fmla="*/ 1281697 h 2373194"/>
                <a:gd name="connsiteX10" fmla="*/ 1785399 w 1903758"/>
                <a:gd name="connsiteY10" fmla="*/ 2208317 h 2373194"/>
                <a:gd name="connsiteX11" fmla="*/ 1667040 w 1903758"/>
                <a:gd name="connsiteY11" fmla="*/ 2326676 h 2373194"/>
                <a:gd name="connsiteX0" fmla="*/ 728778 w 1912427"/>
                <a:gd name="connsiteY0" fmla="*/ 2326676 h 2373194"/>
                <a:gd name="connsiteX1" fmla="*/ 610419 w 1912427"/>
                <a:gd name="connsiteY1" fmla="*/ 2208317 h 2373194"/>
                <a:gd name="connsiteX2" fmla="*/ 273988 w 1912427"/>
                <a:gd name="connsiteY2" fmla="*/ 1411093 h 2373194"/>
                <a:gd name="connsiteX3" fmla="*/ 8980 w 1912427"/>
                <a:gd name="connsiteY3" fmla="*/ 1318613 h 2373194"/>
                <a:gd name="connsiteX4" fmla="*/ 610418 w 1912427"/>
                <a:gd name="connsiteY4" fmla="*/ 118359 h 2373194"/>
                <a:gd name="connsiteX5" fmla="*/ 728777 w 1912427"/>
                <a:gd name="connsiteY5" fmla="*/ 0 h 2373194"/>
                <a:gd name="connsiteX6" fmla="*/ 1675708 w 1912427"/>
                <a:gd name="connsiteY6" fmla="*/ 0 h 2373194"/>
                <a:gd name="connsiteX7" fmla="*/ 1794067 w 1912427"/>
                <a:gd name="connsiteY7" fmla="*/ 118359 h 2373194"/>
                <a:gd name="connsiteX8" fmla="*/ 1794068 w 1912427"/>
                <a:gd name="connsiteY8" fmla="*/ 1044979 h 2373194"/>
                <a:gd name="connsiteX9" fmla="*/ 1912427 w 1912427"/>
                <a:gd name="connsiteY9" fmla="*/ 1163338 h 2373194"/>
                <a:gd name="connsiteX10" fmla="*/ 1794068 w 1912427"/>
                <a:gd name="connsiteY10" fmla="*/ 1281697 h 2373194"/>
                <a:gd name="connsiteX11" fmla="*/ 1794068 w 1912427"/>
                <a:gd name="connsiteY11" fmla="*/ 2208317 h 2373194"/>
                <a:gd name="connsiteX12" fmla="*/ 1675709 w 1912427"/>
                <a:gd name="connsiteY12" fmla="*/ 2326676 h 2373194"/>
                <a:gd name="connsiteX13" fmla="*/ 728778 w 1912427"/>
                <a:gd name="connsiteY13" fmla="*/ 2326676 h 2373194"/>
                <a:gd name="connsiteX0" fmla="*/ 728778 w 1912427"/>
                <a:gd name="connsiteY0" fmla="*/ 2326676 h 2373194"/>
                <a:gd name="connsiteX1" fmla="*/ 610419 w 1912427"/>
                <a:gd name="connsiteY1" fmla="*/ 2208317 h 2373194"/>
                <a:gd name="connsiteX2" fmla="*/ 142395 w 1912427"/>
                <a:gd name="connsiteY2" fmla="*/ 2226401 h 2373194"/>
                <a:gd name="connsiteX3" fmla="*/ 610418 w 1912427"/>
                <a:gd name="connsiteY3" fmla="*/ 118359 h 2373194"/>
                <a:gd name="connsiteX4" fmla="*/ 728777 w 1912427"/>
                <a:gd name="connsiteY4" fmla="*/ 0 h 2373194"/>
                <a:gd name="connsiteX5" fmla="*/ 1675708 w 1912427"/>
                <a:gd name="connsiteY5" fmla="*/ 0 h 2373194"/>
                <a:gd name="connsiteX6" fmla="*/ 1794067 w 1912427"/>
                <a:gd name="connsiteY6" fmla="*/ 118359 h 2373194"/>
                <a:gd name="connsiteX7" fmla="*/ 1794068 w 1912427"/>
                <a:gd name="connsiteY7" fmla="*/ 1044979 h 2373194"/>
                <a:gd name="connsiteX8" fmla="*/ 1912427 w 1912427"/>
                <a:gd name="connsiteY8" fmla="*/ 1163338 h 2373194"/>
                <a:gd name="connsiteX9" fmla="*/ 1794068 w 1912427"/>
                <a:gd name="connsiteY9" fmla="*/ 1281697 h 2373194"/>
                <a:gd name="connsiteX10" fmla="*/ 1794068 w 1912427"/>
                <a:gd name="connsiteY10" fmla="*/ 2208317 h 2373194"/>
                <a:gd name="connsiteX11" fmla="*/ 1675709 w 1912427"/>
                <a:gd name="connsiteY11" fmla="*/ 2326676 h 2373194"/>
                <a:gd name="connsiteX0" fmla="*/ 719798 w 1903447"/>
                <a:gd name="connsiteY0" fmla="*/ 2326676 h 2373194"/>
                <a:gd name="connsiteX1" fmla="*/ 601439 w 1903447"/>
                <a:gd name="connsiteY1" fmla="*/ 2208317 h 2373194"/>
                <a:gd name="connsiteX2" fmla="*/ 0 w 1903447"/>
                <a:gd name="connsiteY2" fmla="*/ 1318613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12" fmla="*/ 719798 w 1903447"/>
                <a:gd name="connsiteY12" fmla="*/ 2326676 h 2373194"/>
                <a:gd name="connsiteX0" fmla="*/ 719798 w 1903447"/>
                <a:gd name="connsiteY0" fmla="*/ 2326676 h 2373194"/>
                <a:gd name="connsiteX1" fmla="*/ 601439 w 1903447"/>
                <a:gd name="connsiteY1" fmla="*/ 2208317 h 2373194"/>
                <a:gd name="connsiteX2" fmla="*/ 133415 w 1903447"/>
                <a:gd name="connsiteY2" fmla="*/ 2226401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0" fmla="*/ 586383 w 1770032"/>
                <a:gd name="connsiteY0" fmla="*/ 2326676 h 2409432"/>
                <a:gd name="connsiteX1" fmla="*/ 468024 w 1770032"/>
                <a:gd name="connsiteY1" fmla="*/ 2208317 h 2409432"/>
                <a:gd name="connsiteX2" fmla="*/ 468023 w 1770032"/>
                <a:gd name="connsiteY2" fmla="*/ 118359 h 2409432"/>
                <a:gd name="connsiteX3" fmla="*/ 586382 w 1770032"/>
                <a:gd name="connsiteY3" fmla="*/ 0 h 2409432"/>
                <a:gd name="connsiteX4" fmla="*/ 1533313 w 1770032"/>
                <a:gd name="connsiteY4" fmla="*/ 0 h 2409432"/>
                <a:gd name="connsiteX5" fmla="*/ 1651672 w 1770032"/>
                <a:gd name="connsiteY5" fmla="*/ 118359 h 2409432"/>
                <a:gd name="connsiteX6" fmla="*/ 1651673 w 1770032"/>
                <a:gd name="connsiteY6" fmla="*/ 1044979 h 2409432"/>
                <a:gd name="connsiteX7" fmla="*/ 1770032 w 1770032"/>
                <a:gd name="connsiteY7" fmla="*/ 1163338 h 2409432"/>
                <a:gd name="connsiteX8" fmla="*/ 1651673 w 1770032"/>
                <a:gd name="connsiteY8" fmla="*/ 1281697 h 2409432"/>
                <a:gd name="connsiteX9" fmla="*/ 1651673 w 1770032"/>
                <a:gd name="connsiteY9" fmla="*/ 2208317 h 2409432"/>
                <a:gd name="connsiteX10" fmla="*/ 1533314 w 1770032"/>
                <a:gd name="connsiteY10" fmla="*/ 2326676 h 2409432"/>
                <a:gd name="connsiteX11" fmla="*/ 586383 w 1770032"/>
                <a:gd name="connsiteY11" fmla="*/ 2326676 h 2409432"/>
                <a:gd name="connsiteX0" fmla="*/ 586383 w 1770032"/>
                <a:gd name="connsiteY0" fmla="*/ 2326676 h 2409432"/>
                <a:gd name="connsiteX1" fmla="*/ 468024 w 1770032"/>
                <a:gd name="connsiteY1" fmla="*/ 2208317 h 2409432"/>
                <a:gd name="connsiteX2" fmla="*/ 0 w 1770032"/>
                <a:gd name="connsiteY2" fmla="*/ 2226401 h 2409432"/>
                <a:gd name="connsiteX3" fmla="*/ 468023 w 1770032"/>
                <a:gd name="connsiteY3" fmla="*/ 118359 h 2409432"/>
                <a:gd name="connsiteX4" fmla="*/ 586382 w 1770032"/>
                <a:gd name="connsiteY4" fmla="*/ 0 h 2409432"/>
                <a:gd name="connsiteX5" fmla="*/ 1533313 w 1770032"/>
                <a:gd name="connsiteY5" fmla="*/ 0 h 2409432"/>
                <a:gd name="connsiteX6" fmla="*/ 1651672 w 1770032"/>
                <a:gd name="connsiteY6" fmla="*/ 118359 h 2409432"/>
                <a:gd name="connsiteX7" fmla="*/ 1651673 w 1770032"/>
                <a:gd name="connsiteY7" fmla="*/ 1044979 h 2409432"/>
                <a:gd name="connsiteX8" fmla="*/ 1770032 w 1770032"/>
                <a:gd name="connsiteY8" fmla="*/ 1163338 h 2409432"/>
                <a:gd name="connsiteX9" fmla="*/ 1651673 w 1770032"/>
                <a:gd name="connsiteY9" fmla="*/ 1281697 h 2409432"/>
                <a:gd name="connsiteX10" fmla="*/ 1651673 w 1770032"/>
                <a:gd name="connsiteY10" fmla="*/ 2208317 h 2409432"/>
                <a:gd name="connsiteX11" fmla="*/ 1533314 w 1770032"/>
                <a:gd name="connsiteY11" fmla="*/ 2326676 h 2409432"/>
                <a:gd name="connsiteX0" fmla="*/ 587105 w 1770754"/>
                <a:gd name="connsiteY0" fmla="*/ 2326676 h 2409432"/>
                <a:gd name="connsiteX1" fmla="*/ 468746 w 1770754"/>
                <a:gd name="connsiteY1" fmla="*/ 2208317 h 2409432"/>
                <a:gd name="connsiteX2" fmla="*/ 468745 w 1770754"/>
                <a:gd name="connsiteY2" fmla="*/ 118359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11" fmla="*/ 587105 w 1770754"/>
                <a:gd name="connsiteY11" fmla="*/ 2326676 h 2409432"/>
                <a:gd name="connsiteX0" fmla="*/ 587105 w 1770754"/>
                <a:gd name="connsiteY0" fmla="*/ 2326676 h 2409432"/>
                <a:gd name="connsiteX1" fmla="*/ 468746 w 1770754"/>
                <a:gd name="connsiteY1" fmla="*/ 2208317 h 2409432"/>
                <a:gd name="connsiteX2" fmla="*/ 722 w 1770754"/>
                <a:gd name="connsiteY2" fmla="*/ 2226401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0" fmla="*/ 133155 w 1316804"/>
                <a:gd name="connsiteY0" fmla="*/ 2326676 h 2417782"/>
                <a:gd name="connsiteX1" fmla="*/ 14796 w 1316804"/>
                <a:gd name="connsiteY1" fmla="*/ 2208317 h 2417782"/>
                <a:gd name="connsiteX2" fmla="*/ 14795 w 1316804"/>
                <a:gd name="connsiteY2" fmla="*/ 118359 h 2417782"/>
                <a:gd name="connsiteX3" fmla="*/ 133154 w 1316804"/>
                <a:gd name="connsiteY3" fmla="*/ 0 h 2417782"/>
                <a:gd name="connsiteX4" fmla="*/ 1080085 w 1316804"/>
                <a:gd name="connsiteY4" fmla="*/ 0 h 2417782"/>
                <a:gd name="connsiteX5" fmla="*/ 1198444 w 1316804"/>
                <a:gd name="connsiteY5" fmla="*/ 118359 h 2417782"/>
                <a:gd name="connsiteX6" fmla="*/ 1198445 w 1316804"/>
                <a:gd name="connsiteY6" fmla="*/ 1044979 h 2417782"/>
                <a:gd name="connsiteX7" fmla="*/ 1316804 w 1316804"/>
                <a:gd name="connsiteY7" fmla="*/ 1163338 h 2417782"/>
                <a:gd name="connsiteX8" fmla="*/ 1198445 w 1316804"/>
                <a:gd name="connsiteY8" fmla="*/ 1281697 h 2417782"/>
                <a:gd name="connsiteX9" fmla="*/ 1198445 w 1316804"/>
                <a:gd name="connsiteY9" fmla="*/ 2208317 h 2417782"/>
                <a:gd name="connsiteX10" fmla="*/ 1080086 w 1316804"/>
                <a:gd name="connsiteY10" fmla="*/ 2326676 h 2417782"/>
                <a:gd name="connsiteX11" fmla="*/ 133155 w 1316804"/>
                <a:gd name="connsiteY11" fmla="*/ 2326676 h 2417782"/>
                <a:gd name="connsiteX0" fmla="*/ 133155 w 1316804"/>
                <a:gd name="connsiteY0" fmla="*/ 2326676 h 2417782"/>
                <a:gd name="connsiteX1" fmla="*/ 14796 w 1316804"/>
                <a:gd name="connsiteY1" fmla="*/ 2208317 h 2417782"/>
                <a:gd name="connsiteX2" fmla="*/ 133154 w 1316804"/>
                <a:gd name="connsiteY2" fmla="*/ 0 h 2417782"/>
                <a:gd name="connsiteX3" fmla="*/ 1080085 w 1316804"/>
                <a:gd name="connsiteY3" fmla="*/ 0 h 2417782"/>
                <a:gd name="connsiteX4" fmla="*/ 1198444 w 1316804"/>
                <a:gd name="connsiteY4" fmla="*/ 118359 h 2417782"/>
                <a:gd name="connsiteX5" fmla="*/ 1198445 w 1316804"/>
                <a:gd name="connsiteY5" fmla="*/ 1044979 h 2417782"/>
                <a:gd name="connsiteX6" fmla="*/ 1316804 w 1316804"/>
                <a:gd name="connsiteY6" fmla="*/ 1163338 h 2417782"/>
                <a:gd name="connsiteX7" fmla="*/ 1198445 w 1316804"/>
                <a:gd name="connsiteY7" fmla="*/ 1281697 h 2417782"/>
                <a:gd name="connsiteX8" fmla="*/ 1198445 w 1316804"/>
                <a:gd name="connsiteY8" fmla="*/ 2208317 h 2417782"/>
                <a:gd name="connsiteX9" fmla="*/ 1080086 w 1316804"/>
                <a:gd name="connsiteY9" fmla="*/ 2326676 h 241778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33155 w 1316804"/>
                <a:gd name="connsiteY0" fmla="*/ 2326676 h 2409432"/>
                <a:gd name="connsiteX1" fmla="*/ 133154 w 1316804"/>
                <a:gd name="connsiteY1" fmla="*/ 0 h 2409432"/>
                <a:gd name="connsiteX2" fmla="*/ 1080085 w 1316804"/>
                <a:gd name="connsiteY2" fmla="*/ 0 h 2409432"/>
                <a:gd name="connsiteX3" fmla="*/ 1198444 w 1316804"/>
                <a:gd name="connsiteY3" fmla="*/ 118359 h 2409432"/>
                <a:gd name="connsiteX4" fmla="*/ 1198445 w 1316804"/>
                <a:gd name="connsiteY4" fmla="*/ 1044979 h 2409432"/>
                <a:gd name="connsiteX5" fmla="*/ 1316804 w 1316804"/>
                <a:gd name="connsiteY5" fmla="*/ 1163338 h 2409432"/>
                <a:gd name="connsiteX6" fmla="*/ 1198445 w 1316804"/>
                <a:gd name="connsiteY6" fmla="*/ 1281697 h 2409432"/>
                <a:gd name="connsiteX7" fmla="*/ 1198445 w 1316804"/>
                <a:gd name="connsiteY7" fmla="*/ 2208317 h 2409432"/>
                <a:gd name="connsiteX8" fmla="*/ 1080086 w 1316804"/>
                <a:gd name="connsiteY8" fmla="*/ 2326676 h 240943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080085 w 1316804"/>
                <a:gd name="connsiteY0" fmla="*/ 0 h 2409432"/>
                <a:gd name="connsiteX1" fmla="*/ 1198444 w 1316804"/>
                <a:gd name="connsiteY1" fmla="*/ 118359 h 2409432"/>
                <a:gd name="connsiteX2" fmla="*/ 1198445 w 1316804"/>
                <a:gd name="connsiteY2" fmla="*/ 1044979 h 2409432"/>
                <a:gd name="connsiteX3" fmla="*/ 1316804 w 1316804"/>
                <a:gd name="connsiteY3" fmla="*/ 1163338 h 2409432"/>
                <a:gd name="connsiteX4" fmla="*/ 1198445 w 1316804"/>
                <a:gd name="connsiteY4" fmla="*/ 1281697 h 2409432"/>
                <a:gd name="connsiteX5" fmla="*/ 1198445 w 1316804"/>
                <a:gd name="connsiteY5" fmla="*/ 2208317 h 2409432"/>
                <a:gd name="connsiteX6" fmla="*/ 1080086 w 1316804"/>
                <a:gd name="connsiteY6" fmla="*/ 2326676 h 2409432"/>
                <a:gd name="connsiteX0" fmla="*/ 133155 w 1316804"/>
                <a:gd name="connsiteY0" fmla="*/ 2409432 h 2492188"/>
                <a:gd name="connsiteX1" fmla="*/ 14796 w 1316804"/>
                <a:gd name="connsiteY1" fmla="*/ 2291073 h 2492188"/>
                <a:gd name="connsiteX2" fmla="*/ 14795 w 1316804"/>
                <a:gd name="connsiteY2" fmla="*/ 201115 h 2492188"/>
                <a:gd name="connsiteX3" fmla="*/ 1080085 w 1316804"/>
                <a:gd name="connsiteY3" fmla="*/ 82756 h 2492188"/>
                <a:gd name="connsiteX4" fmla="*/ 1198444 w 1316804"/>
                <a:gd name="connsiteY4" fmla="*/ 201115 h 2492188"/>
                <a:gd name="connsiteX5" fmla="*/ 1198445 w 1316804"/>
                <a:gd name="connsiteY5" fmla="*/ 1127735 h 2492188"/>
                <a:gd name="connsiteX6" fmla="*/ 1316804 w 1316804"/>
                <a:gd name="connsiteY6" fmla="*/ 1246094 h 2492188"/>
                <a:gd name="connsiteX7" fmla="*/ 1198445 w 1316804"/>
                <a:gd name="connsiteY7" fmla="*/ 1364453 h 2492188"/>
                <a:gd name="connsiteX8" fmla="*/ 1198445 w 1316804"/>
                <a:gd name="connsiteY8" fmla="*/ 2291073 h 2492188"/>
                <a:gd name="connsiteX9" fmla="*/ 1080086 w 1316804"/>
                <a:gd name="connsiteY9" fmla="*/ 2409432 h 2492188"/>
                <a:gd name="connsiteX10" fmla="*/ 133155 w 1316804"/>
                <a:gd name="connsiteY10" fmla="*/ 2409432 h 2492188"/>
                <a:gd name="connsiteX0" fmla="*/ 1080085 w 1316804"/>
                <a:gd name="connsiteY0" fmla="*/ 82756 h 2492188"/>
                <a:gd name="connsiteX1" fmla="*/ 1198444 w 1316804"/>
                <a:gd name="connsiteY1" fmla="*/ 201115 h 2492188"/>
                <a:gd name="connsiteX2" fmla="*/ 1198445 w 1316804"/>
                <a:gd name="connsiteY2" fmla="*/ 1127735 h 2492188"/>
                <a:gd name="connsiteX3" fmla="*/ 1316804 w 1316804"/>
                <a:gd name="connsiteY3" fmla="*/ 1246094 h 2492188"/>
                <a:gd name="connsiteX4" fmla="*/ 1198445 w 1316804"/>
                <a:gd name="connsiteY4" fmla="*/ 1364453 h 2492188"/>
                <a:gd name="connsiteX5" fmla="*/ 1198445 w 1316804"/>
                <a:gd name="connsiteY5" fmla="*/ 2291073 h 2492188"/>
                <a:gd name="connsiteX6" fmla="*/ 1080086 w 1316804"/>
                <a:gd name="connsiteY6" fmla="*/ 2409432 h 2492188"/>
                <a:gd name="connsiteX0" fmla="*/ 175738 w 1359387"/>
                <a:gd name="connsiteY0" fmla="*/ 2326676 h 2417782"/>
                <a:gd name="connsiteX1" fmla="*/ 57379 w 1359387"/>
                <a:gd name="connsiteY1" fmla="*/ 2208317 h 2417782"/>
                <a:gd name="connsiteX2" fmla="*/ 1122668 w 1359387"/>
                <a:gd name="connsiteY2" fmla="*/ 0 h 2417782"/>
                <a:gd name="connsiteX3" fmla="*/ 1241027 w 1359387"/>
                <a:gd name="connsiteY3" fmla="*/ 118359 h 2417782"/>
                <a:gd name="connsiteX4" fmla="*/ 1241028 w 1359387"/>
                <a:gd name="connsiteY4" fmla="*/ 1044979 h 2417782"/>
                <a:gd name="connsiteX5" fmla="*/ 1359387 w 1359387"/>
                <a:gd name="connsiteY5" fmla="*/ 1163338 h 2417782"/>
                <a:gd name="connsiteX6" fmla="*/ 1241028 w 1359387"/>
                <a:gd name="connsiteY6" fmla="*/ 1281697 h 2417782"/>
                <a:gd name="connsiteX7" fmla="*/ 1241028 w 1359387"/>
                <a:gd name="connsiteY7" fmla="*/ 2208317 h 2417782"/>
                <a:gd name="connsiteX8" fmla="*/ 1122669 w 1359387"/>
                <a:gd name="connsiteY8" fmla="*/ 2326676 h 2417782"/>
                <a:gd name="connsiteX9" fmla="*/ 175738 w 1359387"/>
                <a:gd name="connsiteY9" fmla="*/ 2326676 h 2417782"/>
                <a:gd name="connsiteX0" fmla="*/ 1122668 w 1359387"/>
                <a:gd name="connsiteY0" fmla="*/ 0 h 2417782"/>
                <a:gd name="connsiteX1" fmla="*/ 1241027 w 1359387"/>
                <a:gd name="connsiteY1" fmla="*/ 118359 h 2417782"/>
                <a:gd name="connsiteX2" fmla="*/ 1241028 w 1359387"/>
                <a:gd name="connsiteY2" fmla="*/ 1044979 h 2417782"/>
                <a:gd name="connsiteX3" fmla="*/ 1359387 w 1359387"/>
                <a:gd name="connsiteY3" fmla="*/ 1163338 h 2417782"/>
                <a:gd name="connsiteX4" fmla="*/ 1241028 w 1359387"/>
                <a:gd name="connsiteY4" fmla="*/ 1281697 h 2417782"/>
                <a:gd name="connsiteX5" fmla="*/ 1241028 w 1359387"/>
                <a:gd name="connsiteY5" fmla="*/ 2208317 h 2417782"/>
                <a:gd name="connsiteX6" fmla="*/ 1122669 w 1359387"/>
                <a:gd name="connsiteY6" fmla="*/ 2326676 h 2417782"/>
                <a:gd name="connsiteX0" fmla="*/ 0 w 1183649"/>
                <a:gd name="connsiteY0" fmla="*/ 2326676 h 2326676"/>
                <a:gd name="connsiteX1" fmla="*/ 946930 w 1183649"/>
                <a:gd name="connsiteY1" fmla="*/ 0 h 2326676"/>
                <a:gd name="connsiteX2" fmla="*/ 1065289 w 1183649"/>
                <a:gd name="connsiteY2" fmla="*/ 118359 h 2326676"/>
                <a:gd name="connsiteX3" fmla="*/ 1065290 w 1183649"/>
                <a:gd name="connsiteY3" fmla="*/ 1044979 h 2326676"/>
                <a:gd name="connsiteX4" fmla="*/ 1183649 w 1183649"/>
                <a:gd name="connsiteY4" fmla="*/ 1163338 h 2326676"/>
                <a:gd name="connsiteX5" fmla="*/ 1065290 w 1183649"/>
                <a:gd name="connsiteY5" fmla="*/ 1281697 h 2326676"/>
                <a:gd name="connsiteX6" fmla="*/ 1065290 w 1183649"/>
                <a:gd name="connsiteY6" fmla="*/ 2208317 h 2326676"/>
                <a:gd name="connsiteX7" fmla="*/ 946931 w 1183649"/>
                <a:gd name="connsiteY7" fmla="*/ 2326676 h 2326676"/>
                <a:gd name="connsiteX8" fmla="*/ 0 w 1183649"/>
                <a:gd name="connsiteY8" fmla="*/ 2326676 h 2326676"/>
                <a:gd name="connsiteX0" fmla="*/ 946930 w 1183649"/>
                <a:gd name="connsiteY0" fmla="*/ 0 h 2326676"/>
                <a:gd name="connsiteX1" fmla="*/ 1065289 w 1183649"/>
                <a:gd name="connsiteY1" fmla="*/ 118359 h 2326676"/>
                <a:gd name="connsiteX2" fmla="*/ 1065290 w 1183649"/>
                <a:gd name="connsiteY2" fmla="*/ 1044979 h 2326676"/>
                <a:gd name="connsiteX3" fmla="*/ 1183649 w 1183649"/>
                <a:gd name="connsiteY3" fmla="*/ 1163338 h 2326676"/>
                <a:gd name="connsiteX4" fmla="*/ 1065290 w 1183649"/>
                <a:gd name="connsiteY4" fmla="*/ 1281697 h 2326676"/>
                <a:gd name="connsiteX5" fmla="*/ 1065290 w 1183649"/>
                <a:gd name="connsiteY5" fmla="*/ 2208317 h 2326676"/>
                <a:gd name="connsiteX6" fmla="*/ 946931 w 1183649"/>
                <a:gd name="connsiteY6" fmla="*/ 2326676 h 2326676"/>
                <a:gd name="connsiteX0" fmla="*/ 1 w 236719"/>
                <a:gd name="connsiteY0" fmla="*/ 2326676 h 2326676"/>
                <a:gd name="connsiteX1" fmla="*/ 0 w 236719"/>
                <a:gd name="connsiteY1" fmla="*/ 0 h 2326676"/>
                <a:gd name="connsiteX2" fmla="*/ 118359 w 236719"/>
                <a:gd name="connsiteY2" fmla="*/ 118359 h 2326676"/>
                <a:gd name="connsiteX3" fmla="*/ 118360 w 236719"/>
                <a:gd name="connsiteY3" fmla="*/ 1044979 h 2326676"/>
                <a:gd name="connsiteX4" fmla="*/ 236719 w 236719"/>
                <a:gd name="connsiteY4" fmla="*/ 1163338 h 2326676"/>
                <a:gd name="connsiteX5" fmla="*/ 118360 w 236719"/>
                <a:gd name="connsiteY5" fmla="*/ 1281697 h 2326676"/>
                <a:gd name="connsiteX6" fmla="*/ 118360 w 236719"/>
                <a:gd name="connsiteY6" fmla="*/ 2208317 h 2326676"/>
                <a:gd name="connsiteX7" fmla="*/ 1 w 236719"/>
                <a:gd name="connsiteY7" fmla="*/ 2326676 h 2326676"/>
                <a:gd name="connsiteX0" fmla="*/ 0 w 236719"/>
                <a:gd name="connsiteY0" fmla="*/ 0 h 2326676"/>
                <a:gd name="connsiteX1" fmla="*/ 118359 w 236719"/>
                <a:gd name="connsiteY1" fmla="*/ 118359 h 2326676"/>
                <a:gd name="connsiteX2" fmla="*/ 118360 w 236719"/>
                <a:gd name="connsiteY2" fmla="*/ 1044979 h 2326676"/>
                <a:gd name="connsiteX3" fmla="*/ 236719 w 236719"/>
                <a:gd name="connsiteY3" fmla="*/ 1163338 h 2326676"/>
                <a:gd name="connsiteX4" fmla="*/ 118360 w 236719"/>
                <a:gd name="connsiteY4" fmla="*/ 1281697 h 2326676"/>
                <a:gd name="connsiteX5" fmla="*/ 118360 w 236719"/>
                <a:gd name="connsiteY5" fmla="*/ 2208317 h 2326676"/>
                <a:gd name="connsiteX6" fmla="*/ 1 w 236719"/>
                <a:gd name="connsiteY6" fmla="*/ 2326676 h 232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19" h="2326676" stroke="0" extrusionOk="0">
                  <a:moveTo>
                    <a:pt x="1" y="2326676"/>
                  </a:moveTo>
                  <a:cubicBezTo>
                    <a:pt x="1" y="1551117"/>
                    <a:pt x="0" y="775559"/>
                    <a:pt x="0" y="0"/>
                  </a:cubicBez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close/>
                </a:path>
                <a:path w="236719" h="2326676" fill="none">
                  <a:moveTo>
                    <a:pt x="0" y="0"/>
                  </a:move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path>
              </a:pathLst>
            </a:custGeom>
            <a:ln w="19050">
              <a:solidFill>
                <a:schemeClr val="bg2">
                  <a:lumMod val="75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ko-KR" altLang="en-US" dirty="0"/>
            </a:p>
          </p:txBody>
        </p:sp>
        <p:sp>
          <p:nvSpPr>
            <p:cNvPr id="173" name="Rectangle 15">
              <a:extLst>
                <a:ext uri="{FF2B5EF4-FFF2-40B4-BE49-F238E27FC236}">
                  <a16:creationId xmlns="" xmlns:a16="http://schemas.microsoft.com/office/drawing/2014/main" id="{F5AA69A2-E4D6-4048-89E7-46C307EF2E14}"/>
                </a:ext>
              </a:extLst>
            </p:cNvPr>
            <p:cNvSpPr/>
            <p:nvPr/>
          </p:nvSpPr>
          <p:spPr>
            <a:xfrm>
              <a:off x="1512003" y="2443660"/>
              <a:ext cx="990657" cy="200055"/>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Training</a:t>
              </a:r>
              <a:r>
                <a:rPr lang="ko-KR" altLang="en-US" sz="1300" dirty="0">
                  <a:solidFill>
                    <a:schemeClr val="tx1">
                      <a:lumMod val="85000"/>
                      <a:lumOff val="15000"/>
                    </a:schemeClr>
                  </a:solidFill>
                  <a:latin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Data</a:t>
              </a:r>
              <a:endParaRPr lang="ko-KR" altLang="en-US" sz="1300" dirty="0">
                <a:solidFill>
                  <a:schemeClr val="tx1">
                    <a:lumMod val="85000"/>
                    <a:lumOff val="15000"/>
                  </a:schemeClr>
                </a:solidFill>
                <a:latin typeface="SamsungOne 400" panose="020B0503030303020204" pitchFamily="34" charset="0"/>
              </a:endParaRPr>
            </a:p>
          </p:txBody>
        </p:sp>
        <p:sp>
          <p:nvSpPr>
            <p:cNvPr id="174" name="Rectangle 15">
              <a:extLst>
                <a:ext uri="{FF2B5EF4-FFF2-40B4-BE49-F238E27FC236}">
                  <a16:creationId xmlns="" xmlns:a16="http://schemas.microsoft.com/office/drawing/2014/main" id="{8F9B882D-4053-4ED3-B3F6-EE0D2C3CA75B}"/>
                </a:ext>
              </a:extLst>
            </p:cNvPr>
            <p:cNvSpPr/>
            <p:nvPr/>
          </p:nvSpPr>
          <p:spPr>
            <a:xfrm>
              <a:off x="2706030" y="2443660"/>
              <a:ext cx="1362552" cy="200055"/>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Feature Extraction</a:t>
              </a:r>
              <a:endParaRPr lang="ko-KR" altLang="en-US" sz="1300" dirty="0">
                <a:solidFill>
                  <a:schemeClr val="tx1">
                    <a:lumMod val="85000"/>
                    <a:lumOff val="15000"/>
                  </a:schemeClr>
                </a:solidFill>
                <a:latin typeface="SamsungOne 400" panose="020B0503030303020204" pitchFamily="34" charset="0"/>
              </a:endParaRPr>
            </a:p>
          </p:txBody>
        </p:sp>
        <p:sp>
          <p:nvSpPr>
            <p:cNvPr id="175" name="오른쪽 화살표 22">
              <a:extLst>
                <a:ext uri="{FF2B5EF4-FFF2-40B4-BE49-F238E27FC236}">
                  <a16:creationId xmlns="" xmlns:a16="http://schemas.microsoft.com/office/drawing/2014/main" id="{F5EC0F20-E5DF-4998-9692-DF686461BC18}"/>
                </a:ext>
              </a:extLst>
            </p:cNvPr>
            <p:cNvSpPr/>
            <p:nvPr/>
          </p:nvSpPr>
          <p:spPr>
            <a:xfrm>
              <a:off x="2370412" y="5436269"/>
              <a:ext cx="305960" cy="109699"/>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6" name="오른쪽 화살표 81">
              <a:extLst>
                <a:ext uri="{FF2B5EF4-FFF2-40B4-BE49-F238E27FC236}">
                  <a16:creationId xmlns="" xmlns:a16="http://schemas.microsoft.com/office/drawing/2014/main" id="{B6BFECEA-53E2-4AC6-9AF0-343D4C04357E}"/>
                </a:ext>
              </a:extLst>
            </p:cNvPr>
            <p:cNvSpPr/>
            <p:nvPr/>
          </p:nvSpPr>
          <p:spPr>
            <a:xfrm>
              <a:off x="3776886" y="5436269"/>
              <a:ext cx="305960" cy="109699"/>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7" name="오른쪽 화살표 82">
              <a:extLst>
                <a:ext uri="{FF2B5EF4-FFF2-40B4-BE49-F238E27FC236}">
                  <a16:creationId xmlns="" xmlns:a16="http://schemas.microsoft.com/office/drawing/2014/main" id="{7BC66AA5-46FC-4E78-BCB0-35A393726290}"/>
                </a:ext>
              </a:extLst>
            </p:cNvPr>
            <p:cNvSpPr/>
            <p:nvPr/>
          </p:nvSpPr>
          <p:spPr>
            <a:xfrm>
              <a:off x="6054163" y="5436269"/>
              <a:ext cx="305960" cy="109699"/>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8" name="모서리가 둥근 직사각형 23">
              <a:extLst>
                <a:ext uri="{FF2B5EF4-FFF2-40B4-BE49-F238E27FC236}">
                  <a16:creationId xmlns="" xmlns:a16="http://schemas.microsoft.com/office/drawing/2014/main" id="{18A1EEA0-8D23-4ECA-8C2A-689F54042798}"/>
                </a:ext>
              </a:extLst>
            </p:cNvPr>
            <p:cNvSpPr/>
            <p:nvPr/>
          </p:nvSpPr>
          <p:spPr>
            <a:xfrm>
              <a:off x="1529480" y="5365118"/>
              <a:ext cx="900000"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r>
                <a:rPr lang="en-US" altLang="ko-KR" sz="1400" b="1" dirty="0">
                  <a:solidFill>
                    <a:schemeClr val="tx1">
                      <a:lumMod val="75000"/>
                      <a:lumOff val="25000"/>
                    </a:schemeClr>
                  </a:solidFill>
                  <a:latin typeface="SamsungOne 400" panose="020B0503030303020204" pitchFamily="34" charset="0"/>
                  <a:ea typeface="SamsungOne 400" panose="020B0503030303020204" pitchFamily="34" charset="0"/>
                </a:rPr>
                <a:t>IMAGES</a:t>
              </a:r>
              <a:endParaRPr lang="ko-KR" altLang="en-US" sz="1400" b="1" dirty="0">
                <a:solidFill>
                  <a:schemeClr val="tx1">
                    <a:lumMod val="75000"/>
                    <a:lumOff val="25000"/>
                  </a:schemeClr>
                </a:solidFill>
                <a:latin typeface="SamsungOne 400" panose="020B0503030303020204" pitchFamily="34" charset="0"/>
              </a:endParaRPr>
            </a:p>
          </p:txBody>
        </p:sp>
        <p:sp>
          <p:nvSpPr>
            <p:cNvPr id="179" name="모서리가 둥근 직사각형 78">
              <a:extLst>
                <a:ext uri="{FF2B5EF4-FFF2-40B4-BE49-F238E27FC236}">
                  <a16:creationId xmlns="" xmlns:a16="http://schemas.microsoft.com/office/drawing/2014/main" id="{AE55A78E-010A-43DD-A4D3-7CE9CB8B9D9A}"/>
                </a:ext>
              </a:extLst>
            </p:cNvPr>
            <p:cNvSpPr/>
            <p:nvPr/>
          </p:nvSpPr>
          <p:spPr>
            <a:xfrm>
              <a:off x="2681005" y="5365118"/>
              <a:ext cx="11385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r>
                <a:rPr lang="en-US" altLang="ko-KR" sz="1400" b="1" dirty="0">
                  <a:solidFill>
                    <a:schemeClr val="tx1">
                      <a:lumMod val="75000"/>
                      <a:lumOff val="25000"/>
                    </a:schemeClr>
                  </a:solidFill>
                  <a:latin typeface="SamsungOne 400" panose="020B0503030303020204" pitchFamily="34" charset="0"/>
                  <a:ea typeface="SamsungOne 400" panose="020B0503030303020204" pitchFamily="34" charset="0"/>
                </a:rPr>
                <a:t>FEATURES</a:t>
              </a:r>
              <a:endParaRPr lang="ko-KR" altLang="en-US" sz="1400" b="1" dirty="0">
                <a:solidFill>
                  <a:schemeClr val="tx1">
                    <a:lumMod val="75000"/>
                    <a:lumOff val="25000"/>
                  </a:schemeClr>
                </a:solidFill>
                <a:latin typeface="SamsungOne 400" panose="020B0503030303020204" pitchFamily="34" charset="0"/>
              </a:endParaRPr>
            </a:p>
          </p:txBody>
        </p:sp>
        <p:sp>
          <p:nvSpPr>
            <p:cNvPr id="180" name="모서리가 둥근 직사각형 79">
              <a:extLst>
                <a:ext uri="{FF2B5EF4-FFF2-40B4-BE49-F238E27FC236}">
                  <a16:creationId xmlns="" xmlns:a16="http://schemas.microsoft.com/office/drawing/2014/main" id="{35BA87E1-8A59-4AFA-9191-76621FDFFC58}"/>
                </a:ext>
              </a:extLst>
            </p:cNvPr>
            <p:cNvSpPr/>
            <p:nvPr/>
          </p:nvSpPr>
          <p:spPr>
            <a:xfrm>
              <a:off x="4185281" y="5248980"/>
              <a:ext cx="1948467" cy="484276"/>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r>
                <a:rPr lang="en-US" altLang="ko-KR" sz="1400" dirty="0">
                  <a:solidFill>
                    <a:schemeClr val="tx1">
                      <a:lumMod val="75000"/>
                      <a:lumOff val="25000"/>
                    </a:schemeClr>
                  </a:solidFill>
                  <a:latin typeface="SamsungOne 700" panose="020B0803030303020204" pitchFamily="34" charset="0"/>
                  <a:ea typeface="SamsungOne 700" panose="020B0803030303020204" pitchFamily="34" charset="0"/>
                </a:rPr>
                <a:t>MACHINE LEARNING</a:t>
              </a:r>
              <a:endParaRPr lang="ko-KR" altLang="en-US" sz="1400" dirty="0">
                <a:solidFill>
                  <a:schemeClr val="tx1">
                    <a:lumMod val="75000"/>
                    <a:lumOff val="25000"/>
                  </a:schemeClr>
                </a:solidFill>
                <a:latin typeface="SamsungOne 700" panose="020B0803030303020204" pitchFamily="34" charset="0"/>
              </a:endParaRPr>
            </a:p>
          </p:txBody>
        </p:sp>
        <p:sp>
          <p:nvSpPr>
            <p:cNvPr id="181" name="모서리가 둥근 직사각형 80">
              <a:extLst>
                <a:ext uri="{FF2B5EF4-FFF2-40B4-BE49-F238E27FC236}">
                  <a16:creationId xmlns="" xmlns:a16="http://schemas.microsoft.com/office/drawing/2014/main" id="{42F8E279-8ABD-4D34-856A-DCE27FB6A172}"/>
                </a:ext>
              </a:extLst>
            </p:cNvPr>
            <p:cNvSpPr/>
            <p:nvPr/>
          </p:nvSpPr>
          <p:spPr>
            <a:xfrm>
              <a:off x="6494840" y="5365118"/>
              <a:ext cx="1894966"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r>
                <a:rPr lang="en-US" altLang="ko-KR" sz="1400" b="1" dirty="0">
                  <a:solidFill>
                    <a:schemeClr val="tx1">
                      <a:lumMod val="75000"/>
                      <a:lumOff val="25000"/>
                    </a:schemeClr>
                  </a:solidFill>
                  <a:latin typeface="SamsungOne 400" panose="020B0503030303020204" pitchFamily="34" charset="0"/>
                  <a:ea typeface="SamsungOne 400" panose="020B0503030303020204" pitchFamily="34" charset="0"/>
                </a:rPr>
                <a:t>WHAT THE OBJECT IS</a:t>
              </a:r>
              <a:endParaRPr lang="ko-KR" altLang="en-US" sz="1400" b="1" dirty="0">
                <a:solidFill>
                  <a:schemeClr val="tx1">
                    <a:lumMod val="75000"/>
                    <a:lumOff val="25000"/>
                  </a:schemeClr>
                </a:solidFill>
                <a:latin typeface="SamsungOne 400" panose="020B0503030303020204" pitchFamily="34" charset="0"/>
              </a:endParaRPr>
            </a:p>
          </p:txBody>
        </p:sp>
        <p:sp>
          <p:nvSpPr>
            <p:cNvPr id="182" name="Rectangle 15">
              <a:extLst>
                <a:ext uri="{FF2B5EF4-FFF2-40B4-BE49-F238E27FC236}">
                  <a16:creationId xmlns="" xmlns:a16="http://schemas.microsoft.com/office/drawing/2014/main" id="{A65C1D40-FA37-41BA-9D3A-F1AFB34E0A3B}"/>
                </a:ext>
              </a:extLst>
            </p:cNvPr>
            <p:cNvSpPr/>
            <p:nvPr/>
          </p:nvSpPr>
          <p:spPr>
            <a:xfrm>
              <a:off x="6999303" y="3019425"/>
              <a:ext cx="927893"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Test Data</a:t>
              </a:r>
              <a:endParaRPr lang="ko-KR" altLang="en-US" sz="1300" dirty="0">
                <a:solidFill>
                  <a:schemeClr val="tx1">
                    <a:lumMod val="85000"/>
                    <a:lumOff val="15000"/>
                  </a:schemeClr>
                </a:solidFill>
                <a:latin typeface="SamsungOne 400" panose="020B0503030303020204" pitchFamily="34" charset="0"/>
              </a:endParaRPr>
            </a:p>
          </p:txBody>
        </p:sp>
        <p:sp>
          <p:nvSpPr>
            <p:cNvPr id="183" name="Rectangle 15">
              <a:extLst>
                <a:ext uri="{FF2B5EF4-FFF2-40B4-BE49-F238E27FC236}">
                  <a16:creationId xmlns="" xmlns:a16="http://schemas.microsoft.com/office/drawing/2014/main" id="{D4D551BE-D034-45CE-90ED-A39C7ACE1DB6}"/>
                </a:ext>
              </a:extLst>
            </p:cNvPr>
            <p:cNvSpPr/>
            <p:nvPr/>
          </p:nvSpPr>
          <p:spPr>
            <a:xfrm>
              <a:off x="6999303" y="4667368"/>
              <a:ext cx="927893"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Cat</a:t>
              </a:r>
              <a:endParaRPr lang="ko-KR" altLang="en-US" sz="1300" dirty="0">
                <a:solidFill>
                  <a:schemeClr val="tx1">
                    <a:lumMod val="85000"/>
                    <a:lumOff val="15000"/>
                  </a:schemeClr>
                </a:solidFill>
                <a:latin typeface="SamsungOne 400" panose="020B0503030303020204" pitchFamily="34" charset="0"/>
              </a:endParaRPr>
            </a:p>
          </p:txBody>
        </p:sp>
        <p:sp>
          <p:nvSpPr>
            <p:cNvPr id="184" name="갈매기형 수장 128">
              <a:extLst>
                <a:ext uri="{FF2B5EF4-FFF2-40B4-BE49-F238E27FC236}">
                  <a16:creationId xmlns="" xmlns:a16="http://schemas.microsoft.com/office/drawing/2014/main" id="{E1218E90-AC15-4AE9-B716-EC1114DC2C06}"/>
                </a:ext>
              </a:extLst>
            </p:cNvPr>
            <p:cNvSpPr/>
            <p:nvPr/>
          </p:nvSpPr>
          <p:spPr>
            <a:xfrm>
              <a:off x="6095648" y="3673097"/>
              <a:ext cx="399192" cy="501199"/>
            </a:xfrm>
            <a:prstGeom prst="chevron">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185" name="그룹 176">
              <a:extLst>
                <a:ext uri="{FF2B5EF4-FFF2-40B4-BE49-F238E27FC236}">
                  <a16:creationId xmlns="" xmlns:a16="http://schemas.microsoft.com/office/drawing/2014/main" id="{5CF7215E-E6FB-4556-9F28-312D68D2100C}"/>
                </a:ext>
              </a:extLst>
            </p:cNvPr>
            <p:cNvGrpSpPr/>
            <p:nvPr/>
          </p:nvGrpSpPr>
          <p:grpSpPr>
            <a:xfrm>
              <a:off x="4069595" y="2789182"/>
              <a:ext cx="1984568" cy="2058301"/>
              <a:chOff x="4357064" y="3174154"/>
              <a:chExt cx="1984568" cy="2058301"/>
            </a:xfrm>
          </p:grpSpPr>
          <p:sp>
            <p:nvSpPr>
              <p:cNvPr id="214" name="Rectangle 15">
                <a:extLst>
                  <a:ext uri="{FF2B5EF4-FFF2-40B4-BE49-F238E27FC236}">
                    <a16:creationId xmlns="" xmlns:a16="http://schemas.microsoft.com/office/drawing/2014/main" id="{1C65D13F-506A-4A5C-B056-86369ECAD60D}"/>
                  </a:ext>
                </a:extLst>
              </p:cNvPr>
              <p:cNvSpPr/>
              <p:nvPr/>
            </p:nvSpPr>
            <p:spPr>
              <a:xfrm>
                <a:off x="4357064" y="3174154"/>
                <a:ext cx="1984568" cy="400110"/>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Machine Learning</a:t>
                </a:r>
              </a:p>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Model Classification</a:t>
                </a:r>
                <a:endParaRPr lang="ko-KR" altLang="en-US" sz="1300" dirty="0">
                  <a:solidFill>
                    <a:schemeClr val="tx1">
                      <a:lumMod val="85000"/>
                      <a:lumOff val="15000"/>
                    </a:schemeClr>
                  </a:solidFill>
                  <a:latin typeface="SamsungOne 400" panose="020B0503030303020204" pitchFamily="34" charset="0"/>
                </a:endParaRPr>
              </a:p>
            </p:txBody>
          </p:sp>
          <p:grpSp>
            <p:nvGrpSpPr>
              <p:cNvPr id="215" name="그룹 175">
                <a:extLst>
                  <a:ext uri="{FF2B5EF4-FFF2-40B4-BE49-F238E27FC236}">
                    <a16:creationId xmlns="" xmlns:a16="http://schemas.microsoft.com/office/drawing/2014/main" id="{5A3FE9FB-6678-4E53-98B5-9F3ADB228BFC}"/>
                  </a:ext>
                </a:extLst>
              </p:cNvPr>
              <p:cNvGrpSpPr/>
              <p:nvPr/>
            </p:nvGrpSpPr>
            <p:grpSpPr>
              <a:xfrm>
                <a:off x="4677891" y="3564934"/>
                <a:ext cx="1476773" cy="1667521"/>
                <a:chOff x="4677891" y="3564934"/>
                <a:chExt cx="1476773" cy="1667521"/>
              </a:xfrm>
            </p:grpSpPr>
            <p:sp>
              <p:nvSpPr>
                <p:cNvPr id="216" name="직사각형 99">
                  <a:extLst>
                    <a:ext uri="{FF2B5EF4-FFF2-40B4-BE49-F238E27FC236}">
                      <a16:creationId xmlns="" xmlns:a16="http://schemas.microsoft.com/office/drawing/2014/main" id="{7DB28E37-4694-4738-A1CD-0E76D5E986F4}"/>
                    </a:ext>
                  </a:extLst>
                </p:cNvPr>
                <p:cNvSpPr/>
                <p:nvPr/>
              </p:nvSpPr>
              <p:spPr>
                <a:xfrm>
                  <a:off x="4926788" y="3618830"/>
                  <a:ext cx="948716" cy="1385470"/>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7" name="직사각형 97">
                  <a:extLst>
                    <a:ext uri="{FF2B5EF4-FFF2-40B4-BE49-F238E27FC236}">
                      <a16:creationId xmlns="" xmlns:a16="http://schemas.microsoft.com/office/drawing/2014/main" id="{D4287250-4668-44A8-A3BF-1289C1281E80}"/>
                    </a:ext>
                  </a:extLst>
                </p:cNvPr>
                <p:cNvSpPr/>
                <p:nvPr/>
              </p:nvSpPr>
              <p:spPr>
                <a:xfrm>
                  <a:off x="4677891" y="3618830"/>
                  <a:ext cx="506985" cy="1381971"/>
                </a:xfrm>
                <a:custGeom>
                  <a:avLst/>
                  <a:gdLst>
                    <a:gd name="connsiteX0" fmla="*/ 0 w 506985"/>
                    <a:gd name="connsiteY0" fmla="*/ 0 h 1381971"/>
                    <a:gd name="connsiteX1" fmla="*/ 506985 w 506985"/>
                    <a:gd name="connsiteY1" fmla="*/ 0 h 1381971"/>
                    <a:gd name="connsiteX2" fmla="*/ 506985 w 506985"/>
                    <a:gd name="connsiteY2" fmla="*/ 1381971 h 1381971"/>
                    <a:gd name="connsiteX3" fmla="*/ 0 w 506985"/>
                    <a:gd name="connsiteY3" fmla="*/ 1381971 h 1381971"/>
                    <a:gd name="connsiteX4" fmla="*/ 0 w 506985"/>
                    <a:gd name="connsiteY4" fmla="*/ 0 h 1381971"/>
                    <a:gd name="connsiteX0" fmla="*/ 0 w 506985"/>
                    <a:gd name="connsiteY0" fmla="*/ 0 h 1381971"/>
                    <a:gd name="connsiteX1" fmla="*/ 349822 w 506985"/>
                    <a:gd name="connsiteY1" fmla="*/ 0 h 1381971"/>
                    <a:gd name="connsiteX2" fmla="*/ 506985 w 506985"/>
                    <a:gd name="connsiteY2" fmla="*/ 1381971 h 1381971"/>
                    <a:gd name="connsiteX3" fmla="*/ 0 w 506985"/>
                    <a:gd name="connsiteY3" fmla="*/ 1381971 h 1381971"/>
                    <a:gd name="connsiteX4" fmla="*/ 0 w 506985"/>
                    <a:gd name="connsiteY4" fmla="*/ 0 h 1381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985" h="1381971">
                      <a:moveTo>
                        <a:pt x="0" y="0"/>
                      </a:moveTo>
                      <a:lnTo>
                        <a:pt x="349822" y="0"/>
                      </a:lnTo>
                      <a:lnTo>
                        <a:pt x="506985" y="1381971"/>
                      </a:lnTo>
                      <a:lnTo>
                        <a:pt x="0" y="1381971"/>
                      </a:lnTo>
                      <a:lnTo>
                        <a:pt x="0" y="0"/>
                      </a:lnTo>
                      <a:close/>
                    </a:path>
                  </a:pathLst>
                </a:cu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8" name="직사각형 97">
                  <a:extLst>
                    <a:ext uri="{FF2B5EF4-FFF2-40B4-BE49-F238E27FC236}">
                      <a16:creationId xmlns="" xmlns:a16="http://schemas.microsoft.com/office/drawing/2014/main" id="{4CD0EFF6-0B4A-4F4E-AB20-89A5343B8F8C}"/>
                    </a:ext>
                  </a:extLst>
                </p:cNvPr>
                <p:cNvSpPr/>
                <p:nvPr/>
              </p:nvSpPr>
              <p:spPr>
                <a:xfrm flipH="1" flipV="1">
                  <a:off x="5543153" y="3618830"/>
                  <a:ext cx="506985" cy="1381971"/>
                </a:xfrm>
                <a:custGeom>
                  <a:avLst/>
                  <a:gdLst>
                    <a:gd name="connsiteX0" fmla="*/ 0 w 506985"/>
                    <a:gd name="connsiteY0" fmla="*/ 0 h 1381971"/>
                    <a:gd name="connsiteX1" fmla="*/ 506985 w 506985"/>
                    <a:gd name="connsiteY1" fmla="*/ 0 h 1381971"/>
                    <a:gd name="connsiteX2" fmla="*/ 506985 w 506985"/>
                    <a:gd name="connsiteY2" fmla="*/ 1381971 h 1381971"/>
                    <a:gd name="connsiteX3" fmla="*/ 0 w 506985"/>
                    <a:gd name="connsiteY3" fmla="*/ 1381971 h 1381971"/>
                    <a:gd name="connsiteX4" fmla="*/ 0 w 506985"/>
                    <a:gd name="connsiteY4" fmla="*/ 0 h 1381971"/>
                    <a:gd name="connsiteX0" fmla="*/ 0 w 506985"/>
                    <a:gd name="connsiteY0" fmla="*/ 0 h 1381971"/>
                    <a:gd name="connsiteX1" fmla="*/ 349822 w 506985"/>
                    <a:gd name="connsiteY1" fmla="*/ 0 h 1381971"/>
                    <a:gd name="connsiteX2" fmla="*/ 506985 w 506985"/>
                    <a:gd name="connsiteY2" fmla="*/ 1381971 h 1381971"/>
                    <a:gd name="connsiteX3" fmla="*/ 0 w 506985"/>
                    <a:gd name="connsiteY3" fmla="*/ 1381971 h 1381971"/>
                    <a:gd name="connsiteX4" fmla="*/ 0 w 506985"/>
                    <a:gd name="connsiteY4" fmla="*/ 0 h 1381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985" h="1381971">
                      <a:moveTo>
                        <a:pt x="0" y="0"/>
                      </a:moveTo>
                      <a:lnTo>
                        <a:pt x="349822" y="0"/>
                      </a:lnTo>
                      <a:lnTo>
                        <a:pt x="506985" y="1381971"/>
                      </a:lnTo>
                      <a:lnTo>
                        <a:pt x="0" y="1381971"/>
                      </a:lnTo>
                      <a:lnTo>
                        <a:pt x="0" y="0"/>
                      </a:lnTo>
                      <a:close/>
                    </a:path>
                  </a:pathLst>
                </a:cu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19" name="직선 연결선 50">
                  <a:extLst>
                    <a:ext uri="{FF2B5EF4-FFF2-40B4-BE49-F238E27FC236}">
                      <a16:creationId xmlns="" xmlns:a16="http://schemas.microsoft.com/office/drawing/2014/main" id="{74A1D07B-9473-4913-85B3-9FDADEA3085F}"/>
                    </a:ext>
                  </a:extLst>
                </p:cNvPr>
                <p:cNvCxnSpPr/>
                <p:nvPr/>
              </p:nvCxnSpPr>
              <p:spPr>
                <a:xfrm>
                  <a:off x="4677891" y="3564934"/>
                  <a:ext cx="0" cy="14400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96">
                  <a:extLst>
                    <a:ext uri="{FF2B5EF4-FFF2-40B4-BE49-F238E27FC236}">
                      <a16:creationId xmlns="" xmlns:a16="http://schemas.microsoft.com/office/drawing/2014/main" id="{38A8A244-E7CF-4C32-8950-B99157E51D44}"/>
                    </a:ext>
                  </a:extLst>
                </p:cNvPr>
                <p:cNvCxnSpPr/>
                <p:nvPr/>
              </p:nvCxnSpPr>
              <p:spPr>
                <a:xfrm>
                  <a:off x="4677891" y="5004300"/>
                  <a:ext cx="144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1" name="타원 100">
                  <a:extLst>
                    <a:ext uri="{FF2B5EF4-FFF2-40B4-BE49-F238E27FC236}">
                      <a16:creationId xmlns="" xmlns:a16="http://schemas.microsoft.com/office/drawing/2014/main" id="{C0F2BFA3-0810-4506-AB9F-03358E9A017D}"/>
                    </a:ext>
                  </a:extLst>
                </p:cNvPr>
                <p:cNvSpPr/>
                <p:nvPr/>
              </p:nvSpPr>
              <p:spPr>
                <a:xfrm>
                  <a:off x="4778403" y="4779327"/>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2" name="타원 101">
                  <a:extLst>
                    <a:ext uri="{FF2B5EF4-FFF2-40B4-BE49-F238E27FC236}">
                      <a16:creationId xmlns="" xmlns:a16="http://schemas.microsoft.com/office/drawing/2014/main" id="{9C65E157-E506-40B4-A85A-B340467AC1B9}"/>
                    </a:ext>
                  </a:extLst>
                </p:cNvPr>
                <p:cNvSpPr/>
                <p:nvPr/>
              </p:nvSpPr>
              <p:spPr>
                <a:xfrm>
                  <a:off x="4882412" y="4755217"/>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3" name="타원 102">
                  <a:extLst>
                    <a:ext uri="{FF2B5EF4-FFF2-40B4-BE49-F238E27FC236}">
                      <a16:creationId xmlns="" xmlns:a16="http://schemas.microsoft.com/office/drawing/2014/main" id="{7298E3D4-2DF0-40B1-88EC-6A1AECF9100F}"/>
                    </a:ext>
                  </a:extLst>
                </p:cNvPr>
                <p:cNvSpPr/>
                <p:nvPr/>
              </p:nvSpPr>
              <p:spPr>
                <a:xfrm>
                  <a:off x="4990412" y="4774424"/>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4" name="타원 103">
                  <a:extLst>
                    <a:ext uri="{FF2B5EF4-FFF2-40B4-BE49-F238E27FC236}">
                      <a16:creationId xmlns="" xmlns:a16="http://schemas.microsoft.com/office/drawing/2014/main" id="{2B9E619C-BF52-4AD1-B477-3A362C28564D}"/>
                    </a:ext>
                  </a:extLst>
                </p:cNvPr>
                <p:cNvSpPr/>
                <p:nvPr/>
              </p:nvSpPr>
              <p:spPr>
                <a:xfrm>
                  <a:off x="4753852" y="488103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5" name="타원 104">
                  <a:extLst>
                    <a:ext uri="{FF2B5EF4-FFF2-40B4-BE49-F238E27FC236}">
                      <a16:creationId xmlns="" xmlns:a16="http://schemas.microsoft.com/office/drawing/2014/main" id="{179AEDF4-1F1B-4FB0-9B06-2DC9A3B2A1AC}"/>
                    </a:ext>
                  </a:extLst>
                </p:cNvPr>
                <p:cNvSpPr/>
                <p:nvPr/>
              </p:nvSpPr>
              <p:spPr>
                <a:xfrm>
                  <a:off x="4866818" y="485773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6" name="타원 105">
                  <a:extLst>
                    <a:ext uri="{FF2B5EF4-FFF2-40B4-BE49-F238E27FC236}">
                      <a16:creationId xmlns="" xmlns:a16="http://schemas.microsoft.com/office/drawing/2014/main" id="{64408AA3-AB54-4653-9F36-DB3299B74CA4}"/>
                    </a:ext>
                  </a:extLst>
                </p:cNvPr>
                <p:cNvSpPr/>
                <p:nvPr/>
              </p:nvSpPr>
              <p:spPr>
                <a:xfrm>
                  <a:off x="4974130" y="488434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7" name="타원 226">
                  <a:extLst>
                    <a:ext uri="{FF2B5EF4-FFF2-40B4-BE49-F238E27FC236}">
                      <a16:creationId xmlns="" xmlns:a16="http://schemas.microsoft.com/office/drawing/2014/main" id="{57C5D731-8B35-4005-ABDA-F561AECC137C}"/>
                    </a:ext>
                  </a:extLst>
                </p:cNvPr>
                <p:cNvSpPr/>
                <p:nvPr/>
              </p:nvSpPr>
              <p:spPr>
                <a:xfrm>
                  <a:off x="5261527" y="438510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8" name="타원 227">
                  <a:extLst>
                    <a:ext uri="{FF2B5EF4-FFF2-40B4-BE49-F238E27FC236}">
                      <a16:creationId xmlns="" xmlns:a16="http://schemas.microsoft.com/office/drawing/2014/main" id="{6424CC49-7B58-4D4B-9329-BD622697153C}"/>
                    </a:ext>
                  </a:extLst>
                </p:cNvPr>
                <p:cNvSpPr/>
                <p:nvPr/>
              </p:nvSpPr>
              <p:spPr>
                <a:xfrm>
                  <a:off x="5358685" y="4397479"/>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9" name="타원 228">
                  <a:extLst>
                    <a:ext uri="{FF2B5EF4-FFF2-40B4-BE49-F238E27FC236}">
                      <a16:creationId xmlns="" xmlns:a16="http://schemas.microsoft.com/office/drawing/2014/main" id="{F7FFCC08-1C5F-4FBB-A81D-48AEBCA6DDAE}"/>
                    </a:ext>
                  </a:extLst>
                </p:cNvPr>
                <p:cNvSpPr/>
                <p:nvPr/>
              </p:nvSpPr>
              <p:spPr>
                <a:xfrm>
                  <a:off x="5486323" y="436033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0" name="타원 229">
                  <a:extLst>
                    <a:ext uri="{FF2B5EF4-FFF2-40B4-BE49-F238E27FC236}">
                      <a16:creationId xmlns="" xmlns:a16="http://schemas.microsoft.com/office/drawing/2014/main" id="{2A5F22CB-F059-4FBD-9D93-35BEE8BC14F6}"/>
                    </a:ext>
                  </a:extLst>
                </p:cNvPr>
                <p:cNvSpPr/>
                <p:nvPr/>
              </p:nvSpPr>
              <p:spPr>
                <a:xfrm>
                  <a:off x="5412976" y="3999329"/>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1" name="타원 230">
                  <a:extLst>
                    <a:ext uri="{FF2B5EF4-FFF2-40B4-BE49-F238E27FC236}">
                      <a16:creationId xmlns="" xmlns:a16="http://schemas.microsoft.com/office/drawing/2014/main" id="{9EA72C9A-3C44-47EA-842F-AA999D8616A2}"/>
                    </a:ext>
                  </a:extLst>
                </p:cNvPr>
                <p:cNvSpPr/>
                <p:nvPr/>
              </p:nvSpPr>
              <p:spPr>
                <a:xfrm>
                  <a:off x="5445560" y="4127983"/>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2" name="타원 231">
                  <a:extLst>
                    <a:ext uri="{FF2B5EF4-FFF2-40B4-BE49-F238E27FC236}">
                      <a16:creationId xmlns="" xmlns:a16="http://schemas.microsoft.com/office/drawing/2014/main" id="{C84E6A28-C976-4943-AEF8-CED4C7986580}"/>
                    </a:ext>
                  </a:extLst>
                </p:cNvPr>
                <p:cNvSpPr/>
                <p:nvPr/>
              </p:nvSpPr>
              <p:spPr>
                <a:xfrm>
                  <a:off x="5501786" y="422077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3" name="타원 232">
                  <a:extLst>
                    <a:ext uri="{FF2B5EF4-FFF2-40B4-BE49-F238E27FC236}">
                      <a16:creationId xmlns="" xmlns:a16="http://schemas.microsoft.com/office/drawing/2014/main" id="{8BD3CCDF-A807-414C-9C3C-CF3FC2CED500}"/>
                    </a:ext>
                  </a:extLst>
                </p:cNvPr>
                <p:cNvSpPr/>
                <p:nvPr/>
              </p:nvSpPr>
              <p:spPr>
                <a:xfrm>
                  <a:off x="5404211" y="426547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4" name="타원 233">
                  <a:extLst>
                    <a:ext uri="{FF2B5EF4-FFF2-40B4-BE49-F238E27FC236}">
                      <a16:creationId xmlns="" xmlns:a16="http://schemas.microsoft.com/office/drawing/2014/main" id="{B38133C9-6CBC-482C-A84F-462AD315B436}"/>
                    </a:ext>
                  </a:extLst>
                </p:cNvPr>
                <p:cNvSpPr/>
                <p:nvPr/>
              </p:nvSpPr>
              <p:spPr>
                <a:xfrm>
                  <a:off x="5287462" y="4268181"/>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5" name="타원 234">
                  <a:extLst>
                    <a:ext uri="{FF2B5EF4-FFF2-40B4-BE49-F238E27FC236}">
                      <a16:creationId xmlns="" xmlns:a16="http://schemas.microsoft.com/office/drawing/2014/main" id="{43F271DE-C0F5-4E0E-8DD9-5C9CF0E5D773}"/>
                    </a:ext>
                  </a:extLst>
                </p:cNvPr>
                <p:cNvSpPr/>
                <p:nvPr/>
              </p:nvSpPr>
              <p:spPr>
                <a:xfrm>
                  <a:off x="5349348" y="4172423"/>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6" name="타원 235">
                  <a:extLst>
                    <a:ext uri="{FF2B5EF4-FFF2-40B4-BE49-F238E27FC236}">
                      <a16:creationId xmlns="" xmlns:a16="http://schemas.microsoft.com/office/drawing/2014/main" id="{CBAABB73-634A-4563-99B4-23AFF03F8F10}"/>
                    </a:ext>
                  </a:extLst>
                </p:cNvPr>
                <p:cNvSpPr/>
                <p:nvPr/>
              </p:nvSpPr>
              <p:spPr>
                <a:xfrm>
                  <a:off x="5339822" y="4057038"/>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7" name="타원 236">
                  <a:extLst>
                    <a:ext uri="{FF2B5EF4-FFF2-40B4-BE49-F238E27FC236}">
                      <a16:creationId xmlns="" xmlns:a16="http://schemas.microsoft.com/office/drawing/2014/main" id="{6CC4973D-0477-4246-9EFE-05D2F4CF0255}"/>
                    </a:ext>
                  </a:extLst>
                </p:cNvPr>
                <p:cNvSpPr/>
                <p:nvPr/>
              </p:nvSpPr>
              <p:spPr>
                <a:xfrm>
                  <a:off x="5619557" y="3981336"/>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8" name="타원 237">
                  <a:extLst>
                    <a:ext uri="{FF2B5EF4-FFF2-40B4-BE49-F238E27FC236}">
                      <a16:creationId xmlns="" xmlns:a16="http://schemas.microsoft.com/office/drawing/2014/main" id="{F60F6BDA-ED74-458C-8BD2-7BF4ED6ABCA5}"/>
                    </a:ext>
                  </a:extLst>
                </p:cNvPr>
                <p:cNvSpPr/>
                <p:nvPr/>
              </p:nvSpPr>
              <p:spPr>
                <a:xfrm>
                  <a:off x="5648500" y="4077291"/>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9" name="타원 238">
                  <a:extLst>
                    <a:ext uri="{FF2B5EF4-FFF2-40B4-BE49-F238E27FC236}">
                      <a16:creationId xmlns="" xmlns:a16="http://schemas.microsoft.com/office/drawing/2014/main" id="{47BEFC57-60A8-4994-9B72-D6FD793B1F76}"/>
                    </a:ext>
                  </a:extLst>
                </p:cNvPr>
                <p:cNvSpPr/>
                <p:nvPr/>
              </p:nvSpPr>
              <p:spPr>
                <a:xfrm>
                  <a:off x="5641268" y="4172423"/>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0" name="타원 239">
                  <a:extLst>
                    <a:ext uri="{FF2B5EF4-FFF2-40B4-BE49-F238E27FC236}">
                      <a16:creationId xmlns="" xmlns:a16="http://schemas.microsoft.com/office/drawing/2014/main" id="{8F887D15-F992-4D07-B553-A24CBAF19799}"/>
                    </a:ext>
                  </a:extLst>
                </p:cNvPr>
                <p:cNvSpPr/>
                <p:nvPr/>
              </p:nvSpPr>
              <p:spPr>
                <a:xfrm>
                  <a:off x="5667552" y="428059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1" name="타원 240">
                  <a:extLst>
                    <a:ext uri="{FF2B5EF4-FFF2-40B4-BE49-F238E27FC236}">
                      <a16:creationId xmlns="" xmlns:a16="http://schemas.microsoft.com/office/drawing/2014/main" id="{5015B0AB-226C-4EEE-AD19-486E6F836373}"/>
                    </a:ext>
                  </a:extLst>
                </p:cNvPr>
                <p:cNvSpPr/>
                <p:nvPr/>
              </p:nvSpPr>
              <p:spPr>
                <a:xfrm>
                  <a:off x="5724645" y="398091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2" name="타원 241">
                  <a:extLst>
                    <a:ext uri="{FF2B5EF4-FFF2-40B4-BE49-F238E27FC236}">
                      <a16:creationId xmlns="" xmlns:a16="http://schemas.microsoft.com/office/drawing/2014/main" id="{C17EB06F-1D29-40BA-AA9C-5574DE451A86}"/>
                    </a:ext>
                  </a:extLst>
                </p:cNvPr>
                <p:cNvSpPr/>
                <p:nvPr/>
              </p:nvSpPr>
              <p:spPr>
                <a:xfrm>
                  <a:off x="5809808" y="4019506"/>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3" name="타원 242">
                  <a:extLst>
                    <a:ext uri="{FF2B5EF4-FFF2-40B4-BE49-F238E27FC236}">
                      <a16:creationId xmlns="" xmlns:a16="http://schemas.microsoft.com/office/drawing/2014/main" id="{0B67A7B7-6612-40B7-BE3A-E69D9CA58073}"/>
                    </a:ext>
                  </a:extLst>
                </p:cNvPr>
                <p:cNvSpPr/>
                <p:nvPr/>
              </p:nvSpPr>
              <p:spPr>
                <a:xfrm>
                  <a:off x="5819452" y="4116693"/>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4" name="타원 243">
                  <a:extLst>
                    <a:ext uri="{FF2B5EF4-FFF2-40B4-BE49-F238E27FC236}">
                      <a16:creationId xmlns="" xmlns:a16="http://schemas.microsoft.com/office/drawing/2014/main" id="{876FFD9D-0D64-430A-9FBF-B63A29B7F416}"/>
                    </a:ext>
                  </a:extLst>
                </p:cNvPr>
                <p:cNvSpPr/>
                <p:nvPr/>
              </p:nvSpPr>
              <p:spPr>
                <a:xfrm>
                  <a:off x="5891452" y="4188693"/>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5" name="타원 244">
                  <a:extLst>
                    <a:ext uri="{FF2B5EF4-FFF2-40B4-BE49-F238E27FC236}">
                      <a16:creationId xmlns="" xmlns:a16="http://schemas.microsoft.com/office/drawing/2014/main" id="{B8C97526-45B1-4A28-9B55-21A0AA8634F4}"/>
                    </a:ext>
                  </a:extLst>
                </p:cNvPr>
                <p:cNvSpPr/>
                <p:nvPr/>
              </p:nvSpPr>
              <p:spPr>
                <a:xfrm>
                  <a:off x="5740829" y="4093038"/>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6" name="타원 245">
                  <a:extLst>
                    <a:ext uri="{FF2B5EF4-FFF2-40B4-BE49-F238E27FC236}">
                      <a16:creationId xmlns="" xmlns:a16="http://schemas.microsoft.com/office/drawing/2014/main" id="{01AAEDF2-D395-4B2D-B123-B3ABD664226F}"/>
                    </a:ext>
                  </a:extLst>
                </p:cNvPr>
                <p:cNvSpPr/>
                <p:nvPr/>
              </p:nvSpPr>
              <p:spPr>
                <a:xfrm>
                  <a:off x="5747452" y="4193055"/>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7" name="타원 246">
                  <a:extLst>
                    <a:ext uri="{FF2B5EF4-FFF2-40B4-BE49-F238E27FC236}">
                      <a16:creationId xmlns="" xmlns:a16="http://schemas.microsoft.com/office/drawing/2014/main" id="{62B72669-36A2-42DE-A103-AFDAECC0D4AD}"/>
                    </a:ext>
                  </a:extLst>
                </p:cNvPr>
                <p:cNvSpPr/>
                <p:nvPr/>
              </p:nvSpPr>
              <p:spPr>
                <a:xfrm>
                  <a:off x="5819452" y="4260667"/>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8" name="Rectangle 15">
                  <a:extLst>
                    <a:ext uri="{FF2B5EF4-FFF2-40B4-BE49-F238E27FC236}">
                      <a16:creationId xmlns="" xmlns:a16="http://schemas.microsoft.com/office/drawing/2014/main" id="{07D230F6-D4D7-4710-BDF2-8A6FD538BD6A}"/>
                    </a:ext>
                  </a:extLst>
                </p:cNvPr>
                <p:cNvSpPr/>
                <p:nvPr/>
              </p:nvSpPr>
              <p:spPr>
                <a:xfrm>
                  <a:off x="4693131" y="5032400"/>
                  <a:ext cx="506985"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Cat</a:t>
                  </a:r>
                  <a:endParaRPr lang="ko-KR" altLang="en-US" sz="1300" dirty="0">
                    <a:solidFill>
                      <a:schemeClr val="tx1">
                        <a:lumMod val="85000"/>
                        <a:lumOff val="15000"/>
                      </a:schemeClr>
                    </a:solidFill>
                    <a:latin typeface="SamsungOne 400" panose="020B0503030303020204" pitchFamily="34" charset="0"/>
                  </a:endParaRPr>
                </a:p>
              </p:txBody>
            </p:sp>
            <p:sp>
              <p:nvSpPr>
                <p:cNvPr id="249" name="Rectangle 15">
                  <a:extLst>
                    <a:ext uri="{FF2B5EF4-FFF2-40B4-BE49-F238E27FC236}">
                      <a16:creationId xmlns="" xmlns:a16="http://schemas.microsoft.com/office/drawing/2014/main" id="{51C2069E-B0B3-4610-8A3D-E7069A4E4CC1}"/>
                    </a:ext>
                  </a:extLst>
                </p:cNvPr>
                <p:cNvSpPr/>
                <p:nvPr/>
              </p:nvSpPr>
              <p:spPr>
                <a:xfrm>
                  <a:off x="5178025" y="5032400"/>
                  <a:ext cx="506985"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Dog</a:t>
                  </a:r>
                  <a:endParaRPr lang="ko-KR" altLang="en-US" sz="1300" dirty="0">
                    <a:solidFill>
                      <a:schemeClr val="tx1">
                        <a:lumMod val="85000"/>
                        <a:lumOff val="15000"/>
                      </a:schemeClr>
                    </a:solidFill>
                    <a:latin typeface="SamsungOne 400" panose="020B0503030303020204" pitchFamily="34" charset="0"/>
                  </a:endParaRPr>
                </a:p>
              </p:txBody>
            </p:sp>
            <p:sp>
              <p:nvSpPr>
                <p:cNvPr id="250" name="Rectangle 15">
                  <a:extLst>
                    <a:ext uri="{FF2B5EF4-FFF2-40B4-BE49-F238E27FC236}">
                      <a16:creationId xmlns="" xmlns:a16="http://schemas.microsoft.com/office/drawing/2014/main" id="{F8FC8CAE-F04B-44A2-815B-C7880B2A59C3}"/>
                    </a:ext>
                  </a:extLst>
                </p:cNvPr>
                <p:cNvSpPr/>
                <p:nvPr/>
              </p:nvSpPr>
              <p:spPr>
                <a:xfrm>
                  <a:off x="5647679" y="5032400"/>
                  <a:ext cx="506985"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Parrot</a:t>
                  </a:r>
                  <a:endParaRPr lang="ko-KR" altLang="en-US" sz="1300" dirty="0">
                    <a:solidFill>
                      <a:schemeClr val="tx1">
                        <a:lumMod val="85000"/>
                        <a:lumOff val="15000"/>
                      </a:schemeClr>
                    </a:solidFill>
                    <a:latin typeface="SamsungOne 400" panose="020B0503030303020204" pitchFamily="34" charset="0"/>
                  </a:endParaRPr>
                </a:p>
              </p:txBody>
            </p:sp>
          </p:grpSp>
        </p:grpSp>
        <p:sp>
          <p:nvSpPr>
            <p:cNvPr id="186" name="타원 135">
              <a:extLst>
                <a:ext uri="{FF2B5EF4-FFF2-40B4-BE49-F238E27FC236}">
                  <a16:creationId xmlns="" xmlns:a16="http://schemas.microsoft.com/office/drawing/2014/main" id="{0AB5E75A-BD1A-4575-8D88-0B829FA8BF19}"/>
                </a:ext>
              </a:extLst>
            </p:cNvPr>
            <p:cNvSpPr/>
            <p:nvPr/>
          </p:nvSpPr>
          <p:spPr>
            <a:xfrm>
              <a:off x="3369271" y="2935898"/>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7" name="타원 136">
              <a:extLst>
                <a:ext uri="{FF2B5EF4-FFF2-40B4-BE49-F238E27FC236}">
                  <a16:creationId xmlns="" xmlns:a16="http://schemas.microsoft.com/office/drawing/2014/main" id="{73DFC4BD-392F-41B0-85C1-D9557311EE28}"/>
                </a:ext>
              </a:extLst>
            </p:cNvPr>
            <p:cNvSpPr/>
            <p:nvPr/>
          </p:nvSpPr>
          <p:spPr>
            <a:xfrm>
              <a:off x="3217050" y="2957074"/>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8" name="타원 137">
              <a:extLst>
                <a:ext uri="{FF2B5EF4-FFF2-40B4-BE49-F238E27FC236}">
                  <a16:creationId xmlns="" xmlns:a16="http://schemas.microsoft.com/office/drawing/2014/main" id="{910E6293-0167-42EF-BBCC-BA955ACF2AE8}"/>
                </a:ext>
              </a:extLst>
            </p:cNvPr>
            <p:cNvSpPr/>
            <p:nvPr/>
          </p:nvSpPr>
          <p:spPr>
            <a:xfrm>
              <a:off x="3367100" y="3023749"/>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9" name="타원 138">
              <a:extLst>
                <a:ext uri="{FF2B5EF4-FFF2-40B4-BE49-F238E27FC236}">
                  <a16:creationId xmlns="" xmlns:a16="http://schemas.microsoft.com/office/drawing/2014/main" id="{B711699A-DC89-4804-B0B0-6FF85DA6CE47}"/>
                </a:ext>
              </a:extLst>
            </p:cNvPr>
            <p:cNvSpPr/>
            <p:nvPr/>
          </p:nvSpPr>
          <p:spPr>
            <a:xfrm>
              <a:off x="3074057" y="2888773"/>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0" name="타원 139">
              <a:extLst>
                <a:ext uri="{FF2B5EF4-FFF2-40B4-BE49-F238E27FC236}">
                  <a16:creationId xmlns="" xmlns:a16="http://schemas.microsoft.com/office/drawing/2014/main" id="{583A46C7-7A13-4E7F-9897-DAE9343A1D1B}"/>
                </a:ext>
              </a:extLst>
            </p:cNvPr>
            <p:cNvSpPr/>
            <p:nvPr/>
          </p:nvSpPr>
          <p:spPr>
            <a:xfrm>
              <a:off x="3165489" y="2924773"/>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1" name="타원 140">
              <a:extLst>
                <a:ext uri="{FF2B5EF4-FFF2-40B4-BE49-F238E27FC236}">
                  <a16:creationId xmlns="" xmlns:a16="http://schemas.microsoft.com/office/drawing/2014/main" id="{003E8779-2DDE-4384-8B5E-CD8C43CC37D4}"/>
                </a:ext>
              </a:extLst>
            </p:cNvPr>
            <p:cNvSpPr/>
            <p:nvPr/>
          </p:nvSpPr>
          <p:spPr>
            <a:xfrm>
              <a:off x="3079352" y="2942043"/>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2" name="타원 141">
              <a:extLst>
                <a:ext uri="{FF2B5EF4-FFF2-40B4-BE49-F238E27FC236}">
                  <a16:creationId xmlns="" xmlns:a16="http://schemas.microsoft.com/office/drawing/2014/main" id="{266267A8-C71C-4CCB-9C17-5219544749D8}"/>
                </a:ext>
              </a:extLst>
            </p:cNvPr>
            <p:cNvSpPr/>
            <p:nvPr/>
          </p:nvSpPr>
          <p:spPr>
            <a:xfrm>
              <a:off x="3078804" y="3041173"/>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3" name="타원 142">
              <a:extLst>
                <a:ext uri="{FF2B5EF4-FFF2-40B4-BE49-F238E27FC236}">
                  <a16:creationId xmlns="" xmlns:a16="http://schemas.microsoft.com/office/drawing/2014/main" id="{0574DE07-2CA5-4139-9BA6-548B110D1917}"/>
                </a:ext>
              </a:extLst>
            </p:cNvPr>
            <p:cNvSpPr/>
            <p:nvPr/>
          </p:nvSpPr>
          <p:spPr>
            <a:xfrm>
              <a:off x="3250256" y="3160232"/>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4" name="타원 143">
              <a:extLst>
                <a:ext uri="{FF2B5EF4-FFF2-40B4-BE49-F238E27FC236}">
                  <a16:creationId xmlns="" xmlns:a16="http://schemas.microsoft.com/office/drawing/2014/main" id="{5446E662-0699-4E72-862E-9C8BCFC464ED}"/>
                </a:ext>
              </a:extLst>
            </p:cNvPr>
            <p:cNvSpPr/>
            <p:nvPr/>
          </p:nvSpPr>
          <p:spPr>
            <a:xfrm>
              <a:off x="3387306" y="3198444"/>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5" name="타원 144">
              <a:extLst>
                <a:ext uri="{FF2B5EF4-FFF2-40B4-BE49-F238E27FC236}">
                  <a16:creationId xmlns="" xmlns:a16="http://schemas.microsoft.com/office/drawing/2014/main" id="{4473B0FE-4905-493F-99C5-89F961E83BEE}"/>
                </a:ext>
              </a:extLst>
            </p:cNvPr>
            <p:cNvSpPr/>
            <p:nvPr/>
          </p:nvSpPr>
          <p:spPr>
            <a:xfrm>
              <a:off x="3154996" y="3369804"/>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6" name="타원 145">
              <a:extLst>
                <a:ext uri="{FF2B5EF4-FFF2-40B4-BE49-F238E27FC236}">
                  <a16:creationId xmlns="" xmlns:a16="http://schemas.microsoft.com/office/drawing/2014/main" id="{CFA4216B-393B-4CFE-B3C1-91DB0B192DD3}"/>
                </a:ext>
              </a:extLst>
            </p:cNvPr>
            <p:cNvSpPr/>
            <p:nvPr/>
          </p:nvSpPr>
          <p:spPr>
            <a:xfrm>
              <a:off x="3106192" y="3258151"/>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7" name="타원 147">
              <a:extLst>
                <a:ext uri="{FF2B5EF4-FFF2-40B4-BE49-F238E27FC236}">
                  <a16:creationId xmlns="" xmlns:a16="http://schemas.microsoft.com/office/drawing/2014/main" id="{114A1673-5401-47D0-BA4C-1C3CA8F3753E}"/>
                </a:ext>
              </a:extLst>
            </p:cNvPr>
            <p:cNvSpPr/>
            <p:nvPr/>
          </p:nvSpPr>
          <p:spPr>
            <a:xfrm>
              <a:off x="3403100" y="3725115"/>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8" name="타원 148">
              <a:extLst>
                <a:ext uri="{FF2B5EF4-FFF2-40B4-BE49-F238E27FC236}">
                  <a16:creationId xmlns="" xmlns:a16="http://schemas.microsoft.com/office/drawing/2014/main" id="{73CA9EB9-C2AD-4C0C-ABBA-7A8B68B189FF}"/>
                </a:ext>
              </a:extLst>
            </p:cNvPr>
            <p:cNvSpPr/>
            <p:nvPr/>
          </p:nvSpPr>
          <p:spPr>
            <a:xfrm>
              <a:off x="3135262" y="3810840"/>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9" name="타원 149">
              <a:extLst>
                <a:ext uri="{FF2B5EF4-FFF2-40B4-BE49-F238E27FC236}">
                  <a16:creationId xmlns="" xmlns:a16="http://schemas.microsoft.com/office/drawing/2014/main" id="{8FB62AFB-704E-4F34-AA73-C9348552DE75}"/>
                </a:ext>
              </a:extLst>
            </p:cNvPr>
            <p:cNvSpPr/>
            <p:nvPr/>
          </p:nvSpPr>
          <p:spPr>
            <a:xfrm>
              <a:off x="3387306" y="3799194"/>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0" name="타원 150">
              <a:extLst>
                <a:ext uri="{FF2B5EF4-FFF2-40B4-BE49-F238E27FC236}">
                  <a16:creationId xmlns="" xmlns:a16="http://schemas.microsoft.com/office/drawing/2014/main" id="{8E112F96-8F93-4889-A0E8-CDEBCD0687D8}"/>
                </a:ext>
              </a:extLst>
            </p:cNvPr>
            <p:cNvSpPr/>
            <p:nvPr/>
          </p:nvSpPr>
          <p:spPr>
            <a:xfrm>
              <a:off x="3287343" y="3814941"/>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1" name="타원 151">
              <a:extLst>
                <a:ext uri="{FF2B5EF4-FFF2-40B4-BE49-F238E27FC236}">
                  <a16:creationId xmlns="" xmlns:a16="http://schemas.microsoft.com/office/drawing/2014/main" id="{AA6062EE-B11B-487B-B4F1-94AE18C01DFD}"/>
                </a:ext>
              </a:extLst>
            </p:cNvPr>
            <p:cNvSpPr/>
            <p:nvPr/>
          </p:nvSpPr>
          <p:spPr>
            <a:xfrm>
              <a:off x="3313292" y="3882267"/>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2" name="타원 153">
              <a:extLst>
                <a:ext uri="{FF2B5EF4-FFF2-40B4-BE49-F238E27FC236}">
                  <a16:creationId xmlns="" xmlns:a16="http://schemas.microsoft.com/office/drawing/2014/main" id="{609DCC9B-9D1C-4A81-8D17-D61DF6FE20AD}"/>
                </a:ext>
              </a:extLst>
            </p:cNvPr>
            <p:cNvSpPr/>
            <p:nvPr/>
          </p:nvSpPr>
          <p:spPr>
            <a:xfrm>
              <a:off x="3171215" y="4034667"/>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3" name="타원 154">
              <a:extLst>
                <a:ext uri="{FF2B5EF4-FFF2-40B4-BE49-F238E27FC236}">
                  <a16:creationId xmlns="" xmlns:a16="http://schemas.microsoft.com/office/drawing/2014/main" id="{F8640F5D-0663-47AE-94AF-874BACFE2D66}"/>
                </a:ext>
              </a:extLst>
            </p:cNvPr>
            <p:cNvSpPr/>
            <p:nvPr/>
          </p:nvSpPr>
          <p:spPr>
            <a:xfrm>
              <a:off x="3096804" y="4226946"/>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4" name="타원 155">
              <a:extLst>
                <a:ext uri="{FF2B5EF4-FFF2-40B4-BE49-F238E27FC236}">
                  <a16:creationId xmlns="" xmlns:a16="http://schemas.microsoft.com/office/drawing/2014/main" id="{C241CBE8-E4EC-44FB-A39E-972E53564205}"/>
                </a:ext>
              </a:extLst>
            </p:cNvPr>
            <p:cNvSpPr/>
            <p:nvPr/>
          </p:nvSpPr>
          <p:spPr>
            <a:xfrm>
              <a:off x="3292848" y="4248889"/>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5" name="타원 156">
              <a:extLst>
                <a:ext uri="{FF2B5EF4-FFF2-40B4-BE49-F238E27FC236}">
                  <a16:creationId xmlns="" xmlns:a16="http://schemas.microsoft.com/office/drawing/2014/main" id="{46AAAF3A-B347-4F97-A114-7A42B7D4D574}"/>
                </a:ext>
              </a:extLst>
            </p:cNvPr>
            <p:cNvSpPr/>
            <p:nvPr/>
          </p:nvSpPr>
          <p:spPr>
            <a:xfrm>
              <a:off x="3453615" y="4244946"/>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6" name="타원 157">
              <a:extLst>
                <a:ext uri="{FF2B5EF4-FFF2-40B4-BE49-F238E27FC236}">
                  <a16:creationId xmlns="" xmlns:a16="http://schemas.microsoft.com/office/drawing/2014/main" id="{940A3DD8-042A-4836-A405-8CA499198098}"/>
                </a:ext>
              </a:extLst>
            </p:cNvPr>
            <p:cNvSpPr/>
            <p:nvPr/>
          </p:nvSpPr>
          <p:spPr>
            <a:xfrm>
              <a:off x="3293252" y="4054570"/>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07" name="그룹 38">
              <a:extLst>
                <a:ext uri="{FF2B5EF4-FFF2-40B4-BE49-F238E27FC236}">
                  <a16:creationId xmlns="" xmlns:a16="http://schemas.microsoft.com/office/drawing/2014/main" id="{282302C6-B266-4B03-A532-6597B7D34C7C}"/>
                </a:ext>
              </a:extLst>
            </p:cNvPr>
            <p:cNvGrpSpPr/>
            <p:nvPr/>
          </p:nvGrpSpPr>
          <p:grpSpPr>
            <a:xfrm>
              <a:off x="1588153" y="4444886"/>
              <a:ext cx="831653" cy="823143"/>
              <a:chOff x="129476" y="4698669"/>
              <a:chExt cx="831653" cy="823143"/>
            </a:xfrm>
          </p:grpSpPr>
          <p:sp>
            <p:nvSpPr>
              <p:cNvPr id="211" name="직사각형 63">
                <a:extLst>
                  <a:ext uri="{FF2B5EF4-FFF2-40B4-BE49-F238E27FC236}">
                    <a16:creationId xmlns="" xmlns:a16="http://schemas.microsoft.com/office/drawing/2014/main" id="{A2971034-E16D-4A10-BFF0-0E83FBC3E0BE}"/>
                  </a:ext>
                </a:extLst>
              </p:cNvPr>
              <p:cNvSpPr/>
              <p:nvPr/>
            </p:nvSpPr>
            <p:spPr>
              <a:xfrm>
                <a:off x="255994" y="4698669"/>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2" name="직사각형 64">
                <a:extLst>
                  <a:ext uri="{FF2B5EF4-FFF2-40B4-BE49-F238E27FC236}">
                    <a16:creationId xmlns="" xmlns:a16="http://schemas.microsoft.com/office/drawing/2014/main" id="{052E36AC-C14C-48EF-A4A1-81AE46CD212D}"/>
                  </a:ext>
                </a:extLst>
              </p:cNvPr>
              <p:cNvSpPr/>
              <p:nvPr/>
            </p:nvSpPr>
            <p:spPr>
              <a:xfrm>
                <a:off x="192735" y="4757674"/>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3" name="직사각형 66">
                <a:extLst>
                  <a:ext uri="{FF2B5EF4-FFF2-40B4-BE49-F238E27FC236}">
                    <a16:creationId xmlns="" xmlns:a16="http://schemas.microsoft.com/office/drawing/2014/main" id="{7296136F-D4FB-47FE-9752-F9B3E5D7A43E}"/>
                  </a:ext>
                </a:extLst>
              </p:cNvPr>
              <p:cNvSpPr/>
              <p:nvPr/>
            </p:nvSpPr>
            <p:spPr>
              <a:xfrm>
                <a:off x="129476" y="4816678"/>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208" name="Picture 2" descr="C:\Users\USER\Downloads\shiba.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71082" y="3746198"/>
              <a:ext cx="550240" cy="550240"/>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3" descr="C:\Users\USER\Downloads\ca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71082" y="2888773"/>
              <a:ext cx="513480" cy="513480"/>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4" descr="C:\Users\USER\Downloads\parro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65655" y="4634915"/>
              <a:ext cx="561094" cy="561094"/>
            </a:xfrm>
            <a:prstGeom prst="rect">
              <a:avLst/>
            </a:prstGeom>
            <a:noFill/>
            <a:extLst>
              <a:ext uri="{909E8E84-426E-40DD-AFC4-6F175D3DCCD1}">
                <a14:hiddenFill xmlns:a14="http://schemas.microsoft.com/office/drawing/2010/main">
                  <a:solidFill>
                    <a:srgbClr val="FFFFFF"/>
                  </a:solidFill>
                </a14:hiddenFill>
              </a:ext>
            </a:extLst>
          </p:spPr>
        </p:pic>
      </p:grpSp>
      <p:sp>
        <p:nvSpPr>
          <p:cNvPr id="268" name="직사각형 267">
            <a:extLst>
              <a:ext uri="{FF2B5EF4-FFF2-40B4-BE49-F238E27FC236}">
                <a16:creationId xmlns="" xmlns:a16="http://schemas.microsoft.com/office/drawing/2014/main" id="{B7DBAA6C-8E9F-417D-8768-8BABBFB22F34}"/>
              </a:ext>
            </a:extLst>
          </p:cNvPr>
          <p:cNvSpPr/>
          <p:nvPr/>
        </p:nvSpPr>
        <p:spPr>
          <a:xfrm>
            <a:off x="558924" y="1836430"/>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Machine Learning vs. Deep Learning</a:t>
            </a:r>
          </a:p>
        </p:txBody>
      </p:sp>
      <p:sp>
        <p:nvSpPr>
          <p:cNvPr id="133" name="직사각형 132">
            <a:extLst>
              <a:ext uri="{FF2B5EF4-FFF2-40B4-BE49-F238E27FC236}">
                <a16:creationId xmlns="" xmlns:a16="http://schemas.microsoft.com/office/drawing/2014/main" id="{DB896CD5-A0B0-4F39-9F23-22CE6C96BB3D}"/>
              </a:ext>
            </a:extLst>
          </p:cNvPr>
          <p:cNvSpPr/>
          <p:nvPr/>
        </p:nvSpPr>
        <p:spPr>
          <a:xfrm>
            <a:off x="449998" y="1375101"/>
            <a:ext cx="9289484" cy="353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300" dirty="0">
                <a:solidFill>
                  <a:schemeClr val="tx1">
                    <a:lumMod val="95000"/>
                    <a:lumOff val="5000"/>
                  </a:schemeClr>
                </a:solidFill>
                <a:latin typeface="Samsung Sharp Sans" pitchFamily="2" charset="0"/>
                <a:ea typeface="Samsung Sharp Sans" pitchFamily="2" charset="0"/>
                <a:cs typeface="Samsung Sharp Sans" pitchFamily="2" charset="0"/>
              </a:rPr>
              <a:t>Types and Choices of Machine Learning-Based Data Analysis</a:t>
            </a:r>
          </a:p>
        </p:txBody>
      </p:sp>
    </p:spTree>
    <p:custDataLst>
      <p:tags r:id="rId1"/>
    </p:custDataLst>
    <p:extLst>
      <p:ext uri="{BB962C8B-B14F-4D97-AF65-F5344CB8AC3E}">
        <p14:creationId xmlns:p14="http://schemas.microsoft.com/office/powerpoint/2010/main" val="31271426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719769" y="2070436"/>
            <a:ext cx="7736103" cy="1602464"/>
            <a:chOff x="719769" y="2070436"/>
            <a:chExt cx="7736103" cy="1602464"/>
          </a:xfrm>
        </p:grpSpPr>
        <p:sp>
          <p:nvSpPr>
            <p:cNvPr id="6" name="직사각형 133">
              <a:extLst>
                <a:ext uri="{FF2B5EF4-FFF2-40B4-BE49-F238E27FC236}">
                  <a16:creationId xmlns="" xmlns:a16="http://schemas.microsoft.com/office/drawing/2014/main" id="{9ECD4F1E-56F2-4389-8493-B26C356AB15F}"/>
                </a:ext>
              </a:extLst>
            </p:cNvPr>
            <p:cNvSpPr/>
            <p:nvPr/>
          </p:nvSpPr>
          <p:spPr>
            <a:xfrm>
              <a:off x="989682" y="2583566"/>
              <a:ext cx="746619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Introduction to Artificial Intelligence</a:t>
              </a:r>
            </a:p>
          </p:txBody>
        </p:sp>
        <p:sp>
          <p:nvSpPr>
            <p:cNvPr id="8" name="직사각형 133">
              <a:extLst>
                <a:ext uri="{FF2B5EF4-FFF2-40B4-BE49-F238E27FC236}">
                  <a16:creationId xmlns="" xmlns:a16="http://schemas.microsoft.com/office/drawing/2014/main" id="{9AE80E35-DC50-4BA6-9B16-9297657601D5}"/>
                </a:ext>
              </a:extLst>
            </p:cNvPr>
            <p:cNvSpPr/>
            <p:nvPr/>
          </p:nvSpPr>
          <p:spPr>
            <a:xfrm>
              <a:off x="989682" y="2070436"/>
              <a:ext cx="5477954"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Chapter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9" name="직사각형 8">
              <a:extLst>
                <a:ext uri="{FF2B5EF4-FFF2-40B4-BE49-F238E27FC236}">
                  <a16:creationId xmlns="" xmlns:a16="http://schemas.microsoft.com/office/drawing/2014/main" id="{5D14EC55-4505-4D03-B538-D66AAACB366E}"/>
                </a:ext>
              </a:extLst>
            </p:cNvPr>
            <p:cNvSpPr/>
            <p:nvPr/>
          </p:nvSpPr>
          <p:spPr>
            <a:xfrm>
              <a:off x="719769" y="2095703"/>
              <a:ext cx="59989" cy="1577197"/>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dirty="0">
                <a:solidFill>
                  <a:prstClr val="white"/>
                </a:solidFill>
                <a:latin typeface="Calibri" panose="020F0502020204030204"/>
                <a:ea typeface="맑은 고딕" panose="020B0503020000020004" pitchFamily="50" charset="-127"/>
              </a:endParaRPr>
            </a:p>
          </p:txBody>
        </p:sp>
      </p:grpSp>
      <p:grpSp>
        <p:nvGrpSpPr>
          <p:cNvPr id="3" name="그룹 2"/>
          <p:cNvGrpSpPr/>
          <p:nvPr/>
        </p:nvGrpSpPr>
        <p:grpSpPr>
          <a:xfrm>
            <a:off x="719769" y="4157524"/>
            <a:ext cx="3978740" cy="323061"/>
            <a:chOff x="719769" y="4157524"/>
            <a:chExt cx="3978740" cy="323061"/>
          </a:xfrm>
        </p:grpSpPr>
        <p:sp>
          <p:nvSpPr>
            <p:cNvPr id="7" name="직사각형 133">
              <a:extLst>
                <a:ext uri="{FF2B5EF4-FFF2-40B4-BE49-F238E27FC236}">
                  <a16:creationId xmlns="" xmlns:a16="http://schemas.microsoft.com/office/drawing/2014/main" id="{68C423AE-9FF7-4CCB-8CFB-0D036BBE42B6}"/>
                </a:ext>
              </a:extLst>
            </p:cNvPr>
            <p:cNvSpPr/>
            <p:nvPr/>
          </p:nvSpPr>
          <p:spPr>
            <a:xfrm>
              <a:off x="989682" y="4157536"/>
              <a:ext cx="3708827" cy="323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457063" fontAlgn="base" latinLnBrk="1">
                <a:lnSpc>
                  <a:spcPct val="100000"/>
                </a:lnSpc>
                <a:spcBef>
                  <a:spcPct val="0"/>
                </a:spcBef>
                <a:spcAft>
                  <a:spcPct val="0"/>
                </a:spcAft>
                <a:buClrTx/>
                <a:buSzTx/>
                <a:buFontTx/>
                <a:buNone/>
                <a:tabLst/>
                <a:defRPr/>
              </a:pPr>
              <a:r>
                <a:rPr kumimoji="1" lang="en-US" altLang="ko-KR" sz="2099" dirty="0">
                  <a:solidFill>
                    <a:srgbClr val="1428A0"/>
                  </a:solidFill>
                  <a:latin typeface="Samsung Sharp Sans" pitchFamily="2" charset="0"/>
                  <a:ea typeface="Samsung Sharp Sans" pitchFamily="2" charset="0"/>
                  <a:cs typeface="Samsung Sharp Sans" pitchFamily="2" charset="0"/>
                </a:rPr>
                <a:t>Artificial Intelligence Course</a:t>
              </a:r>
              <a:endParaRPr kumimoji="1" lang="ko-KR" altLang="en-US" sz="2099" dirty="0">
                <a:solidFill>
                  <a:srgbClr val="1428A0"/>
                </a:solidFill>
                <a:latin typeface="Samsung Sharp Sans" pitchFamily="2" charset="0"/>
                <a:cs typeface="Samsung Sharp Sans" pitchFamily="2" charset="0"/>
              </a:endParaRPr>
            </a:p>
          </p:txBody>
        </p:sp>
        <p:sp>
          <p:nvSpPr>
            <p:cNvPr id="10" name="직사각형 9">
              <a:extLst>
                <a:ext uri="{FF2B5EF4-FFF2-40B4-BE49-F238E27FC236}">
                  <a16:creationId xmlns="" xmlns:a16="http://schemas.microsoft.com/office/drawing/2014/main" id="{6490A05B-990A-4F39-A4F0-CDC93970D232}"/>
                </a:ext>
              </a:extLst>
            </p:cNvPr>
            <p:cNvSpPr/>
            <p:nvPr/>
          </p:nvSpPr>
          <p:spPr>
            <a:xfrm>
              <a:off x="719769" y="4157524"/>
              <a:ext cx="59989" cy="323061"/>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dirty="0">
                <a:solidFill>
                  <a:prstClr val="white"/>
                </a:solidFill>
                <a:latin typeface="Calibri" panose="020F0502020204030204"/>
                <a:ea typeface="맑은 고딕" panose="020B0503020000020004" pitchFamily="50" charset="-127"/>
              </a:endParaRPr>
            </a:p>
          </p:txBody>
        </p:sp>
      </p:grpSp>
    </p:spTree>
    <p:custDataLst>
      <p:tags r:id="rId1"/>
    </p:custDataLst>
    <p:extLst>
      <p:ext uri="{BB962C8B-B14F-4D97-AF65-F5344CB8AC3E}">
        <p14:creationId xmlns:p14="http://schemas.microsoft.com/office/powerpoint/2010/main" val="3277173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그룹 10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1" name="직사각형 1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12" name="직사각형 1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113" name="그룹 112"/>
          <p:cNvGrpSpPr/>
          <p:nvPr/>
        </p:nvGrpSpPr>
        <p:grpSpPr>
          <a:xfrm>
            <a:off x="558800" y="1844824"/>
            <a:ext cx="8784209" cy="4248472"/>
            <a:chOff x="558800" y="1772816"/>
            <a:chExt cx="8784209" cy="4248472"/>
          </a:xfrm>
        </p:grpSpPr>
        <p:sp>
          <p:nvSpPr>
            <p:cNvPr id="114" name="직사각형 113"/>
            <p:cNvSpPr/>
            <p:nvPr/>
          </p:nvSpPr>
          <p:spPr>
            <a:xfrm>
              <a:off x="558800" y="1772816"/>
              <a:ext cx="8784209" cy="424847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5" name="직사각형 9">
              <a:extLst>
                <a:ext uri="{FF2B5EF4-FFF2-40B4-BE49-F238E27FC236}">
                  <a16:creationId xmlns="" xmlns:a16="http://schemas.microsoft.com/office/drawing/2014/main" id="{19D09BE8-181E-4B71-8FF9-8CE3E133865B}"/>
                </a:ext>
              </a:extLst>
            </p:cNvPr>
            <p:cNvSpPr/>
            <p:nvPr/>
          </p:nvSpPr>
          <p:spPr>
            <a:xfrm>
              <a:off x="3153100" y="1844824"/>
              <a:ext cx="3595608" cy="369332"/>
            </a:xfrm>
            <a:prstGeom prst="rect">
              <a:avLst/>
            </a:prstGeom>
          </p:spPr>
          <p:txBody>
            <a:bodyPr wrap="square">
              <a:spAutoFit/>
            </a:bodyPr>
            <a:lstStyle/>
            <a:p>
              <a:pPr algn="ctr"/>
              <a:r>
                <a:rPr lang="en-US" altLang="ko-KR" b="1" dirty="0">
                  <a:solidFill>
                    <a:srgbClr val="1429A0"/>
                  </a:solidFill>
                  <a:latin typeface="SamsungOne 400" pitchFamily="34" charset="0"/>
                  <a:ea typeface="SamsungOne 400" pitchFamily="34" charset="0"/>
                </a:rPr>
                <a:t>Deep Learning Workflow</a:t>
              </a:r>
              <a:endParaRPr lang="ko-KR" altLang="en-US" b="1" dirty="0">
                <a:solidFill>
                  <a:srgbClr val="1429A0"/>
                </a:solidFill>
                <a:latin typeface="SamsungOne 400" pitchFamily="34" charset="0"/>
              </a:endParaRPr>
            </a:p>
          </p:txBody>
        </p:sp>
        <p:sp>
          <p:nvSpPr>
            <p:cNvPr id="116" name="사각형: 둥근 모서리 32">
              <a:extLst>
                <a:ext uri="{FF2B5EF4-FFF2-40B4-BE49-F238E27FC236}">
                  <a16:creationId xmlns="" xmlns:a16="http://schemas.microsoft.com/office/drawing/2014/main" id="{9F9FFF6C-7C72-4E08-8072-03F5113CBF51}"/>
                </a:ext>
              </a:extLst>
            </p:cNvPr>
            <p:cNvSpPr/>
            <p:nvPr/>
          </p:nvSpPr>
          <p:spPr>
            <a:xfrm>
              <a:off x="7543701" y="5733256"/>
              <a:ext cx="1667686" cy="21236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 MathWorks, Coursera</a:t>
              </a:r>
            </a:p>
          </p:txBody>
        </p:sp>
        <p:sp>
          <p:nvSpPr>
            <p:cNvPr id="117" name="직사각형 55">
              <a:extLst>
                <a:ext uri="{FF2B5EF4-FFF2-40B4-BE49-F238E27FC236}">
                  <a16:creationId xmlns="" xmlns:a16="http://schemas.microsoft.com/office/drawing/2014/main" id="{7BD75CC0-A02D-4F16-B78A-2DF8A0228A3A}"/>
                </a:ext>
              </a:extLst>
            </p:cNvPr>
            <p:cNvSpPr/>
            <p:nvPr/>
          </p:nvSpPr>
          <p:spPr>
            <a:xfrm>
              <a:off x="5697983" y="3443050"/>
              <a:ext cx="799956" cy="799955"/>
            </a:xfrm>
            <a:prstGeom prst="rect">
              <a:avLst/>
            </a:prstGeom>
            <a:solidFill>
              <a:schemeClr val="bg1"/>
            </a:solid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8" name="Rectangle 15">
              <a:extLst>
                <a:ext uri="{FF2B5EF4-FFF2-40B4-BE49-F238E27FC236}">
                  <a16:creationId xmlns="" xmlns:a16="http://schemas.microsoft.com/office/drawing/2014/main" id="{759DCA13-C4F4-4966-92A4-356CA82192BE}"/>
                </a:ext>
              </a:extLst>
            </p:cNvPr>
            <p:cNvSpPr/>
            <p:nvPr/>
          </p:nvSpPr>
          <p:spPr>
            <a:xfrm>
              <a:off x="5697984" y="4304170"/>
              <a:ext cx="799956"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Cat</a:t>
              </a:r>
              <a:endParaRPr lang="ko-KR" altLang="en-US" sz="1300" dirty="0">
                <a:solidFill>
                  <a:schemeClr val="tx1">
                    <a:lumMod val="85000"/>
                    <a:lumOff val="15000"/>
                  </a:schemeClr>
                </a:solidFill>
                <a:latin typeface="SamsungOne 400" panose="020B0503030303020204" pitchFamily="34" charset="0"/>
              </a:endParaRPr>
            </a:p>
          </p:txBody>
        </p:sp>
        <p:sp>
          <p:nvSpPr>
            <p:cNvPr id="119" name="Rectangle 15">
              <a:extLst>
                <a:ext uri="{FF2B5EF4-FFF2-40B4-BE49-F238E27FC236}">
                  <a16:creationId xmlns="" xmlns:a16="http://schemas.microsoft.com/office/drawing/2014/main" id="{2FACA236-D594-4983-A2F9-F909DAC82841}"/>
                </a:ext>
              </a:extLst>
            </p:cNvPr>
            <p:cNvSpPr/>
            <p:nvPr/>
          </p:nvSpPr>
          <p:spPr>
            <a:xfrm>
              <a:off x="3112738" y="4934267"/>
              <a:ext cx="1952459" cy="200055"/>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(Artificial) Neural Network</a:t>
              </a:r>
              <a:endParaRPr lang="ko-KR" altLang="en-US" sz="1300" dirty="0">
                <a:solidFill>
                  <a:schemeClr val="tx1">
                    <a:lumMod val="85000"/>
                    <a:lumOff val="15000"/>
                  </a:schemeClr>
                </a:solidFill>
                <a:latin typeface="SamsungOne 400" panose="020B0503030303020204" pitchFamily="34" charset="0"/>
              </a:endParaRPr>
            </a:p>
          </p:txBody>
        </p:sp>
        <p:sp>
          <p:nvSpPr>
            <p:cNvPr id="120" name="Rectangle 15">
              <a:extLst>
                <a:ext uri="{FF2B5EF4-FFF2-40B4-BE49-F238E27FC236}">
                  <a16:creationId xmlns="" xmlns:a16="http://schemas.microsoft.com/office/drawing/2014/main" id="{8B23E9DE-A0A7-4FCD-BA58-2825C4EB10D4}"/>
                </a:ext>
              </a:extLst>
            </p:cNvPr>
            <p:cNvSpPr/>
            <p:nvPr/>
          </p:nvSpPr>
          <p:spPr>
            <a:xfrm>
              <a:off x="3933602" y="2542423"/>
              <a:ext cx="1093994"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 400" panose="020B0503030303020204" pitchFamily="34" charset="0"/>
                  <a:ea typeface="SamsungOne 400" pitchFamily="34" charset="0"/>
                </a:rPr>
                <a:t>Neuron</a:t>
              </a:r>
              <a:endParaRPr lang="ko-KR" altLang="en-US" sz="1300" dirty="0">
                <a:solidFill>
                  <a:schemeClr val="tx1">
                    <a:lumMod val="85000"/>
                    <a:lumOff val="15000"/>
                  </a:schemeClr>
                </a:solidFill>
                <a:latin typeface="SamsungOne 400" panose="020B0503030303020204" pitchFamily="34" charset="0"/>
              </a:endParaRPr>
            </a:p>
          </p:txBody>
        </p:sp>
        <p:sp>
          <p:nvSpPr>
            <p:cNvPr id="121" name="Rectangle 34">
              <a:extLst>
                <a:ext uri="{FF2B5EF4-FFF2-40B4-BE49-F238E27FC236}">
                  <a16:creationId xmlns="" xmlns:a16="http://schemas.microsoft.com/office/drawing/2014/main" id="{1832BE17-23BB-41D1-BC66-862A9096BD4C}"/>
                </a:ext>
              </a:extLst>
            </p:cNvPr>
            <p:cNvSpPr/>
            <p:nvPr/>
          </p:nvSpPr>
          <p:spPr>
            <a:xfrm>
              <a:off x="5697983" y="4673057"/>
              <a:ext cx="3513404"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r>
                <a:rPr lang="en-US" altLang="ko-KR" sz="1300" b="1" dirty="0">
                  <a:solidFill>
                    <a:schemeClr val="tx1"/>
                  </a:solidFill>
                  <a:latin typeface="SamsungOne 400" panose="020B0503030303020204" pitchFamily="34" charset="0"/>
                  <a:ea typeface="SamsungOne 400" panose="020B0503030303020204" pitchFamily="34" charset="0"/>
                  <a:cs typeface="Samsung Sharp Sans" pitchFamily="2" charset="0"/>
                </a:rPr>
                <a:t>Neural networks were originally inspired </a:t>
              </a:r>
              <a:br>
                <a:rPr lang="en-US" altLang="ko-KR" sz="1300" b="1" dirty="0">
                  <a:solidFill>
                    <a:schemeClr val="tx1"/>
                  </a:solidFill>
                  <a:latin typeface="SamsungOne 400" panose="020B0503030303020204" pitchFamily="34" charset="0"/>
                  <a:ea typeface="SamsungOne 400" panose="020B0503030303020204" pitchFamily="34" charset="0"/>
                  <a:cs typeface="Samsung Sharp Sans" pitchFamily="2" charset="0"/>
                </a:rPr>
              </a:br>
              <a:r>
                <a:rPr lang="en-US" altLang="ko-KR" sz="1300" b="1" dirty="0">
                  <a:solidFill>
                    <a:schemeClr val="tx1"/>
                  </a:solidFill>
                  <a:latin typeface="SamsungOne 400" panose="020B0503030303020204" pitchFamily="34" charset="0"/>
                  <a:ea typeface="SamsungOne 400" panose="020B0503030303020204" pitchFamily="34" charset="0"/>
                  <a:cs typeface="Samsung Sharp Sans" pitchFamily="2" charset="0"/>
                </a:rPr>
                <a:t>by the brain, but the details of how they work are almost completely unrelated to how biological brains work.</a:t>
              </a:r>
              <a:endParaRPr lang="ko-KR" altLang="en-US" sz="1300" b="1" dirty="0">
                <a:solidFill>
                  <a:schemeClr val="tx1"/>
                </a:solidFill>
                <a:latin typeface="SamsungOne 400" panose="020B0503030303020204" pitchFamily="34" charset="0"/>
                <a:cs typeface="Samsung Sharp Sans" pitchFamily="2" charset="0"/>
              </a:endParaRPr>
            </a:p>
          </p:txBody>
        </p:sp>
        <p:grpSp>
          <p:nvGrpSpPr>
            <p:cNvPr id="122" name="그룹 141">
              <a:extLst>
                <a:ext uri="{FF2B5EF4-FFF2-40B4-BE49-F238E27FC236}">
                  <a16:creationId xmlns="" xmlns:a16="http://schemas.microsoft.com/office/drawing/2014/main" id="{64FCC871-8C25-49FB-AD0F-82E05852234A}"/>
                </a:ext>
              </a:extLst>
            </p:cNvPr>
            <p:cNvGrpSpPr/>
            <p:nvPr/>
          </p:nvGrpSpPr>
          <p:grpSpPr>
            <a:xfrm>
              <a:off x="2729548" y="2628738"/>
              <a:ext cx="840620" cy="1573631"/>
              <a:chOff x="3086061" y="3031707"/>
              <a:chExt cx="840620" cy="1573631"/>
            </a:xfrm>
          </p:grpSpPr>
          <p:cxnSp>
            <p:nvCxnSpPr>
              <p:cNvPr id="317" name="직선 화살표 연결선 7">
                <a:extLst>
                  <a:ext uri="{FF2B5EF4-FFF2-40B4-BE49-F238E27FC236}">
                    <a16:creationId xmlns="" xmlns:a16="http://schemas.microsoft.com/office/drawing/2014/main" id="{6B3E1446-34DB-46E6-8A04-3671863182F3}"/>
                  </a:ext>
                </a:extLst>
              </p:cNvPr>
              <p:cNvCxnSpPr/>
              <p:nvPr/>
            </p:nvCxnSpPr>
            <p:spPr>
              <a:xfrm>
                <a:off x="3086061" y="3045418"/>
                <a:ext cx="823952" cy="600276"/>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8" name="직선 화살표 연결선 134">
                <a:extLst>
                  <a:ext uri="{FF2B5EF4-FFF2-40B4-BE49-F238E27FC236}">
                    <a16:creationId xmlns="" xmlns:a16="http://schemas.microsoft.com/office/drawing/2014/main" id="{B49C80FB-0E54-46BF-912F-ADB73BD198E5}"/>
                  </a:ext>
                </a:extLst>
              </p:cNvPr>
              <p:cNvCxnSpPr/>
              <p:nvPr/>
            </p:nvCxnSpPr>
            <p:spPr>
              <a:xfrm>
                <a:off x="3086061" y="3031708"/>
                <a:ext cx="823952" cy="942598"/>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9" name="직선 화살표 연결선 137">
                <a:extLst>
                  <a:ext uri="{FF2B5EF4-FFF2-40B4-BE49-F238E27FC236}">
                    <a16:creationId xmlns="" xmlns:a16="http://schemas.microsoft.com/office/drawing/2014/main" id="{A0BB685D-D01E-4B5C-82B0-0EAB097A7617}"/>
                  </a:ext>
                </a:extLst>
              </p:cNvPr>
              <p:cNvCxnSpPr/>
              <p:nvPr/>
            </p:nvCxnSpPr>
            <p:spPr>
              <a:xfrm>
                <a:off x="3086061" y="3031707"/>
                <a:ext cx="828714" cy="1264068"/>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20" name="직선 화살표 연결선 319">
                <a:extLst>
                  <a:ext uri="{FF2B5EF4-FFF2-40B4-BE49-F238E27FC236}">
                    <a16:creationId xmlns="" xmlns:a16="http://schemas.microsoft.com/office/drawing/2014/main" id="{0A57CFEC-5421-48E0-9CD6-BEA9ED25EFF8}"/>
                  </a:ext>
                </a:extLst>
              </p:cNvPr>
              <p:cNvCxnSpPr/>
              <p:nvPr/>
            </p:nvCxnSpPr>
            <p:spPr>
              <a:xfrm>
                <a:off x="3086061" y="3032570"/>
                <a:ext cx="840620" cy="1572768"/>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3" name="그룹 142">
              <a:extLst>
                <a:ext uri="{FF2B5EF4-FFF2-40B4-BE49-F238E27FC236}">
                  <a16:creationId xmlns="" xmlns:a16="http://schemas.microsoft.com/office/drawing/2014/main" id="{1B004637-5051-4DC5-8185-B831A4F9676C}"/>
                </a:ext>
              </a:extLst>
            </p:cNvPr>
            <p:cNvGrpSpPr/>
            <p:nvPr/>
          </p:nvGrpSpPr>
          <p:grpSpPr>
            <a:xfrm flipV="1">
              <a:off x="2729548" y="3416556"/>
              <a:ext cx="833477" cy="1570626"/>
              <a:chOff x="3086061" y="3031706"/>
              <a:chExt cx="833477" cy="1570626"/>
            </a:xfrm>
          </p:grpSpPr>
          <p:cxnSp>
            <p:nvCxnSpPr>
              <p:cNvPr id="313" name="직선 화살표 연결선 143">
                <a:extLst>
                  <a:ext uri="{FF2B5EF4-FFF2-40B4-BE49-F238E27FC236}">
                    <a16:creationId xmlns="" xmlns:a16="http://schemas.microsoft.com/office/drawing/2014/main" id="{C0AFEC2C-BD3F-4A5A-AE33-3A43595A9D2C}"/>
                  </a:ext>
                </a:extLst>
              </p:cNvPr>
              <p:cNvCxnSpPr/>
              <p:nvPr/>
            </p:nvCxnSpPr>
            <p:spPr>
              <a:xfrm>
                <a:off x="3086061" y="3045418"/>
                <a:ext cx="819189" cy="602033"/>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4" name="직선 화살표 연결선 144">
                <a:extLst>
                  <a:ext uri="{FF2B5EF4-FFF2-40B4-BE49-F238E27FC236}">
                    <a16:creationId xmlns="" xmlns:a16="http://schemas.microsoft.com/office/drawing/2014/main" id="{E6FCA630-E81D-40F2-B6A7-46EF49272ADD}"/>
                  </a:ext>
                </a:extLst>
              </p:cNvPr>
              <p:cNvCxnSpPr/>
              <p:nvPr/>
            </p:nvCxnSpPr>
            <p:spPr>
              <a:xfrm>
                <a:off x="3086061" y="3031707"/>
                <a:ext cx="821570" cy="93245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5" name="직선 화살표 연결선 145">
                <a:extLst>
                  <a:ext uri="{FF2B5EF4-FFF2-40B4-BE49-F238E27FC236}">
                    <a16:creationId xmlns="" xmlns:a16="http://schemas.microsoft.com/office/drawing/2014/main" id="{6CFA88A3-7EB3-427B-9485-AF8B4D93FFAF}"/>
                  </a:ext>
                </a:extLst>
              </p:cNvPr>
              <p:cNvCxnSpPr/>
              <p:nvPr/>
            </p:nvCxnSpPr>
            <p:spPr>
              <a:xfrm>
                <a:off x="3086061" y="3031706"/>
                <a:ext cx="831095" cy="1249157"/>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6" name="직선 화살표 연결선 146">
                <a:extLst>
                  <a:ext uri="{FF2B5EF4-FFF2-40B4-BE49-F238E27FC236}">
                    <a16:creationId xmlns="" xmlns:a16="http://schemas.microsoft.com/office/drawing/2014/main" id="{63B938D5-F4E2-4392-BBC5-F44B07F73E98}"/>
                  </a:ext>
                </a:extLst>
              </p:cNvPr>
              <p:cNvCxnSpPr/>
              <p:nvPr/>
            </p:nvCxnSpPr>
            <p:spPr>
              <a:xfrm>
                <a:off x="3086061" y="3032570"/>
                <a:ext cx="833477" cy="156976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4" name="그룹 157">
              <a:extLst>
                <a:ext uri="{FF2B5EF4-FFF2-40B4-BE49-F238E27FC236}">
                  <a16:creationId xmlns="" xmlns:a16="http://schemas.microsoft.com/office/drawing/2014/main" id="{305879EE-8FBD-4D87-9AF9-20F0D148A33D}"/>
                </a:ext>
              </a:extLst>
            </p:cNvPr>
            <p:cNvGrpSpPr/>
            <p:nvPr/>
          </p:nvGrpSpPr>
          <p:grpSpPr>
            <a:xfrm>
              <a:off x="2780661" y="3280825"/>
              <a:ext cx="768200" cy="975154"/>
              <a:chOff x="3137174" y="3683794"/>
              <a:chExt cx="768200" cy="975154"/>
            </a:xfrm>
          </p:grpSpPr>
          <p:cxnSp>
            <p:nvCxnSpPr>
              <p:cNvPr id="309" name="직선 화살표 연결선 147">
                <a:extLst>
                  <a:ext uri="{FF2B5EF4-FFF2-40B4-BE49-F238E27FC236}">
                    <a16:creationId xmlns="" xmlns:a16="http://schemas.microsoft.com/office/drawing/2014/main" id="{A9AF71D4-F0AF-4806-A1F8-1C1E325B5F45}"/>
                  </a:ext>
                </a:extLst>
              </p:cNvPr>
              <p:cNvCxnSpPr>
                <a:stCxn id="299" idx="3"/>
              </p:cNvCxnSpPr>
              <p:nvPr/>
            </p:nvCxnSpPr>
            <p:spPr>
              <a:xfrm>
                <a:off x="3137174" y="3793626"/>
                <a:ext cx="744264" cy="24021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0" name="직선 화살표 연결선 148">
                <a:extLst>
                  <a:ext uri="{FF2B5EF4-FFF2-40B4-BE49-F238E27FC236}">
                    <a16:creationId xmlns="" xmlns:a16="http://schemas.microsoft.com/office/drawing/2014/main" id="{17F78C4B-876B-4408-947F-A20E1E9348BA}"/>
                  </a:ext>
                </a:extLst>
              </p:cNvPr>
              <p:cNvCxnSpPr>
                <a:stCxn id="299" idx="3"/>
              </p:cNvCxnSpPr>
              <p:nvPr/>
            </p:nvCxnSpPr>
            <p:spPr>
              <a:xfrm flipV="1">
                <a:off x="3137174" y="3683794"/>
                <a:ext cx="758551" cy="10983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1" name="직선 화살표 연결선 153">
                <a:extLst>
                  <a:ext uri="{FF2B5EF4-FFF2-40B4-BE49-F238E27FC236}">
                    <a16:creationId xmlns="" xmlns:a16="http://schemas.microsoft.com/office/drawing/2014/main" id="{FB107F5F-3A35-45A2-B976-9CD3ADF3E6F7}"/>
                  </a:ext>
                </a:extLst>
              </p:cNvPr>
              <p:cNvCxnSpPr/>
              <p:nvPr/>
            </p:nvCxnSpPr>
            <p:spPr>
              <a:xfrm>
                <a:off x="3137174" y="3793626"/>
                <a:ext cx="753789" cy="549774"/>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2" name="직선 화살표 연결선 155">
                <a:extLst>
                  <a:ext uri="{FF2B5EF4-FFF2-40B4-BE49-F238E27FC236}">
                    <a16:creationId xmlns="" xmlns:a16="http://schemas.microsoft.com/office/drawing/2014/main" id="{F62854E4-5B62-4EF9-8B42-3C8B07B3C9FD}"/>
                  </a:ext>
                </a:extLst>
              </p:cNvPr>
              <p:cNvCxnSpPr/>
              <p:nvPr/>
            </p:nvCxnSpPr>
            <p:spPr>
              <a:xfrm>
                <a:off x="3137174" y="3793626"/>
                <a:ext cx="768200" cy="86532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5" name="그룹 158">
              <a:extLst>
                <a:ext uri="{FF2B5EF4-FFF2-40B4-BE49-F238E27FC236}">
                  <a16:creationId xmlns="" xmlns:a16="http://schemas.microsoft.com/office/drawing/2014/main" id="{ACBBF975-7615-4E96-A718-E0F4C0A8D96F}"/>
                </a:ext>
              </a:extLst>
            </p:cNvPr>
            <p:cNvGrpSpPr/>
            <p:nvPr/>
          </p:nvGrpSpPr>
          <p:grpSpPr>
            <a:xfrm flipV="1">
              <a:off x="2774875" y="3347500"/>
              <a:ext cx="768200" cy="962713"/>
              <a:chOff x="3137174" y="3716895"/>
              <a:chExt cx="768200" cy="962713"/>
            </a:xfrm>
          </p:grpSpPr>
          <p:cxnSp>
            <p:nvCxnSpPr>
              <p:cNvPr id="305" name="직선 화살표 연결선 159">
                <a:extLst>
                  <a:ext uri="{FF2B5EF4-FFF2-40B4-BE49-F238E27FC236}">
                    <a16:creationId xmlns="" xmlns:a16="http://schemas.microsoft.com/office/drawing/2014/main" id="{A04C1DD1-4B97-44B0-A98C-2B3ED7A89CA0}"/>
                  </a:ext>
                </a:extLst>
              </p:cNvPr>
              <p:cNvCxnSpPr/>
              <p:nvPr/>
            </p:nvCxnSpPr>
            <p:spPr>
              <a:xfrm>
                <a:off x="3137174" y="3793626"/>
                <a:ext cx="761956" cy="245426"/>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06" name="직선 화살표 연결선 160">
                <a:extLst>
                  <a:ext uri="{FF2B5EF4-FFF2-40B4-BE49-F238E27FC236}">
                    <a16:creationId xmlns="" xmlns:a16="http://schemas.microsoft.com/office/drawing/2014/main" id="{B5E7AB0F-25BF-4F09-997A-F7ADE0F28062}"/>
                  </a:ext>
                </a:extLst>
              </p:cNvPr>
              <p:cNvCxnSpPr/>
              <p:nvPr/>
            </p:nvCxnSpPr>
            <p:spPr>
              <a:xfrm flipV="1">
                <a:off x="3137174" y="3716895"/>
                <a:ext cx="768200" cy="76731"/>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07" name="직선 화살표 연결선 161">
                <a:extLst>
                  <a:ext uri="{FF2B5EF4-FFF2-40B4-BE49-F238E27FC236}">
                    <a16:creationId xmlns="" xmlns:a16="http://schemas.microsoft.com/office/drawing/2014/main" id="{78D79FAA-D21E-49F3-8BFB-AED880B92838}"/>
                  </a:ext>
                </a:extLst>
              </p:cNvPr>
              <p:cNvCxnSpPr/>
              <p:nvPr/>
            </p:nvCxnSpPr>
            <p:spPr>
              <a:xfrm>
                <a:off x="3137174" y="3793626"/>
                <a:ext cx="757193" cy="55737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08" name="직선 화살표 연결선 162">
                <a:extLst>
                  <a:ext uri="{FF2B5EF4-FFF2-40B4-BE49-F238E27FC236}">
                    <a16:creationId xmlns="" xmlns:a16="http://schemas.microsoft.com/office/drawing/2014/main" id="{7E910B30-116C-4510-9C1D-BA01235D24AA}"/>
                  </a:ext>
                </a:extLst>
              </p:cNvPr>
              <p:cNvCxnSpPr/>
              <p:nvPr/>
            </p:nvCxnSpPr>
            <p:spPr>
              <a:xfrm>
                <a:off x="3137174" y="3793626"/>
                <a:ext cx="764337" cy="88598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6" name="그룹 14">
              <a:extLst>
                <a:ext uri="{FF2B5EF4-FFF2-40B4-BE49-F238E27FC236}">
                  <a16:creationId xmlns="" xmlns:a16="http://schemas.microsoft.com/office/drawing/2014/main" id="{E328CFE1-DA9A-4314-8D0A-B2B742F5D73B}"/>
                </a:ext>
              </a:extLst>
            </p:cNvPr>
            <p:cNvGrpSpPr/>
            <p:nvPr/>
          </p:nvGrpSpPr>
          <p:grpSpPr>
            <a:xfrm>
              <a:off x="2108690" y="2353506"/>
              <a:ext cx="671971" cy="2921932"/>
              <a:chOff x="2465203" y="2808868"/>
              <a:chExt cx="671971" cy="2921932"/>
            </a:xfrm>
          </p:grpSpPr>
          <p:grpSp>
            <p:nvGrpSpPr>
              <p:cNvPr id="289" name="그룹 44">
                <a:extLst>
                  <a:ext uri="{FF2B5EF4-FFF2-40B4-BE49-F238E27FC236}">
                    <a16:creationId xmlns="" xmlns:a16="http://schemas.microsoft.com/office/drawing/2014/main" id="{2DBC56A2-F6A0-4600-9450-567F8FC616A9}"/>
                  </a:ext>
                </a:extLst>
              </p:cNvPr>
              <p:cNvGrpSpPr/>
              <p:nvPr/>
            </p:nvGrpSpPr>
            <p:grpSpPr>
              <a:xfrm>
                <a:off x="2465203" y="2808868"/>
                <a:ext cx="671971" cy="665095"/>
                <a:chOff x="129476" y="3783237"/>
                <a:chExt cx="831653" cy="823143"/>
              </a:xfrm>
            </p:grpSpPr>
            <p:sp>
              <p:nvSpPr>
                <p:cNvPr id="302" name="직사각형 45">
                  <a:extLst>
                    <a:ext uri="{FF2B5EF4-FFF2-40B4-BE49-F238E27FC236}">
                      <a16:creationId xmlns="" xmlns:a16="http://schemas.microsoft.com/office/drawing/2014/main" id="{B76BB93A-D132-4D60-BFFD-75D4E5EC6CD2}"/>
                    </a:ext>
                  </a:extLst>
                </p:cNvPr>
                <p:cNvSpPr/>
                <p:nvPr/>
              </p:nvSpPr>
              <p:spPr>
                <a:xfrm>
                  <a:off x="255994" y="3783237"/>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3" name="직사각형 46">
                  <a:extLst>
                    <a:ext uri="{FF2B5EF4-FFF2-40B4-BE49-F238E27FC236}">
                      <a16:creationId xmlns="" xmlns:a16="http://schemas.microsoft.com/office/drawing/2014/main" id="{B3F68959-B40D-4243-BB30-907CA13DDC06}"/>
                    </a:ext>
                  </a:extLst>
                </p:cNvPr>
                <p:cNvSpPr/>
                <p:nvPr/>
              </p:nvSpPr>
              <p:spPr>
                <a:xfrm>
                  <a:off x="192735" y="3842242"/>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4" name="직사각형 47">
                  <a:extLst>
                    <a:ext uri="{FF2B5EF4-FFF2-40B4-BE49-F238E27FC236}">
                      <a16:creationId xmlns="" xmlns:a16="http://schemas.microsoft.com/office/drawing/2014/main" id="{B13175E4-05B1-493C-84A0-ED6862F5C434}"/>
                    </a:ext>
                  </a:extLst>
                </p:cNvPr>
                <p:cNvSpPr/>
                <p:nvPr/>
              </p:nvSpPr>
              <p:spPr>
                <a:xfrm>
                  <a:off x="129476" y="390124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90" name="그룹 49">
                <a:extLst>
                  <a:ext uri="{FF2B5EF4-FFF2-40B4-BE49-F238E27FC236}">
                    <a16:creationId xmlns="" xmlns:a16="http://schemas.microsoft.com/office/drawing/2014/main" id="{3A354CD9-F21E-437D-9D1F-71D02DCCE445}"/>
                  </a:ext>
                </a:extLst>
              </p:cNvPr>
              <p:cNvGrpSpPr/>
              <p:nvPr/>
            </p:nvGrpSpPr>
            <p:grpSpPr>
              <a:xfrm>
                <a:off x="2465203" y="3561147"/>
                <a:ext cx="671971" cy="665095"/>
                <a:chOff x="129476" y="2867806"/>
                <a:chExt cx="831653" cy="823143"/>
              </a:xfrm>
            </p:grpSpPr>
            <p:sp>
              <p:nvSpPr>
                <p:cNvPr id="299" name="직사각형 50">
                  <a:extLst>
                    <a:ext uri="{FF2B5EF4-FFF2-40B4-BE49-F238E27FC236}">
                      <a16:creationId xmlns="" xmlns:a16="http://schemas.microsoft.com/office/drawing/2014/main" id="{05C2225B-61EB-40A3-8981-8CE75F2FEA2E}"/>
                    </a:ext>
                  </a:extLst>
                </p:cNvPr>
                <p:cNvSpPr/>
                <p:nvPr/>
              </p:nvSpPr>
              <p:spPr>
                <a:xfrm>
                  <a:off x="255994" y="286780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0" name="직사각형 51">
                  <a:extLst>
                    <a:ext uri="{FF2B5EF4-FFF2-40B4-BE49-F238E27FC236}">
                      <a16:creationId xmlns="" xmlns:a16="http://schemas.microsoft.com/office/drawing/2014/main" id="{2E7BA77C-EBC6-4279-80E0-26FD9D7746CC}"/>
                    </a:ext>
                  </a:extLst>
                </p:cNvPr>
                <p:cNvSpPr/>
                <p:nvPr/>
              </p:nvSpPr>
              <p:spPr>
                <a:xfrm>
                  <a:off x="192735" y="2926811"/>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1" name="직사각형 52">
                  <a:extLst>
                    <a:ext uri="{FF2B5EF4-FFF2-40B4-BE49-F238E27FC236}">
                      <a16:creationId xmlns="" xmlns:a16="http://schemas.microsoft.com/office/drawing/2014/main" id="{759A2245-95A5-449B-8E67-61F2FFB7F5C1}"/>
                    </a:ext>
                  </a:extLst>
                </p:cNvPr>
                <p:cNvSpPr/>
                <p:nvPr/>
              </p:nvSpPr>
              <p:spPr>
                <a:xfrm>
                  <a:off x="129476" y="2985815"/>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91" name="그룹 68">
                <a:extLst>
                  <a:ext uri="{FF2B5EF4-FFF2-40B4-BE49-F238E27FC236}">
                    <a16:creationId xmlns="" xmlns:a16="http://schemas.microsoft.com/office/drawing/2014/main" id="{ED0DF7CD-14A6-4121-B67B-2F111FA8BC79}"/>
                  </a:ext>
                </a:extLst>
              </p:cNvPr>
              <p:cNvGrpSpPr/>
              <p:nvPr/>
            </p:nvGrpSpPr>
            <p:grpSpPr>
              <a:xfrm>
                <a:off x="2465203" y="4313426"/>
                <a:ext cx="671971" cy="665095"/>
                <a:chOff x="129476" y="3783237"/>
                <a:chExt cx="831653" cy="823143"/>
              </a:xfrm>
            </p:grpSpPr>
            <p:sp>
              <p:nvSpPr>
                <p:cNvPr id="296" name="직사각형 69">
                  <a:extLst>
                    <a:ext uri="{FF2B5EF4-FFF2-40B4-BE49-F238E27FC236}">
                      <a16:creationId xmlns="" xmlns:a16="http://schemas.microsoft.com/office/drawing/2014/main" id="{33EFDBB8-4D6F-48EB-A268-E6007D206B7A}"/>
                    </a:ext>
                  </a:extLst>
                </p:cNvPr>
                <p:cNvSpPr/>
                <p:nvPr/>
              </p:nvSpPr>
              <p:spPr>
                <a:xfrm>
                  <a:off x="255994" y="3783237"/>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7" name="직사각형 70">
                  <a:extLst>
                    <a:ext uri="{FF2B5EF4-FFF2-40B4-BE49-F238E27FC236}">
                      <a16:creationId xmlns="" xmlns:a16="http://schemas.microsoft.com/office/drawing/2014/main" id="{FAE409AC-AF50-434B-9F71-CCB484AEF21C}"/>
                    </a:ext>
                  </a:extLst>
                </p:cNvPr>
                <p:cNvSpPr/>
                <p:nvPr/>
              </p:nvSpPr>
              <p:spPr>
                <a:xfrm>
                  <a:off x="192735" y="3842242"/>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8" name="직사각형 71">
                  <a:extLst>
                    <a:ext uri="{FF2B5EF4-FFF2-40B4-BE49-F238E27FC236}">
                      <a16:creationId xmlns="" xmlns:a16="http://schemas.microsoft.com/office/drawing/2014/main" id="{C94A0CC7-9765-4028-9590-0AE3EC9E3EF7}"/>
                    </a:ext>
                  </a:extLst>
                </p:cNvPr>
                <p:cNvSpPr/>
                <p:nvPr/>
              </p:nvSpPr>
              <p:spPr>
                <a:xfrm>
                  <a:off x="129476" y="390124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92" name="그룹 73">
                <a:extLst>
                  <a:ext uri="{FF2B5EF4-FFF2-40B4-BE49-F238E27FC236}">
                    <a16:creationId xmlns="" xmlns:a16="http://schemas.microsoft.com/office/drawing/2014/main" id="{C9A25472-9FA5-486F-B5A7-1C9F63870A7D}"/>
                  </a:ext>
                </a:extLst>
              </p:cNvPr>
              <p:cNvGrpSpPr/>
              <p:nvPr/>
            </p:nvGrpSpPr>
            <p:grpSpPr>
              <a:xfrm>
                <a:off x="2465203" y="5065705"/>
                <a:ext cx="671971" cy="665095"/>
                <a:chOff x="129476" y="2867806"/>
                <a:chExt cx="831653" cy="823143"/>
              </a:xfrm>
            </p:grpSpPr>
            <p:sp>
              <p:nvSpPr>
                <p:cNvPr id="293" name="직사각형 74">
                  <a:extLst>
                    <a:ext uri="{FF2B5EF4-FFF2-40B4-BE49-F238E27FC236}">
                      <a16:creationId xmlns="" xmlns:a16="http://schemas.microsoft.com/office/drawing/2014/main" id="{65F9F7E5-0AF4-492C-BB3A-6E4EEBAFD3B8}"/>
                    </a:ext>
                  </a:extLst>
                </p:cNvPr>
                <p:cNvSpPr/>
                <p:nvPr/>
              </p:nvSpPr>
              <p:spPr>
                <a:xfrm>
                  <a:off x="255994" y="286780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4" name="직사각형 75">
                  <a:extLst>
                    <a:ext uri="{FF2B5EF4-FFF2-40B4-BE49-F238E27FC236}">
                      <a16:creationId xmlns="" xmlns:a16="http://schemas.microsoft.com/office/drawing/2014/main" id="{ADD0C8FA-77BB-4047-AB04-203AEB176AA5}"/>
                    </a:ext>
                  </a:extLst>
                </p:cNvPr>
                <p:cNvSpPr/>
                <p:nvPr/>
              </p:nvSpPr>
              <p:spPr>
                <a:xfrm>
                  <a:off x="192735" y="2926811"/>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5" name="직사각형 76">
                  <a:extLst>
                    <a:ext uri="{FF2B5EF4-FFF2-40B4-BE49-F238E27FC236}">
                      <a16:creationId xmlns="" xmlns:a16="http://schemas.microsoft.com/office/drawing/2014/main" id="{C73B5976-7918-4E92-A773-7716DF4BB8DE}"/>
                    </a:ext>
                  </a:extLst>
                </p:cNvPr>
                <p:cNvSpPr/>
                <p:nvPr/>
              </p:nvSpPr>
              <p:spPr>
                <a:xfrm>
                  <a:off x="129476" y="2985815"/>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grpSp>
          <p:nvGrpSpPr>
            <p:cNvPr id="127" name="그룹 200">
              <a:extLst>
                <a:ext uri="{FF2B5EF4-FFF2-40B4-BE49-F238E27FC236}">
                  <a16:creationId xmlns="" xmlns:a16="http://schemas.microsoft.com/office/drawing/2014/main" id="{34262966-A2F7-4520-B8D7-4B414D776AB0}"/>
                </a:ext>
              </a:extLst>
            </p:cNvPr>
            <p:cNvGrpSpPr/>
            <p:nvPr/>
          </p:nvGrpSpPr>
          <p:grpSpPr>
            <a:xfrm>
              <a:off x="3758479" y="3313926"/>
              <a:ext cx="421289" cy="883680"/>
              <a:chOff x="4114991" y="3716895"/>
              <a:chExt cx="421290" cy="883680"/>
            </a:xfrm>
          </p:grpSpPr>
          <p:cxnSp>
            <p:nvCxnSpPr>
              <p:cNvPr id="285" name="직선 화살표 연결선 186">
                <a:extLst>
                  <a:ext uri="{FF2B5EF4-FFF2-40B4-BE49-F238E27FC236}">
                    <a16:creationId xmlns="" xmlns:a16="http://schemas.microsoft.com/office/drawing/2014/main" id="{C1A0F02A-45FD-417F-AC1A-DB7D599A0972}"/>
                  </a:ext>
                </a:extLst>
              </p:cNvPr>
              <p:cNvCxnSpPr/>
              <p:nvPr/>
            </p:nvCxnSpPr>
            <p:spPr>
              <a:xfrm>
                <a:off x="4114992" y="3716895"/>
                <a:ext cx="379539" cy="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6" name="직선 화살표 연결선 193">
                <a:extLst>
                  <a:ext uri="{FF2B5EF4-FFF2-40B4-BE49-F238E27FC236}">
                    <a16:creationId xmlns="" xmlns:a16="http://schemas.microsoft.com/office/drawing/2014/main" id="{207DA70B-BCDE-44DE-BEDB-F18C980632A9}"/>
                  </a:ext>
                </a:extLst>
              </p:cNvPr>
              <p:cNvCxnSpPr/>
              <p:nvPr/>
            </p:nvCxnSpPr>
            <p:spPr>
              <a:xfrm>
                <a:off x="4130550" y="3716895"/>
                <a:ext cx="372394" cy="257411"/>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7" name="직선 화살표 연결선 196">
                <a:extLst>
                  <a:ext uri="{FF2B5EF4-FFF2-40B4-BE49-F238E27FC236}">
                    <a16:creationId xmlns="" xmlns:a16="http://schemas.microsoft.com/office/drawing/2014/main" id="{6177490F-CF10-48D4-97DB-A3D1AF8BA664}"/>
                  </a:ext>
                </a:extLst>
              </p:cNvPr>
              <p:cNvCxnSpPr>
                <a:endCxn id="260" idx="1"/>
              </p:cNvCxnSpPr>
              <p:nvPr/>
            </p:nvCxnSpPr>
            <p:spPr>
              <a:xfrm>
                <a:off x="4114992" y="3716895"/>
                <a:ext cx="419080" cy="574925"/>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8" name="직선 화살표 연결선 198">
                <a:extLst>
                  <a:ext uri="{FF2B5EF4-FFF2-40B4-BE49-F238E27FC236}">
                    <a16:creationId xmlns="" xmlns:a16="http://schemas.microsoft.com/office/drawing/2014/main" id="{89DAFE99-A830-4E12-9406-24945DF037C9}"/>
                  </a:ext>
                </a:extLst>
              </p:cNvPr>
              <p:cNvCxnSpPr/>
              <p:nvPr/>
            </p:nvCxnSpPr>
            <p:spPr>
              <a:xfrm>
                <a:off x="4130550" y="3734446"/>
                <a:ext cx="405731" cy="866129"/>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8" name="그룹 201">
              <a:extLst>
                <a:ext uri="{FF2B5EF4-FFF2-40B4-BE49-F238E27FC236}">
                  <a16:creationId xmlns="" xmlns:a16="http://schemas.microsoft.com/office/drawing/2014/main" id="{5E7EDD7F-A099-4EC5-94A1-F21CDF3CB363}"/>
                </a:ext>
              </a:extLst>
            </p:cNvPr>
            <p:cNvGrpSpPr/>
            <p:nvPr/>
          </p:nvGrpSpPr>
          <p:grpSpPr>
            <a:xfrm flipV="1">
              <a:off x="3761677" y="3419833"/>
              <a:ext cx="419080" cy="905634"/>
              <a:chOff x="4114992" y="3716894"/>
              <a:chExt cx="419080" cy="905634"/>
            </a:xfrm>
          </p:grpSpPr>
          <p:cxnSp>
            <p:nvCxnSpPr>
              <p:cNvPr id="281" name="직선 화살표 연결선 202">
                <a:extLst>
                  <a:ext uri="{FF2B5EF4-FFF2-40B4-BE49-F238E27FC236}">
                    <a16:creationId xmlns="" xmlns:a16="http://schemas.microsoft.com/office/drawing/2014/main" id="{DB400168-750D-44C6-997F-12DFFAEEDAC0}"/>
                  </a:ext>
                </a:extLst>
              </p:cNvPr>
              <p:cNvCxnSpPr/>
              <p:nvPr/>
            </p:nvCxnSpPr>
            <p:spPr>
              <a:xfrm>
                <a:off x="4114992" y="3716895"/>
                <a:ext cx="379539" cy="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2" name="직선 화살표 연결선 203">
                <a:extLst>
                  <a:ext uri="{FF2B5EF4-FFF2-40B4-BE49-F238E27FC236}">
                    <a16:creationId xmlns="" xmlns:a16="http://schemas.microsoft.com/office/drawing/2014/main" id="{11CEA379-DADC-47F2-BB04-829F5A65A98A}"/>
                  </a:ext>
                </a:extLst>
              </p:cNvPr>
              <p:cNvCxnSpPr/>
              <p:nvPr/>
            </p:nvCxnSpPr>
            <p:spPr>
              <a:xfrm>
                <a:off x="4130550" y="3716895"/>
                <a:ext cx="364433" cy="273116"/>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3" name="직선 화살표 연결선 204">
                <a:extLst>
                  <a:ext uri="{FF2B5EF4-FFF2-40B4-BE49-F238E27FC236}">
                    <a16:creationId xmlns="" xmlns:a16="http://schemas.microsoft.com/office/drawing/2014/main" id="{98B7974B-013C-4CA9-8767-A6F1E6CC5B6E}"/>
                  </a:ext>
                </a:extLst>
              </p:cNvPr>
              <p:cNvCxnSpPr/>
              <p:nvPr/>
            </p:nvCxnSpPr>
            <p:spPr>
              <a:xfrm>
                <a:off x="4114992" y="3716894"/>
                <a:ext cx="387135" cy="580298"/>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4" name="직선 화살표 연결선 205">
                <a:extLst>
                  <a:ext uri="{FF2B5EF4-FFF2-40B4-BE49-F238E27FC236}">
                    <a16:creationId xmlns="" xmlns:a16="http://schemas.microsoft.com/office/drawing/2014/main" id="{8477E1D2-0D1B-4A85-9F10-1492AA41E63F}"/>
                  </a:ext>
                </a:extLst>
              </p:cNvPr>
              <p:cNvCxnSpPr/>
              <p:nvPr/>
            </p:nvCxnSpPr>
            <p:spPr>
              <a:xfrm>
                <a:off x="4130550" y="3734446"/>
                <a:ext cx="403522" cy="88808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9" name="그룹 213">
              <a:extLst>
                <a:ext uri="{FF2B5EF4-FFF2-40B4-BE49-F238E27FC236}">
                  <a16:creationId xmlns="" xmlns:a16="http://schemas.microsoft.com/office/drawing/2014/main" id="{108585A9-A6B8-4412-9768-DC092BE817A9}"/>
                </a:ext>
              </a:extLst>
            </p:cNvPr>
            <p:cNvGrpSpPr/>
            <p:nvPr/>
          </p:nvGrpSpPr>
          <p:grpSpPr>
            <a:xfrm>
              <a:off x="3758477" y="3352291"/>
              <a:ext cx="385573" cy="885796"/>
              <a:chOff x="4114990" y="3755260"/>
              <a:chExt cx="385573" cy="885796"/>
            </a:xfrm>
          </p:grpSpPr>
          <p:cxnSp>
            <p:nvCxnSpPr>
              <p:cNvPr id="277" name="직선 화살표 연결선 206">
                <a:extLst>
                  <a:ext uri="{FF2B5EF4-FFF2-40B4-BE49-F238E27FC236}">
                    <a16:creationId xmlns="" xmlns:a16="http://schemas.microsoft.com/office/drawing/2014/main" id="{9C4391D0-1ADE-47A9-89F7-F914D90F7B24}"/>
                  </a:ext>
                </a:extLst>
              </p:cNvPr>
              <p:cNvCxnSpPr/>
              <p:nvPr/>
            </p:nvCxnSpPr>
            <p:spPr>
              <a:xfrm>
                <a:off x="4114991" y="4047602"/>
                <a:ext cx="379539" cy="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8" name="직선 화살표 연결선 207">
                <a:extLst>
                  <a:ext uri="{FF2B5EF4-FFF2-40B4-BE49-F238E27FC236}">
                    <a16:creationId xmlns="" xmlns:a16="http://schemas.microsoft.com/office/drawing/2014/main" id="{4E20FE26-B6E0-4BA0-B380-FAFADA91AE31}"/>
                  </a:ext>
                </a:extLst>
              </p:cNvPr>
              <p:cNvCxnSpPr/>
              <p:nvPr/>
            </p:nvCxnSpPr>
            <p:spPr>
              <a:xfrm flipV="1">
                <a:off x="4114990" y="3755260"/>
                <a:ext cx="379539" cy="29234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9" name="직선 화살표 연결선 209">
                <a:extLst>
                  <a:ext uri="{FF2B5EF4-FFF2-40B4-BE49-F238E27FC236}">
                    <a16:creationId xmlns="" xmlns:a16="http://schemas.microsoft.com/office/drawing/2014/main" id="{81A8115A-E1C9-4ADA-BEDB-AD4381F0CF2F}"/>
                  </a:ext>
                </a:extLst>
              </p:cNvPr>
              <p:cNvCxnSpPr/>
              <p:nvPr/>
            </p:nvCxnSpPr>
            <p:spPr>
              <a:xfrm>
                <a:off x="4114990" y="4047602"/>
                <a:ext cx="371285" cy="291036"/>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0" name="직선 화살표 연결선 211">
                <a:extLst>
                  <a:ext uri="{FF2B5EF4-FFF2-40B4-BE49-F238E27FC236}">
                    <a16:creationId xmlns="" xmlns:a16="http://schemas.microsoft.com/office/drawing/2014/main" id="{1096F393-4D77-4D28-87F6-E4821493DDE5}"/>
                  </a:ext>
                </a:extLst>
              </p:cNvPr>
              <p:cNvCxnSpPr/>
              <p:nvPr/>
            </p:nvCxnSpPr>
            <p:spPr>
              <a:xfrm>
                <a:off x="4114990" y="4056647"/>
                <a:ext cx="385573" cy="584409"/>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0" name="그룹 214">
              <a:extLst>
                <a:ext uri="{FF2B5EF4-FFF2-40B4-BE49-F238E27FC236}">
                  <a16:creationId xmlns="" xmlns:a16="http://schemas.microsoft.com/office/drawing/2014/main" id="{3C32731B-A7C4-4486-A564-1EE1367B33FA}"/>
                </a:ext>
              </a:extLst>
            </p:cNvPr>
            <p:cNvGrpSpPr/>
            <p:nvPr/>
          </p:nvGrpSpPr>
          <p:grpSpPr>
            <a:xfrm flipV="1">
              <a:off x="3759748" y="3395125"/>
              <a:ext cx="384302" cy="883444"/>
              <a:chOff x="4114990" y="3758657"/>
              <a:chExt cx="384302" cy="883444"/>
            </a:xfrm>
          </p:grpSpPr>
          <p:cxnSp>
            <p:nvCxnSpPr>
              <p:cNvPr id="273" name="직선 화살표 연결선 215">
                <a:extLst>
                  <a:ext uri="{FF2B5EF4-FFF2-40B4-BE49-F238E27FC236}">
                    <a16:creationId xmlns="" xmlns:a16="http://schemas.microsoft.com/office/drawing/2014/main" id="{C94F37F9-BE56-4A1B-B172-1569692E4071}"/>
                  </a:ext>
                </a:extLst>
              </p:cNvPr>
              <p:cNvCxnSpPr/>
              <p:nvPr/>
            </p:nvCxnSpPr>
            <p:spPr>
              <a:xfrm>
                <a:off x="4114991" y="4047602"/>
                <a:ext cx="379539" cy="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4" name="직선 화살표 연결선 216">
                <a:extLst>
                  <a:ext uri="{FF2B5EF4-FFF2-40B4-BE49-F238E27FC236}">
                    <a16:creationId xmlns="" xmlns:a16="http://schemas.microsoft.com/office/drawing/2014/main" id="{C4C7101B-081D-4683-A7F7-C6C15A70E10A}"/>
                  </a:ext>
                </a:extLst>
              </p:cNvPr>
              <p:cNvCxnSpPr/>
              <p:nvPr/>
            </p:nvCxnSpPr>
            <p:spPr>
              <a:xfrm flipV="1">
                <a:off x="4114990" y="3758657"/>
                <a:ext cx="367633" cy="288945"/>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5" name="직선 화살표 연결선 217">
                <a:extLst>
                  <a:ext uri="{FF2B5EF4-FFF2-40B4-BE49-F238E27FC236}">
                    <a16:creationId xmlns="" xmlns:a16="http://schemas.microsoft.com/office/drawing/2014/main" id="{FBD68D53-B677-416B-A25D-BEB6132BD7BE}"/>
                  </a:ext>
                </a:extLst>
              </p:cNvPr>
              <p:cNvCxnSpPr/>
              <p:nvPr/>
            </p:nvCxnSpPr>
            <p:spPr>
              <a:xfrm>
                <a:off x="4114990" y="4047602"/>
                <a:ext cx="367633" cy="29208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6" name="직선 화살표 연결선 218">
                <a:extLst>
                  <a:ext uri="{FF2B5EF4-FFF2-40B4-BE49-F238E27FC236}">
                    <a16:creationId xmlns="" xmlns:a16="http://schemas.microsoft.com/office/drawing/2014/main" id="{DC953428-9263-46FC-8197-5ACC03C35521}"/>
                  </a:ext>
                </a:extLst>
              </p:cNvPr>
              <p:cNvCxnSpPr/>
              <p:nvPr/>
            </p:nvCxnSpPr>
            <p:spPr>
              <a:xfrm>
                <a:off x="4114990" y="4056647"/>
                <a:ext cx="384302" cy="585454"/>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1" name="그룹 224">
              <a:extLst>
                <a:ext uri="{FF2B5EF4-FFF2-40B4-BE49-F238E27FC236}">
                  <a16:creationId xmlns="" xmlns:a16="http://schemas.microsoft.com/office/drawing/2014/main" id="{C0F69FE6-ABDB-4F35-9E8D-42CEFD4EB3E5}"/>
                </a:ext>
              </a:extLst>
            </p:cNvPr>
            <p:cNvGrpSpPr/>
            <p:nvPr/>
          </p:nvGrpSpPr>
          <p:grpSpPr>
            <a:xfrm>
              <a:off x="4273018" y="3331477"/>
              <a:ext cx="349663" cy="542279"/>
              <a:chOff x="4629531" y="3734446"/>
              <a:chExt cx="349663" cy="542279"/>
            </a:xfrm>
          </p:grpSpPr>
          <p:cxnSp>
            <p:nvCxnSpPr>
              <p:cNvPr id="271" name="직선 화살표 연결선 219">
                <a:extLst>
                  <a:ext uri="{FF2B5EF4-FFF2-40B4-BE49-F238E27FC236}">
                    <a16:creationId xmlns="" xmlns:a16="http://schemas.microsoft.com/office/drawing/2014/main" id="{AE740478-7CCE-4815-9B73-0A08C3A44CA3}"/>
                  </a:ext>
                </a:extLst>
              </p:cNvPr>
              <p:cNvCxnSpPr/>
              <p:nvPr/>
            </p:nvCxnSpPr>
            <p:spPr>
              <a:xfrm>
                <a:off x="4629531" y="3734446"/>
                <a:ext cx="316325" cy="25891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2" name="직선 화살표 연결선 222">
                <a:extLst>
                  <a:ext uri="{FF2B5EF4-FFF2-40B4-BE49-F238E27FC236}">
                    <a16:creationId xmlns="" xmlns:a16="http://schemas.microsoft.com/office/drawing/2014/main" id="{1495E03F-2CA8-4241-8BFF-501A1750A15F}"/>
                  </a:ext>
                </a:extLst>
              </p:cNvPr>
              <p:cNvCxnSpPr/>
              <p:nvPr/>
            </p:nvCxnSpPr>
            <p:spPr>
              <a:xfrm>
                <a:off x="4640518" y="3742704"/>
                <a:ext cx="338676" cy="534021"/>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2" name="그룹 225">
              <a:extLst>
                <a:ext uri="{FF2B5EF4-FFF2-40B4-BE49-F238E27FC236}">
                  <a16:creationId xmlns="" xmlns:a16="http://schemas.microsoft.com/office/drawing/2014/main" id="{E78BBBE4-4CE4-49EF-8C37-5798CBFADEE4}"/>
                </a:ext>
              </a:extLst>
            </p:cNvPr>
            <p:cNvGrpSpPr/>
            <p:nvPr/>
          </p:nvGrpSpPr>
          <p:grpSpPr>
            <a:xfrm flipV="1">
              <a:off x="4239429" y="3738025"/>
              <a:ext cx="361821" cy="548513"/>
              <a:chOff x="4629531" y="3734445"/>
              <a:chExt cx="361821" cy="548513"/>
            </a:xfrm>
          </p:grpSpPr>
          <p:cxnSp>
            <p:nvCxnSpPr>
              <p:cNvPr id="269" name="직선 화살표 연결선 226">
                <a:extLst>
                  <a:ext uri="{FF2B5EF4-FFF2-40B4-BE49-F238E27FC236}">
                    <a16:creationId xmlns="" xmlns:a16="http://schemas.microsoft.com/office/drawing/2014/main" id="{0CA87CB8-27B1-43D9-8837-8BA8BFE1330E}"/>
                  </a:ext>
                </a:extLst>
              </p:cNvPr>
              <p:cNvCxnSpPr/>
              <p:nvPr/>
            </p:nvCxnSpPr>
            <p:spPr>
              <a:xfrm>
                <a:off x="4629531" y="3734445"/>
                <a:ext cx="347533" cy="243713"/>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0" name="직선 화살표 연결선 227">
                <a:extLst>
                  <a:ext uri="{FF2B5EF4-FFF2-40B4-BE49-F238E27FC236}">
                    <a16:creationId xmlns="" xmlns:a16="http://schemas.microsoft.com/office/drawing/2014/main" id="{7CC60241-4423-43BF-9FE3-DBD2E66B1387}"/>
                  </a:ext>
                </a:extLst>
              </p:cNvPr>
              <p:cNvCxnSpPr/>
              <p:nvPr/>
            </p:nvCxnSpPr>
            <p:spPr>
              <a:xfrm>
                <a:off x="4640518" y="3742703"/>
                <a:ext cx="350834" cy="540255"/>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3" name="그룹 231">
              <a:extLst>
                <a:ext uri="{FF2B5EF4-FFF2-40B4-BE49-F238E27FC236}">
                  <a16:creationId xmlns="" xmlns:a16="http://schemas.microsoft.com/office/drawing/2014/main" id="{DBEA43B1-12F4-4016-85C0-7966A9975462}"/>
                </a:ext>
              </a:extLst>
            </p:cNvPr>
            <p:cNvGrpSpPr/>
            <p:nvPr/>
          </p:nvGrpSpPr>
          <p:grpSpPr>
            <a:xfrm>
              <a:off x="4218248" y="3644110"/>
              <a:ext cx="366333" cy="274890"/>
              <a:chOff x="4574761" y="4047079"/>
              <a:chExt cx="366333" cy="274890"/>
            </a:xfrm>
          </p:grpSpPr>
          <p:cxnSp>
            <p:nvCxnSpPr>
              <p:cNvPr id="267" name="직선 화살표 연결선 228">
                <a:extLst>
                  <a:ext uri="{FF2B5EF4-FFF2-40B4-BE49-F238E27FC236}">
                    <a16:creationId xmlns="" xmlns:a16="http://schemas.microsoft.com/office/drawing/2014/main" id="{97CB0A24-A206-45FE-90DC-F734F7C1B80B}"/>
                  </a:ext>
                </a:extLst>
              </p:cNvPr>
              <p:cNvCxnSpPr/>
              <p:nvPr/>
            </p:nvCxnSpPr>
            <p:spPr>
              <a:xfrm>
                <a:off x="4574761" y="4047602"/>
                <a:ext cx="356808" cy="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68" name="직선 화살표 연결선 229">
                <a:extLst>
                  <a:ext uri="{FF2B5EF4-FFF2-40B4-BE49-F238E27FC236}">
                    <a16:creationId xmlns="" xmlns:a16="http://schemas.microsoft.com/office/drawing/2014/main" id="{5E5308E7-1494-43E3-8939-5E49EE600ECE}"/>
                  </a:ext>
                </a:extLst>
              </p:cNvPr>
              <p:cNvCxnSpPr/>
              <p:nvPr/>
            </p:nvCxnSpPr>
            <p:spPr>
              <a:xfrm>
                <a:off x="4583619" y="4047079"/>
                <a:ext cx="357475" cy="27489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4" name="그룹 232">
              <a:extLst>
                <a:ext uri="{FF2B5EF4-FFF2-40B4-BE49-F238E27FC236}">
                  <a16:creationId xmlns="" xmlns:a16="http://schemas.microsoft.com/office/drawing/2014/main" id="{31BDD2E8-9FF8-4C27-82F6-D4731DC329D9}"/>
                </a:ext>
              </a:extLst>
            </p:cNvPr>
            <p:cNvGrpSpPr/>
            <p:nvPr/>
          </p:nvGrpSpPr>
          <p:grpSpPr>
            <a:xfrm flipV="1">
              <a:off x="4212059" y="3704687"/>
              <a:ext cx="365378" cy="290690"/>
              <a:chOff x="4574761" y="4047078"/>
              <a:chExt cx="365378" cy="290690"/>
            </a:xfrm>
          </p:grpSpPr>
          <p:cxnSp>
            <p:nvCxnSpPr>
              <p:cNvPr id="265" name="직선 화살표 연결선 233">
                <a:extLst>
                  <a:ext uri="{FF2B5EF4-FFF2-40B4-BE49-F238E27FC236}">
                    <a16:creationId xmlns="" xmlns:a16="http://schemas.microsoft.com/office/drawing/2014/main" id="{489D146B-0B47-46E2-B795-9F0795CE5863}"/>
                  </a:ext>
                </a:extLst>
              </p:cNvPr>
              <p:cNvCxnSpPr/>
              <p:nvPr/>
            </p:nvCxnSpPr>
            <p:spPr>
              <a:xfrm flipV="1">
                <a:off x="4574761" y="4047602"/>
                <a:ext cx="365378" cy="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66" name="직선 화살표 연결선 234">
                <a:extLst>
                  <a:ext uri="{FF2B5EF4-FFF2-40B4-BE49-F238E27FC236}">
                    <a16:creationId xmlns="" xmlns:a16="http://schemas.microsoft.com/office/drawing/2014/main" id="{458BC279-0EBE-4026-95EB-F6B793027CB2}"/>
                  </a:ext>
                </a:extLst>
              </p:cNvPr>
              <p:cNvCxnSpPr/>
              <p:nvPr/>
            </p:nvCxnSpPr>
            <p:spPr>
              <a:xfrm>
                <a:off x="4583619" y="4047078"/>
                <a:ext cx="356520" cy="29069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cxnSp>
          <p:nvCxnSpPr>
            <p:cNvPr id="135" name="직선 화살표 연결선 235">
              <a:extLst>
                <a:ext uri="{FF2B5EF4-FFF2-40B4-BE49-F238E27FC236}">
                  <a16:creationId xmlns="" xmlns:a16="http://schemas.microsoft.com/office/drawing/2014/main" id="{6FD10348-E00E-4FE0-92D5-5F1CD54F6A17}"/>
                </a:ext>
              </a:extLst>
            </p:cNvPr>
            <p:cNvCxnSpPr/>
            <p:nvPr/>
          </p:nvCxnSpPr>
          <p:spPr>
            <a:xfrm>
              <a:off x="4734091" y="3644110"/>
              <a:ext cx="331106" cy="131408"/>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6" name="직선 화살표 연결선 238">
              <a:extLst>
                <a:ext uri="{FF2B5EF4-FFF2-40B4-BE49-F238E27FC236}">
                  <a16:creationId xmlns="" xmlns:a16="http://schemas.microsoft.com/office/drawing/2014/main" id="{EAAB0CBB-E358-476D-8182-8EB7A98867CB}"/>
                </a:ext>
              </a:extLst>
            </p:cNvPr>
            <p:cNvCxnSpPr/>
            <p:nvPr/>
          </p:nvCxnSpPr>
          <p:spPr>
            <a:xfrm flipV="1">
              <a:off x="4734091" y="3843538"/>
              <a:ext cx="331106" cy="149024"/>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41" name="직선 화살표 연결선 243">
              <a:extLst>
                <a:ext uri="{FF2B5EF4-FFF2-40B4-BE49-F238E27FC236}">
                  <a16:creationId xmlns="" xmlns:a16="http://schemas.microsoft.com/office/drawing/2014/main" id="{AC11D875-15A6-49DC-92DF-B3C2516CF112}"/>
                </a:ext>
              </a:extLst>
            </p:cNvPr>
            <p:cNvCxnSpPr/>
            <p:nvPr/>
          </p:nvCxnSpPr>
          <p:spPr>
            <a:xfrm>
              <a:off x="5251351" y="3823318"/>
              <a:ext cx="379539" cy="0"/>
            </a:xfrm>
            <a:prstGeom prst="straightConnector1">
              <a:avLst/>
            </a:prstGeom>
            <a:ln w="12700">
              <a:solidFill>
                <a:schemeClr val="bg2">
                  <a:lumMod val="75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nvGrpSpPr>
            <p:cNvPr id="242" name="그룹 15">
              <a:extLst>
                <a:ext uri="{FF2B5EF4-FFF2-40B4-BE49-F238E27FC236}">
                  <a16:creationId xmlns="" xmlns:a16="http://schemas.microsoft.com/office/drawing/2014/main" id="{6FC2F55F-36AC-408F-9E80-AF5BCE0AA33E}"/>
                </a:ext>
              </a:extLst>
            </p:cNvPr>
            <p:cNvGrpSpPr/>
            <p:nvPr/>
          </p:nvGrpSpPr>
          <p:grpSpPr>
            <a:xfrm>
              <a:off x="3548861" y="3178926"/>
              <a:ext cx="1786336" cy="1271092"/>
              <a:chOff x="3905374" y="3584392"/>
              <a:chExt cx="1786336" cy="1271092"/>
            </a:xfrm>
          </p:grpSpPr>
          <p:sp>
            <p:nvSpPr>
              <p:cNvPr id="254" name="타원 4">
                <a:extLst>
                  <a:ext uri="{FF2B5EF4-FFF2-40B4-BE49-F238E27FC236}">
                    <a16:creationId xmlns="" xmlns:a16="http://schemas.microsoft.com/office/drawing/2014/main" id="{9BD47D4D-A0C1-4B42-B95B-7CF3223A0D9A}"/>
                  </a:ext>
                </a:extLst>
              </p:cNvPr>
              <p:cNvSpPr/>
              <p:nvPr/>
            </p:nvSpPr>
            <p:spPr>
              <a:xfrm>
                <a:off x="3905374" y="3584392"/>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5" name="타원 123">
                <a:extLst>
                  <a:ext uri="{FF2B5EF4-FFF2-40B4-BE49-F238E27FC236}">
                    <a16:creationId xmlns="" xmlns:a16="http://schemas.microsoft.com/office/drawing/2014/main" id="{98041F97-DA9C-4E5C-948E-2EECC95FF5B3}"/>
                  </a:ext>
                </a:extLst>
              </p:cNvPr>
              <p:cNvSpPr/>
              <p:nvPr/>
            </p:nvSpPr>
            <p:spPr>
              <a:xfrm>
                <a:off x="3905374" y="3915099"/>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6" name="타원 124">
                <a:extLst>
                  <a:ext uri="{FF2B5EF4-FFF2-40B4-BE49-F238E27FC236}">
                    <a16:creationId xmlns="" xmlns:a16="http://schemas.microsoft.com/office/drawing/2014/main" id="{DBCAD773-96CB-4362-BEDC-C5E91AC2E986}"/>
                  </a:ext>
                </a:extLst>
              </p:cNvPr>
              <p:cNvSpPr/>
              <p:nvPr/>
            </p:nvSpPr>
            <p:spPr>
              <a:xfrm>
                <a:off x="3905374" y="4245806"/>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7" name="타원 125">
                <a:extLst>
                  <a:ext uri="{FF2B5EF4-FFF2-40B4-BE49-F238E27FC236}">
                    <a16:creationId xmlns="" xmlns:a16="http://schemas.microsoft.com/office/drawing/2014/main" id="{5BCF7839-4E07-4C48-99D4-14728CA824E8}"/>
                  </a:ext>
                </a:extLst>
              </p:cNvPr>
              <p:cNvSpPr/>
              <p:nvPr/>
            </p:nvSpPr>
            <p:spPr>
              <a:xfrm>
                <a:off x="3905374" y="4576514"/>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8" name="타원 126">
                <a:extLst>
                  <a:ext uri="{FF2B5EF4-FFF2-40B4-BE49-F238E27FC236}">
                    <a16:creationId xmlns="" xmlns:a16="http://schemas.microsoft.com/office/drawing/2014/main" id="{A69B44D3-D519-4375-8505-DA38E53DF9BC}"/>
                  </a:ext>
                </a:extLst>
              </p:cNvPr>
              <p:cNvSpPr/>
              <p:nvPr/>
            </p:nvSpPr>
            <p:spPr>
              <a:xfrm>
                <a:off x="4494531" y="3593362"/>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9" name="타원 127">
                <a:extLst>
                  <a:ext uri="{FF2B5EF4-FFF2-40B4-BE49-F238E27FC236}">
                    <a16:creationId xmlns="" xmlns:a16="http://schemas.microsoft.com/office/drawing/2014/main" id="{AE92276E-65E1-46DE-BFD1-940ABDBF355C}"/>
                  </a:ext>
                </a:extLst>
              </p:cNvPr>
              <p:cNvSpPr/>
              <p:nvPr/>
            </p:nvSpPr>
            <p:spPr>
              <a:xfrm>
                <a:off x="4494531" y="3924069"/>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0" name="타원 128">
                <a:extLst>
                  <a:ext uri="{FF2B5EF4-FFF2-40B4-BE49-F238E27FC236}">
                    <a16:creationId xmlns="" xmlns:a16="http://schemas.microsoft.com/office/drawing/2014/main" id="{3E85792E-5DE3-4E8A-B305-2EE89F6FBF40}"/>
                  </a:ext>
                </a:extLst>
              </p:cNvPr>
              <p:cNvSpPr/>
              <p:nvPr/>
            </p:nvSpPr>
            <p:spPr>
              <a:xfrm>
                <a:off x="4494531" y="4254776"/>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1" name="타원 129">
                <a:extLst>
                  <a:ext uri="{FF2B5EF4-FFF2-40B4-BE49-F238E27FC236}">
                    <a16:creationId xmlns="" xmlns:a16="http://schemas.microsoft.com/office/drawing/2014/main" id="{9CAC402D-DE3B-4F0B-8911-890D3794A7EB}"/>
                  </a:ext>
                </a:extLst>
              </p:cNvPr>
              <p:cNvSpPr/>
              <p:nvPr/>
            </p:nvSpPr>
            <p:spPr>
              <a:xfrm>
                <a:off x="4494531" y="4585484"/>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2" name="타원 130">
                <a:extLst>
                  <a:ext uri="{FF2B5EF4-FFF2-40B4-BE49-F238E27FC236}">
                    <a16:creationId xmlns="" xmlns:a16="http://schemas.microsoft.com/office/drawing/2014/main" id="{C55ED6C2-EEC2-4C10-9E04-A46F47F0817C}"/>
                  </a:ext>
                </a:extLst>
              </p:cNvPr>
              <p:cNvSpPr/>
              <p:nvPr/>
            </p:nvSpPr>
            <p:spPr>
              <a:xfrm>
                <a:off x="4945460" y="3922718"/>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3" name="타원 131">
                <a:extLst>
                  <a:ext uri="{FF2B5EF4-FFF2-40B4-BE49-F238E27FC236}">
                    <a16:creationId xmlns="" xmlns:a16="http://schemas.microsoft.com/office/drawing/2014/main" id="{4B32CAC2-37F9-45BF-B914-844C557FB0E8}"/>
                  </a:ext>
                </a:extLst>
              </p:cNvPr>
              <p:cNvSpPr/>
              <p:nvPr/>
            </p:nvSpPr>
            <p:spPr>
              <a:xfrm>
                <a:off x="4945460" y="4255937"/>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4" name="타원 132">
                <a:extLst>
                  <a:ext uri="{FF2B5EF4-FFF2-40B4-BE49-F238E27FC236}">
                    <a16:creationId xmlns="" xmlns:a16="http://schemas.microsoft.com/office/drawing/2014/main" id="{02E27105-6993-4C8A-871F-68CC400FF844}"/>
                  </a:ext>
                </a:extLst>
              </p:cNvPr>
              <p:cNvSpPr/>
              <p:nvPr/>
            </p:nvSpPr>
            <p:spPr>
              <a:xfrm>
                <a:off x="5421710" y="4089327"/>
                <a:ext cx="270000" cy="270000"/>
              </a:xfrm>
              <a:prstGeom prst="ellipse">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43" name="모서리가 둥근 직사각형 245">
              <a:extLst>
                <a:ext uri="{FF2B5EF4-FFF2-40B4-BE49-F238E27FC236}">
                  <a16:creationId xmlns="" xmlns:a16="http://schemas.microsoft.com/office/drawing/2014/main" id="{A9CFD6A4-CCD2-4AAA-9688-1F4AC239FC44}"/>
                </a:ext>
              </a:extLst>
            </p:cNvPr>
            <p:cNvSpPr/>
            <p:nvPr/>
          </p:nvSpPr>
          <p:spPr>
            <a:xfrm>
              <a:off x="3114444" y="3088956"/>
              <a:ext cx="2326677" cy="1476871"/>
            </a:xfrm>
            <a:prstGeom prst="roundRect">
              <a:avLst/>
            </a:prstGeom>
            <a:noFill/>
            <a:ln w="25400">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44" name="꺾인 연결선 247">
              <a:extLst>
                <a:ext uri="{FF2B5EF4-FFF2-40B4-BE49-F238E27FC236}">
                  <a16:creationId xmlns="" xmlns:a16="http://schemas.microsoft.com/office/drawing/2014/main" id="{B5AF0F76-14D5-4C55-815B-2245FB0194DF}"/>
                </a:ext>
              </a:extLst>
            </p:cNvPr>
            <p:cNvCxnSpPr/>
            <p:nvPr/>
          </p:nvCxnSpPr>
          <p:spPr>
            <a:xfrm rot="5400000">
              <a:off x="4130798" y="2896751"/>
              <a:ext cx="457926" cy="192970"/>
            </a:xfrm>
            <a:prstGeom prst="bentConnector3">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5" name="꺾인 연결선 254">
              <a:extLst>
                <a:ext uri="{FF2B5EF4-FFF2-40B4-BE49-F238E27FC236}">
                  <a16:creationId xmlns="" xmlns:a16="http://schemas.microsoft.com/office/drawing/2014/main" id="{B185341A-1996-47A2-A8EE-7B01ED958752}"/>
                </a:ext>
              </a:extLst>
            </p:cNvPr>
            <p:cNvCxnSpPr/>
            <p:nvPr/>
          </p:nvCxnSpPr>
          <p:spPr>
            <a:xfrm rot="10800000" flipV="1">
              <a:off x="5396588" y="2948620"/>
              <a:ext cx="693403" cy="258386"/>
            </a:xfrm>
            <a:prstGeom prst="bentConnector3">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6" name="Rectangle 15">
              <a:extLst>
                <a:ext uri="{FF2B5EF4-FFF2-40B4-BE49-F238E27FC236}">
                  <a16:creationId xmlns="" xmlns:a16="http://schemas.microsoft.com/office/drawing/2014/main" id="{3B980741-C0BC-4127-8C8A-9A2799ACDC36}"/>
                </a:ext>
              </a:extLst>
            </p:cNvPr>
            <p:cNvSpPr/>
            <p:nvPr/>
          </p:nvSpPr>
          <p:spPr>
            <a:xfrm>
              <a:off x="5927698" y="2823222"/>
              <a:ext cx="1976042" cy="200055"/>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tx1">
                      <a:lumMod val="85000"/>
                      <a:lumOff val="15000"/>
                    </a:schemeClr>
                  </a:solidFill>
                  <a:latin typeface="SamsungOne 400" pitchFamily="34" charset="0"/>
                  <a:ea typeface="SamsungOne 400" pitchFamily="34" charset="0"/>
                </a:rPr>
                <a:t>Big mathematical equation</a:t>
              </a:r>
            </a:p>
          </p:txBody>
        </p:sp>
        <p:sp>
          <p:nvSpPr>
            <p:cNvPr id="247" name="양쪽 중괄호 4">
              <a:extLst>
                <a:ext uri="{FF2B5EF4-FFF2-40B4-BE49-F238E27FC236}">
                  <a16:creationId xmlns="" xmlns:a16="http://schemas.microsoft.com/office/drawing/2014/main" id="{C066E932-1549-4A79-8837-A14A4AF421F3}"/>
                </a:ext>
              </a:extLst>
            </p:cNvPr>
            <p:cNvSpPr/>
            <p:nvPr/>
          </p:nvSpPr>
          <p:spPr>
            <a:xfrm rot="5400000">
              <a:off x="4159423" y="3559516"/>
              <a:ext cx="236719" cy="2326676"/>
            </a:xfrm>
            <a:custGeom>
              <a:avLst/>
              <a:gdLst>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118359 w 1420368"/>
                <a:gd name="connsiteY3" fmla="*/ 1044979 h 2326676"/>
                <a:gd name="connsiteX4" fmla="*/ 118359 w 1420368"/>
                <a:gd name="connsiteY4" fmla="*/ 118359 h 2326676"/>
                <a:gd name="connsiteX5" fmla="*/ 236718 w 1420368"/>
                <a:gd name="connsiteY5" fmla="*/ 0 h 2326676"/>
                <a:gd name="connsiteX6" fmla="*/ 1183649 w 1420368"/>
                <a:gd name="connsiteY6" fmla="*/ 0 h 2326676"/>
                <a:gd name="connsiteX7" fmla="*/ 1302008 w 1420368"/>
                <a:gd name="connsiteY7" fmla="*/ 118359 h 2326676"/>
                <a:gd name="connsiteX8" fmla="*/ 1302009 w 1420368"/>
                <a:gd name="connsiteY8" fmla="*/ 1044979 h 2326676"/>
                <a:gd name="connsiteX9" fmla="*/ 1420368 w 1420368"/>
                <a:gd name="connsiteY9" fmla="*/ 1163338 h 2326676"/>
                <a:gd name="connsiteX10" fmla="*/ 1302009 w 1420368"/>
                <a:gd name="connsiteY10" fmla="*/ 1281697 h 2326676"/>
                <a:gd name="connsiteX11" fmla="*/ 1302009 w 1420368"/>
                <a:gd name="connsiteY11" fmla="*/ 2208317 h 2326676"/>
                <a:gd name="connsiteX12" fmla="*/ 1183650 w 1420368"/>
                <a:gd name="connsiteY12" fmla="*/ 2326676 h 2326676"/>
                <a:gd name="connsiteX0" fmla="*/ 236719 w 1420368"/>
                <a:gd name="connsiteY0" fmla="*/ 2326676 h 2347845"/>
                <a:gd name="connsiteX1" fmla="*/ 118360 w 1420368"/>
                <a:gd name="connsiteY1" fmla="*/ 2208317 h 2347845"/>
                <a:gd name="connsiteX2" fmla="*/ 118359 w 1420368"/>
                <a:gd name="connsiteY2" fmla="*/ 1281697 h 2347845"/>
                <a:gd name="connsiteX3" fmla="*/ 0 w 1420368"/>
                <a:gd name="connsiteY3" fmla="*/ 1163338 h 2347845"/>
                <a:gd name="connsiteX4" fmla="*/ 118359 w 1420368"/>
                <a:gd name="connsiteY4" fmla="*/ 1044979 h 2347845"/>
                <a:gd name="connsiteX5" fmla="*/ 118359 w 1420368"/>
                <a:gd name="connsiteY5" fmla="*/ 118359 h 2347845"/>
                <a:gd name="connsiteX6" fmla="*/ 236718 w 1420368"/>
                <a:gd name="connsiteY6" fmla="*/ 0 h 2347845"/>
                <a:gd name="connsiteX7" fmla="*/ 1183649 w 1420368"/>
                <a:gd name="connsiteY7" fmla="*/ 0 h 2347845"/>
                <a:gd name="connsiteX8" fmla="*/ 1302008 w 1420368"/>
                <a:gd name="connsiteY8" fmla="*/ 118359 h 2347845"/>
                <a:gd name="connsiteX9" fmla="*/ 1302009 w 1420368"/>
                <a:gd name="connsiteY9" fmla="*/ 1044979 h 2347845"/>
                <a:gd name="connsiteX10" fmla="*/ 1420368 w 1420368"/>
                <a:gd name="connsiteY10" fmla="*/ 1163338 h 2347845"/>
                <a:gd name="connsiteX11" fmla="*/ 1302009 w 1420368"/>
                <a:gd name="connsiteY11" fmla="*/ 1281697 h 2347845"/>
                <a:gd name="connsiteX12" fmla="*/ 1302009 w 1420368"/>
                <a:gd name="connsiteY12" fmla="*/ 2208317 h 2347845"/>
                <a:gd name="connsiteX13" fmla="*/ 1183650 w 1420368"/>
                <a:gd name="connsiteY13" fmla="*/ 2326676 h 2347845"/>
                <a:gd name="connsiteX14" fmla="*/ 236719 w 1420368"/>
                <a:gd name="connsiteY14" fmla="*/ 2326676 h 2347845"/>
                <a:gd name="connsiteX0" fmla="*/ 236719 w 1420368"/>
                <a:gd name="connsiteY0" fmla="*/ 2326676 h 2347845"/>
                <a:gd name="connsiteX1" fmla="*/ 118360 w 1420368"/>
                <a:gd name="connsiteY1" fmla="*/ 2208317 h 2347845"/>
                <a:gd name="connsiteX2" fmla="*/ 118359 w 1420368"/>
                <a:gd name="connsiteY2" fmla="*/ 1044979 h 2347845"/>
                <a:gd name="connsiteX3" fmla="*/ 118359 w 1420368"/>
                <a:gd name="connsiteY3" fmla="*/ 118359 h 2347845"/>
                <a:gd name="connsiteX4" fmla="*/ 236718 w 1420368"/>
                <a:gd name="connsiteY4" fmla="*/ 0 h 2347845"/>
                <a:gd name="connsiteX5" fmla="*/ 1183649 w 1420368"/>
                <a:gd name="connsiteY5" fmla="*/ 0 h 2347845"/>
                <a:gd name="connsiteX6" fmla="*/ 1302008 w 1420368"/>
                <a:gd name="connsiteY6" fmla="*/ 118359 h 2347845"/>
                <a:gd name="connsiteX7" fmla="*/ 1302009 w 1420368"/>
                <a:gd name="connsiteY7" fmla="*/ 1044979 h 2347845"/>
                <a:gd name="connsiteX8" fmla="*/ 1420368 w 1420368"/>
                <a:gd name="connsiteY8" fmla="*/ 1163338 h 2347845"/>
                <a:gd name="connsiteX9" fmla="*/ 1302009 w 1420368"/>
                <a:gd name="connsiteY9" fmla="*/ 1281697 h 2347845"/>
                <a:gd name="connsiteX10" fmla="*/ 1302009 w 1420368"/>
                <a:gd name="connsiteY10" fmla="*/ 2208317 h 2347845"/>
                <a:gd name="connsiteX11" fmla="*/ 1183650 w 1420368"/>
                <a:gd name="connsiteY11" fmla="*/ 2326676 h 2347845"/>
                <a:gd name="connsiteX0" fmla="*/ 236719 w 1420368"/>
                <a:gd name="connsiteY0" fmla="*/ 2326676 h 2409432"/>
                <a:gd name="connsiteX1" fmla="*/ 118360 w 1420368"/>
                <a:gd name="connsiteY1" fmla="*/ 2208317 h 2409432"/>
                <a:gd name="connsiteX2" fmla="*/ 118359 w 1420368"/>
                <a:gd name="connsiteY2" fmla="*/ 1281697 h 2409432"/>
                <a:gd name="connsiteX3" fmla="*/ 0 w 1420368"/>
                <a:gd name="connsiteY3" fmla="*/ 1163338 h 2409432"/>
                <a:gd name="connsiteX4" fmla="*/ 118359 w 1420368"/>
                <a:gd name="connsiteY4" fmla="*/ 1044979 h 2409432"/>
                <a:gd name="connsiteX5" fmla="*/ 118359 w 1420368"/>
                <a:gd name="connsiteY5" fmla="*/ 118359 h 2409432"/>
                <a:gd name="connsiteX6" fmla="*/ 236718 w 1420368"/>
                <a:gd name="connsiteY6" fmla="*/ 0 h 2409432"/>
                <a:gd name="connsiteX7" fmla="*/ 1183649 w 1420368"/>
                <a:gd name="connsiteY7" fmla="*/ 0 h 2409432"/>
                <a:gd name="connsiteX8" fmla="*/ 1302008 w 1420368"/>
                <a:gd name="connsiteY8" fmla="*/ 118359 h 2409432"/>
                <a:gd name="connsiteX9" fmla="*/ 1302009 w 1420368"/>
                <a:gd name="connsiteY9" fmla="*/ 1044979 h 2409432"/>
                <a:gd name="connsiteX10" fmla="*/ 1420368 w 1420368"/>
                <a:gd name="connsiteY10" fmla="*/ 1163338 h 2409432"/>
                <a:gd name="connsiteX11" fmla="*/ 1302009 w 1420368"/>
                <a:gd name="connsiteY11" fmla="*/ 1281697 h 2409432"/>
                <a:gd name="connsiteX12" fmla="*/ 1302009 w 1420368"/>
                <a:gd name="connsiteY12" fmla="*/ 2208317 h 2409432"/>
                <a:gd name="connsiteX13" fmla="*/ 1183650 w 1420368"/>
                <a:gd name="connsiteY13" fmla="*/ 2326676 h 2409432"/>
                <a:gd name="connsiteX14" fmla="*/ 236719 w 1420368"/>
                <a:gd name="connsiteY14" fmla="*/ 2326676 h 2409432"/>
                <a:gd name="connsiteX0" fmla="*/ 236719 w 1420368"/>
                <a:gd name="connsiteY0" fmla="*/ 2326676 h 2409432"/>
                <a:gd name="connsiteX1" fmla="*/ 118360 w 1420368"/>
                <a:gd name="connsiteY1" fmla="*/ 2208317 h 2409432"/>
                <a:gd name="connsiteX2" fmla="*/ 118359 w 1420368"/>
                <a:gd name="connsiteY2" fmla="*/ 118359 h 2409432"/>
                <a:gd name="connsiteX3" fmla="*/ 236718 w 1420368"/>
                <a:gd name="connsiteY3" fmla="*/ 0 h 2409432"/>
                <a:gd name="connsiteX4" fmla="*/ 1183649 w 1420368"/>
                <a:gd name="connsiteY4" fmla="*/ 0 h 2409432"/>
                <a:gd name="connsiteX5" fmla="*/ 1302008 w 1420368"/>
                <a:gd name="connsiteY5" fmla="*/ 118359 h 2409432"/>
                <a:gd name="connsiteX6" fmla="*/ 1302009 w 1420368"/>
                <a:gd name="connsiteY6" fmla="*/ 1044979 h 2409432"/>
                <a:gd name="connsiteX7" fmla="*/ 1420368 w 1420368"/>
                <a:gd name="connsiteY7" fmla="*/ 1163338 h 2409432"/>
                <a:gd name="connsiteX8" fmla="*/ 1302009 w 1420368"/>
                <a:gd name="connsiteY8" fmla="*/ 1281697 h 2409432"/>
                <a:gd name="connsiteX9" fmla="*/ 1302009 w 1420368"/>
                <a:gd name="connsiteY9" fmla="*/ 2208317 h 2409432"/>
                <a:gd name="connsiteX10" fmla="*/ 1183650 w 1420368"/>
                <a:gd name="connsiteY10" fmla="*/ 2326676 h 2409432"/>
                <a:gd name="connsiteX0" fmla="*/ 403032 w 1586681"/>
                <a:gd name="connsiteY0" fmla="*/ 2326676 h 2409432"/>
                <a:gd name="connsiteX1" fmla="*/ 284673 w 1586681"/>
                <a:gd name="connsiteY1" fmla="*/ 2208317 h 2409432"/>
                <a:gd name="connsiteX2" fmla="*/ 284672 w 1586681"/>
                <a:gd name="connsiteY2" fmla="*/ 1281697 h 2409432"/>
                <a:gd name="connsiteX3" fmla="*/ 166313 w 1586681"/>
                <a:gd name="connsiteY3" fmla="*/ 1163338 h 2409432"/>
                <a:gd name="connsiteX4" fmla="*/ 0 w 1586681"/>
                <a:gd name="connsiteY4" fmla="*/ 967341 h 2409432"/>
                <a:gd name="connsiteX5" fmla="*/ 284672 w 1586681"/>
                <a:gd name="connsiteY5" fmla="*/ 118359 h 2409432"/>
                <a:gd name="connsiteX6" fmla="*/ 403031 w 1586681"/>
                <a:gd name="connsiteY6" fmla="*/ 0 h 2409432"/>
                <a:gd name="connsiteX7" fmla="*/ 1349962 w 1586681"/>
                <a:gd name="connsiteY7" fmla="*/ 0 h 2409432"/>
                <a:gd name="connsiteX8" fmla="*/ 1468321 w 1586681"/>
                <a:gd name="connsiteY8" fmla="*/ 118359 h 2409432"/>
                <a:gd name="connsiteX9" fmla="*/ 1468322 w 1586681"/>
                <a:gd name="connsiteY9" fmla="*/ 1044979 h 2409432"/>
                <a:gd name="connsiteX10" fmla="*/ 1586681 w 1586681"/>
                <a:gd name="connsiteY10" fmla="*/ 1163338 h 2409432"/>
                <a:gd name="connsiteX11" fmla="*/ 1468322 w 1586681"/>
                <a:gd name="connsiteY11" fmla="*/ 1281697 h 2409432"/>
                <a:gd name="connsiteX12" fmla="*/ 1468322 w 1586681"/>
                <a:gd name="connsiteY12" fmla="*/ 2208317 h 2409432"/>
                <a:gd name="connsiteX13" fmla="*/ 1349963 w 1586681"/>
                <a:gd name="connsiteY13" fmla="*/ 2326676 h 2409432"/>
                <a:gd name="connsiteX14" fmla="*/ 403032 w 1586681"/>
                <a:gd name="connsiteY14" fmla="*/ 2326676 h 2409432"/>
                <a:gd name="connsiteX0" fmla="*/ 403032 w 1586681"/>
                <a:gd name="connsiteY0" fmla="*/ 2326676 h 2409432"/>
                <a:gd name="connsiteX1" fmla="*/ 284673 w 1586681"/>
                <a:gd name="connsiteY1" fmla="*/ 2208317 h 2409432"/>
                <a:gd name="connsiteX2" fmla="*/ 284672 w 1586681"/>
                <a:gd name="connsiteY2" fmla="*/ 118359 h 2409432"/>
                <a:gd name="connsiteX3" fmla="*/ 403031 w 1586681"/>
                <a:gd name="connsiteY3" fmla="*/ 0 h 2409432"/>
                <a:gd name="connsiteX4" fmla="*/ 1349962 w 1586681"/>
                <a:gd name="connsiteY4" fmla="*/ 0 h 2409432"/>
                <a:gd name="connsiteX5" fmla="*/ 1468321 w 1586681"/>
                <a:gd name="connsiteY5" fmla="*/ 118359 h 2409432"/>
                <a:gd name="connsiteX6" fmla="*/ 1468322 w 1586681"/>
                <a:gd name="connsiteY6" fmla="*/ 1044979 h 2409432"/>
                <a:gd name="connsiteX7" fmla="*/ 1586681 w 1586681"/>
                <a:gd name="connsiteY7" fmla="*/ 1163338 h 2409432"/>
                <a:gd name="connsiteX8" fmla="*/ 1468322 w 1586681"/>
                <a:gd name="connsiteY8" fmla="*/ 1281697 h 2409432"/>
                <a:gd name="connsiteX9" fmla="*/ 1468322 w 1586681"/>
                <a:gd name="connsiteY9" fmla="*/ 2208317 h 2409432"/>
                <a:gd name="connsiteX10" fmla="*/ 1349963 w 1586681"/>
                <a:gd name="connsiteY10" fmla="*/ 2326676 h 2409432"/>
                <a:gd name="connsiteX0" fmla="*/ 724061 w 1907710"/>
                <a:gd name="connsiteY0" fmla="*/ 2326676 h 2409432"/>
                <a:gd name="connsiteX1" fmla="*/ 605702 w 1907710"/>
                <a:gd name="connsiteY1" fmla="*/ 2208317 h 2409432"/>
                <a:gd name="connsiteX2" fmla="*/ 605701 w 1907710"/>
                <a:gd name="connsiteY2" fmla="*/ 1281697 h 2409432"/>
                <a:gd name="connsiteX3" fmla="*/ 4263 w 1907710"/>
                <a:gd name="connsiteY3" fmla="*/ 1318613 h 2409432"/>
                <a:gd name="connsiteX4" fmla="*/ 321029 w 1907710"/>
                <a:gd name="connsiteY4" fmla="*/ 967341 h 2409432"/>
                <a:gd name="connsiteX5" fmla="*/ 605701 w 1907710"/>
                <a:gd name="connsiteY5" fmla="*/ 118359 h 2409432"/>
                <a:gd name="connsiteX6" fmla="*/ 724060 w 1907710"/>
                <a:gd name="connsiteY6" fmla="*/ 0 h 2409432"/>
                <a:gd name="connsiteX7" fmla="*/ 1670991 w 1907710"/>
                <a:gd name="connsiteY7" fmla="*/ 0 h 2409432"/>
                <a:gd name="connsiteX8" fmla="*/ 1789350 w 1907710"/>
                <a:gd name="connsiteY8" fmla="*/ 118359 h 2409432"/>
                <a:gd name="connsiteX9" fmla="*/ 1789351 w 1907710"/>
                <a:gd name="connsiteY9" fmla="*/ 1044979 h 2409432"/>
                <a:gd name="connsiteX10" fmla="*/ 1907710 w 1907710"/>
                <a:gd name="connsiteY10" fmla="*/ 1163338 h 2409432"/>
                <a:gd name="connsiteX11" fmla="*/ 1789351 w 1907710"/>
                <a:gd name="connsiteY11" fmla="*/ 1281697 h 2409432"/>
                <a:gd name="connsiteX12" fmla="*/ 1789351 w 1907710"/>
                <a:gd name="connsiteY12" fmla="*/ 2208317 h 2409432"/>
                <a:gd name="connsiteX13" fmla="*/ 1670992 w 1907710"/>
                <a:gd name="connsiteY13" fmla="*/ 2326676 h 2409432"/>
                <a:gd name="connsiteX14" fmla="*/ 724061 w 1907710"/>
                <a:gd name="connsiteY14" fmla="*/ 2326676 h 2409432"/>
                <a:gd name="connsiteX0" fmla="*/ 724061 w 1907710"/>
                <a:gd name="connsiteY0" fmla="*/ 2326676 h 2409432"/>
                <a:gd name="connsiteX1" fmla="*/ 605702 w 1907710"/>
                <a:gd name="connsiteY1" fmla="*/ 2208317 h 2409432"/>
                <a:gd name="connsiteX2" fmla="*/ 605701 w 1907710"/>
                <a:gd name="connsiteY2" fmla="*/ 118359 h 2409432"/>
                <a:gd name="connsiteX3" fmla="*/ 724060 w 1907710"/>
                <a:gd name="connsiteY3" fmla="*/ 0 h 2409432"/>
                <a:gd name="connsiteX4" fmla="*/ 1670991 w 1907710"/>
                <a:gd name="connsiteY4" fmla="*/ 0 h 2409432"/>
                <a:gd name="connsiteX5" fmla="*/ 1789350 w 1907710"/>
                <a:gd name="connsiteY5" fmla="*/ 118359 h 2409432"/>
                <a:gd name="connsiteX6" fmla="*/ 1789351 w 1907710"/>
                <a:gd name="connsiteY6" fmla="*/ 1044979 h 2409432"/>
                <a:gd name="connsiteX7" fmla="*/ 1907710 w 1907710"/>
                <a:gd name="connsiteY7" fmla="*/ 1163338 h 2409432"/>
                <a:gd name="connsiteX8" fmla="*/ 1789351 w 1907710"/>
                <a:gd name="connsiteY8" fmla="*/ 1281697 h 2409432"/>
                <a:gd name="connsiteX9" fmla="*/ 1789351 w 1907710"/>
                <a:gd name="connsiteY9" fmla="*/ 2208317 h 2409432"/>
                <a:gd name="connsiteX10" fmla="*/ 1670992 w 1907710"/>
                <a:gd name="connsiteY10" fmla="*/ 2326676 h 2409432"/>
                <a:gd name="connsiteX0" fmla="*/ 720109 w 1903758"/>
                <a:gd name="connsiteY0" fmla="*/ 2326676 h 2409432"/>
                <a:gd name="connsiteX1" fmla="*/ 601750 w 1903758"/>
                <a:gd name="connsiteY1" fmla="*/ 2208317 h 2409432"/>
                <a:gd name="connsiteX2" fmla="*/ 265319 w 1903758"/>
                <a:gd name="connsiteY2" fmla="*/ 1411093 h 2409432"/>
                <a:gd name="connsiteX3" fmla="*/ 311 w 1903758"/>
                <a:gd name="connsiteY3" fmla="*/ 1318613 h 2409432"/>
                <a:gd name="connsiteX4" fmla="*/ 317077 w 1903758"/>
                <a:gd name="connsiteY4" fmla="*/ 967341 h 2409432"/>
                <a:gd name="connsiteX5" fmla="*/ 601749 w 1903758"/>
                <a:gd name="connsiteY5" fmla="*/ 118359 h 2409432"/>
                <a:gd name="connsiteX6" fmla="*/ 720108 w 1903758"/>
                <a:gd name="connsiteY6" fmla="*/ 0 h 2409432"/>
                <a:gd name="connsiteX7" fmla="*/ 1667039 w 1903758"/>
                <a:gd name="connsiteY7" fmla="*/ 0 h 2409432"/>
                <a:gd name="connsiteX8" fmla="*/ 1785398 w 1903758"/>
                <a:gd name="connsiteY8" fmla="*/ 118359 h 2409432"/>
                <a:gd name="connsiteX9" fmla="*/ 1785399 w 1903758"/>
                <a:gd name="connsiteY9" fmla="*/ 1044979 h 2409432"/>
                <a:gd name="connsiteX10" fmla="*/ 1903758 w 1903758"/>
                <a:gd name="connsiteY10" fmla="*/ 1163338 h 2409432"/>
                <a:gd name="connsiteX11" fmla="*/ 1785399 w 1903758"/>
                <a:gd name="connsiteY11" fmla="*/ 1281697 h 2409432"/>
                <a:gd name="connsiteX12" fmla="*/ 1785399 w 1903758"/>
                <a:gd name="connsiteY12" fmla="*/ 2208317 h 2409432"/>
                <a:gd name="connsiteX13" fmla="*/ 1667040 w 1903758"/>
                <a:gd name="connsiteY13" fmla="*/ 2326676 h 2409432"/>
                <a:gd name="connsiteX14" fmla="*/ 720109 w 1903758"/>
                <a:gd name="connsiteY14" fmla="*/ 2326676 h 2409432"/>
                <a:gd name="connsiteX0" fmla="*/ 720109 w 1903758"/>
                <a:gd name="connsiteY0" fmla="*/ 2326676 h 2409432"/>
                <a:gd name="connsiteX1" fmla="*/ 601750 w 1903758"/>
                <a:gd name="connsiteY1" fmla="*/ 2208317 h 2409432"/>
                <a:gd name="connsiteX2" fmla="*/ 601749 w 1903758"/>
                <a:gd name="connsiteY2" fmla="*/ 118359 h 2409432"/>
                <a:gd name="connsiteX3" fmla="*/ 720108 w 1903758"/>
                <a:gd name="connsiteY3" fmla="*/ 0 h 2409432"/>
                <a:gd name="connsiteX4" fmla="*/ 1667039 w 1903758"/>
                <a:gd name="connsiteY4" fmla="*/ 0 h 2409432"/>
                <a:gd name="connsiteX5" fmla="*/ 1785398 w 1903758"/>
                <a:gd name="connsiteY5" fmla="*/ 118359 h 2409432"/>
                <a:gd name="connsiteX6" fmla="*/ 1785399 w 1903758"/>
                <a:gd name="connsiteY6" fmla="*/ 1044979 h 2409432"/>
                <a:gd name="connsiteX7" fmla="*/ 1903758 w 1903758"/>
                <a:gd name="connsiteY7" fmla="*/ 1163338 h 2409432"/>
                <a:gd name="connsiteX8" fmla="*/ 1785399 w 1903758"/>
                <a:gd name="connsiteY8" fmla="*/ 1281697 h 2409432"/>
                <a:gd name="connsiteX9" fmla="*/ 1785399 w 1903758"/>
                <a:gd name="connsiteY9" fmla="*/ 2208317 h 2409432"/>
                <a:gd name="connsiteX10" fmla="*/ 1667040 w 1903758"/>
                <a:gd name="connsiteY10" fmla="*/ 2326676 h 2409432"/>
                <a:gd name="connsiteX0" fmla="*/ 720109 w 1903758"/>
                <a:gd name="connsiteY0" fmla="*/ 2326676 h 2373194"/>
                <a:gd name="connsiteX1" fmla="*/ 601750 w 1903758"/>
                <a:gd name="connsiteY1" fmla="*/ 2208317 h 2373194"/>
                <a:gd name="connsiteX2" fmla="*/ 265319 w 1903758"/>
                <a:gd name="connsiteY2" fmla="*/ 1411093 h 2373194"/>
                <a:gd name="connsiteX3" fmla="*/ 311 w 1903758"/>
                <a:gd name="connsiteY3" fmla="*/ 1318613 h 2373194"/>
                <a:gd name="connsiteX4" fmla="*/ 317077 w 1903758"/>
                <a:gd name="connsiteY4" fmla="*/ 967341 h 2373194"/>
                <a:gd name="connsiteX5" fmla="*/ 601749 w 1903758"/>
                <a:gd name="connsiteY5" fmla="*/ 118359 h 2373194"/>
                <a:gd name="connsiteX6" fmla="*/ 720108 w 1903758"/>
                <a:gd name="connsiteY6" fmla="*/ 0 h 2373194"/>
                <a:gd name="connsiteX7" fmla="*/ 1667039 w 1903758"/>
                <a:gd name="connsiteY7" fmla="*/ 0 h 2373194"/>
                <a:gd name="connsiteX8" fmla="*/ 1785398 w 1903758"/>
                <a:gd name="connsiteY8" fmla="*/ 118359 h 2373194"/>
                <a:gd name="connsiteX9" fmla="*/ 1785399 w 1903758"/>
                <a:gd name="connsiteY9" fmla="*/ 1044979 h 2373194"/>
                <a:gd name="connsiteX10" fmla="*/ 1903758 w 1903758"/>
                <a:gd name="connsiteY10" fmla="*/ 1163338 h 2373194"/>
                <a:gd name="connsiteX11" fmla="*/ 1785399 w 1903758"/>
                <a:gd name="connsiteY11" fmla="*/ 1281697 h 2373194"/>
                <a:gd name="connsiteX12" fmla="*/ 1785399 w 1903758"/>
                <a:gd name="connsiteY12" fmla="*/ 2208317 h 2373194"/>
                <a:gd name="connsiteX13" fmla="*/ 1667040 w 1903758"/>
                <a:gd name="connsiteY13" fmla="*/ 2326676 h 2373194"/>
                <a:gd name="connsiteX14" fmla="*/ 720109 w 1903758"/>
                <a:gd name="connsiteY14" fmla="*/ 2326676 h 2373194"/>
                <a:gd name="connsiteX0" fmla="*/ 720109 w 1903758"/>
                <a:gd name="connsiteY0" fmla="*/ 2326676 h 2373194"/>
                <a:gd name="connsiteX1" fmla="*/ 601750 w 1903758"/>
                <a:gd name="connsiteY1" fmla="*/ 2208317 h 2373194"/>
                <a:gd name="connsiteX2" fmla="*/ 133726 w 1903758"/>
                <a:gd name="connsiteY2" fmla="*/ 2226401 h 2373194"/>
                <a:gd name="connsiteX3" fmla="*/ 601749 w 1903758"/>
                <a:gd name="connsiteY3" fmla="*/ 118359 h 2373194"/>
                <a:gd name="connsiteX4" fmla="*/ 720108 w 1903758"/>
                <a:gd name="connsiteY4" fmla="*/ 0 h 2373194"/>
                <a:gd name="connsiteX5" fmla="*/ 1667039 w 1903758"/>
                <a:gd name="connsiteY5" fmla="*/ 0 h 2373194"/>
                <a:gd name="connsiteX6" fmla="*/ 1785398 w 1903758"/>
                <a:gd name="connsiteY6" fmla="*/ 118359 h 2373194"/>
                <a:gd name="connsiteX7" fmla="*/ 1785399 w 1903758"/>
                <a:gd name="connsiteY7" fmla="*/ 1044979 h 2373194"/>
                <a:gd name="connsiteX8" fmla="*/ 1903758 w 1903758"/>
                <a:gd name="connsiteY8" fmla="*/ 1163338 h 2373194"/>
                <a:gd name="connsiteX9" fmla="*/ 1785399 w 1903758"/>
                <a:gd name="connsiteY9" fmla="*/ 1281697 h 2373194"/>
                <a:gd name="connsiteX10" fmla="*/ 1785399 w 1903758"/>
                <a:gd name="connsiteY10" fmla="*/ 2208317 h 2373194"/>
                <a:gd name="connsiteX11" fmla="*/ 1667040 w 1903758"/>
                <a:gd name="connsiteY11" fmla="*/ 2326676 h 2373194"/>
                <a:gd name="connsiteX0" fmla="*/ 728778 w 1912427"/>
                <a:gd name="connsiteY0" fmla="*/ 2326676 h 2373194"/>
                <a:gd name="connsiteX1" fmla="*/ 610419 w 1912427"/>
                <a:gd name="connsiteY1" fmla="*/ 2208317 h 2373194"/>
                <a:gd name="connsiteX2" fmla="*/ 273988 w 1912427"/>
                <a:gd name="connsiteY2" fmla="*/ 1411093 h 2373194"/>
                <a:gd name="connsiteX3" fmla="*/ 8980 w 1912427"/>
                <a:gd name="connsiteY3" fmla="*/ 1318613 h 2373194"/>
                <a:gd name="connsiteX4" fmla="*/ 610418 w 1912427"/>
                <a:gd name="connsiteY4" fmla="*/ 118359 h 2373194"/>
                <a:gd name="connsiteX5" fmla="*/ 728777 w 1912427"/>
                <a:gd name="connsiteY5" fmla="*/ 0 h 2373194"/>
                <a:gd name="connsiteX6" fmla="*/ 1675708 w 1912427"/>
                <a:gd name="connsiteY6" fmla="*/ 0 h 2373194"/>
                <a:gd name="connsiteX7" fmla="*/ 1794067 w 1912427"/>
                <a:gd name="connsiteY7" fmla="*/ 118359 h 2373194"/>
                <a:gd name="connsiteX8" fmla="*/ 1794068 w 1912427"/>
                <a:gd name="connsiteY8" fmla="*/ 1044979 h 2373194"/>
                <a:gd name="connsiteX9" fmla="*/ 1912427 w 1912427"/>
                <a:gd name="connsiteY9" fmla="*/ 1163338 h 2373194"/>
                <a:gd name="connsiteX10" fmla="*/ 1794068 w 1912427"/>
                <a:gd name="connsiteY10" fmla="*/ 1281697 h 2373194"/>
                <a:gd name="connsiteX11" fmla="*/ 1794068 w 1912427"/>
                <a:gd name="connsiteY11" fmla="*/ 2208317 h 2373194"/>
                <a:gd name="connsiteX12" fmla="*/ 1675709 w 1912427"/>
                <a:gd name="connsiteY12" fmla="*/ 2326676 h 2373194"/>
                <a:gd name="connsiteX13" fmla="*/ 728778 w 1912427"/>
                <a:gd name="connsiteY13" fmla="*/ 2326676 h 2373194"/>
                <a:gd name="connsiteX0" fmla="*/ 728778 w 1912427"/>
                <a:gd name="connsiteY0" fmla="*/ 2326676 h 2373194"/>
                <a:gd name="connsiteX1" fmla="*/ 610419 w 1912427"/>
                <a:gd name="connsiteY1" fmla="*/ 2208317 h 2373194"/>
                <a:gd name="connsiteX2" fmla="*/ 142395 w 1912427"/>
                <a:gd name="connsiteY2" fmla="*/ 2226401 h 2373194"/>
                <a:gd name="connsiteX3" fmla="*/ 610418 w 1912427"/>
                <a:gd name="connsiteY3" fmla="*/ 118359 h 2373194"/>
                <a:gd name="connsiteX4" fmla="*/ 728777 w 1912427"/>
                <a:gd name="connsiteY4" fmla="*/ 0 h 2373194"/>
                <a:gd name="connsiteX5" fmla="*/ 1675708 w 1912427"/>
                <a:gd name="connsiteY5" fmla="*/ 0 h 2373194"/>
                <a:gd name="connsiteX6" fmla="*/ 1794067 w 1912427"/>
                <a:gd name="connsiteY6" fmla="*/ 118359 h 2373194"/>
                <a:gd name="connsiteX7" fmla="*/ 1794068 w 1912427"/>
                <a:gd name="connsiteY7" fmla="*/ 1044979 h 2373194"/>
                <a:gd name="connsiteX8" fmla="*/ 1912427 w 1912427"/>
                <a:gd name="connsiteY8" fmla="*/ 1163338 h 2373194"/>
                <a:gd name="connsiteX9" fmla="*/ 1794068 w 1912427"/>
                <a:gd name="connsiteY9" fmla="*/ 1281697 h 2373194"/>
                <a:gd name="connsiteX10" fmla="*/ 1794068 w 1912427"/>
                <a:gd name="connsiteY10" fmla="*/ 2208317 h 2373194"/>
                <a:gd name="connsiteX11" fmla="*/ 1675709 w 1912427"/>
                <a:gd name="connsiteY11" fmla="*/ 2326676 h 2373194"/>
                <a:gd name="connsiteX0" fmla="*/ 719798 w 1903447"/>
                <a:gd name="connsiteY0" fmla="*/ 2326676 h 2373194"/>
                <a:gd name="connsiteX1" fmla="*/ 601439 w 1903447"/>
                <a:gd name="connsiteY1" fmla="*/ 2208317 h 2373194"/>
                <a:gd name="connsiteX2" fmla="*/ 0 w 1903447"/>
                <a:gd name="connsiteY2" fmla="*/ 1318613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12" fmla="*/ 719798 w 1903447"/>
                <a:gd name="connsiteY12" fmla="*/ 2326676 h 2373194"/>
                <a:gd name="connsiteX0" fmla="*/ 719798 w 1903447"/>
                <a:gd name="connsiteY0" fmla="*/ 2326676 h 2373194"/>
                <a:gd name="connsiteX1" fmla="*/ 601439 w 1903447"/>
                <a:gd name="connsiteY1" fmla="*/ 2208317 h 2373194"/>
                <a:gd name="connsiteX2" fmla="*/ 133415 w 1903447"/>
                <a:gd name="connsiteY2" fmla="*/ 2226401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0" fmla="*/ 586383 w 1770032"/>
                <a:gd name="connsiteY0" fmla="*/ 2326676 h 2409432"/>
                <a:gd name="connsiteX1" fmla="*/ 468024 w 1770032"/>
                <a:gd name="connsiteY1" fmla="*/ 2208317 h 2409432"/>
                <a:gd name="connsiteX2" fmla="*/ 468023 w 1770032"/>
                <a:gd name="connsiteY2" fmla="*/ 118359 h 2409432"/>
                <a:gd name="connsiteX3" fmla="*/ 586382 w 1770032"/>
                <a:gd name="connsiteY3" fmla="*/ 0 h 2409432"/>
                <a:gd name="connsiteX4" fmla="*/ 1533313 w 1770032"/>
                <a:gd name="connsiteY4" fmla="*/ 0 h 2409432"/>
                <a:gd name="connsiteX5" fmla="*/ 1651672 w 1770032"/>
                <a:gd name="connsiteY5" fmla="*/ 118359 h 2409432"/>
                <a:gd name="connsiteX6" fmla="*/ 1651673 w 1770032"/>
                <a:gd name="connsiteY6" fmla="*/ 1044979 h 2409432"/>
                <a:gd name="connsiteX7" fmla="*/ 1770032 w 1770032"/>
                <a:gd name="connsiteY7" fmla="*/ 1163338 h 2409432"/>
                <a:gd name="connsiteX8" fmla="*/ 1651673 w 1770032"/>
                <a:gd name="connsiteY8" fmla="*/ 1281697 h 2409432"/>
                <a:gd name="connsiteX9" fmla="*/ 1651673 w 1770032"/>
                <a:gd name="connsiteY9" fmla="*/ 2208317 h 2409432"/>
                <a:gd name="connsiteX10" fmla="*/ 1533314 w 1770032"/>
                <a:gd name="connsiteY10" fmla="*/ 2326676 h 2409432"/>
                <a:gd name="connsiteX11" fmla="*/ 586383 w 1770032"/>
                <a:gd name="connsiteY11" fmla="*/ 2326676 h 2409432"/>
                <a:gd name="connsiteX0" fmla="*/ 586383 w 1770032"/>
                <a:gd name="connsiteY0" fmla="*/ 2326676 h 2409432"/>
                <a:gd name="connsiteX1" fmla="*/ 468024 w 1770032"/>
                <a:gd name="connsiteY1" fmla="*/ 2208317 h 2409432"/>
                <a:gd name="connsiteX2" fmla="*/ 0 w 1770032"/>
                <a:gd name="connsiteY2" fmla="*/ 2226401 h 2409432"/>
                <a:gd name="connsiteX3" fmla="*/ 468023 w 1770032"/>
                <a:gd name="connsiteY3" fmla="*/ 118359 h 2409432"/>
                <a:gd name="connsiteX4" fmla="*/ 586382 w 1770032"/>
                <a:gd name="connsiteY4" fmla="*/ 0 h 2409432"/>
                <a:gd name="connsiteX5" fmla="*/ 1533313 w 1770032"/>
                <a:gd name="connsiteY5" fmla="*/ 0 h 2409432"/>
                <a:gd name="connsiteX6" fmla="*/ 1651672 w 1770032"/>
                <a:gd name="connsiteY6" fmla="*/ 118359 h 2409432"/>
                <a:gd name="connsiteX7" fmla="*/ 1651673 w 1770032"/>
                <a:gd name="connsiteY7" fmla="*/ 1044979 h 2409432"/>
                <a:gd name="connsiteX8" fmla="*/ 1770032 w 1770032"/>
                <a:gd name="connsiteY8" fmla="*/ 1163338 h 2409432"/>
                <a:gd name="connsiteX9" fmla="*/ 1651673 w 1770032"/>
                <a:gd name="connsiteY9" fmla="*/ 1281697 h 2409432"/>
                <a:gd name="connsiteX10" fmla="*/ 1651673 w 1770032"/>
                <a:gd name="connsiteY10" fmla="*/ 2208317 h 2409432"/>
                <a:gd name="connsiteX11" fmla="*/ 1533314 w 1770032"/>
                <a:gd name="connsiteY11" fmla="*/ 2326676 h 2409432"/>
                <a:gd name="connsiteX0" fmla="*/ 587105 w 1770754"/>
                <a:gd name="connsiteY0" fmla="*/ 2326676 h 2409432"/>
                <a:gd name="connsiteX1" fmla="*/ 468746 w 1770754"/>
                <a:gd name="connsiteY1" fmla="*/ 2208317 h 2409432"/>
                <a:gd name="connsiteX2" fmla="*/ 468745 w 1770754"/>
                <a:gd name="connsiteY2" fmla="*/ 118359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11" fmla="*/ 587105 w 1770754"/>
                <a:gd name="connsiteY11" fmla="*/ 2326676 h 2409432"/>
                <a:gd name="connsiteX0" fmla="*/ 587105 w 1770754"/>
                <a:gd name="connsiteY0" fmla="*/ 2326676 h 2409432"/>
                <a:gd name="connsiteX1" fmla="*/ 468746 w 1770754"/>
                <a:gd name="connsiteY1" fmla="*/ 2208317 h 2409432"/>
                <a:gd name="connsiteX2" fmla="*/ 722 w 1770754"/>
                <a:gd name="connsiteY2" fmla="*/ 2226401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0" fmla="*/ 133155 w 1316804"/>
                <a:gd name="connsiteY0" fmla="*/ 2326676 h 2417782"/>
                <a:gd name="connsiteX1" fmla="*/ 14796 w 1316804"/>
                <a:gd name="connsiteY1" fmla="*/ 2208317 h 2417782"/>
                <a:gd name="connsiteX2" fmla="*/ 14795 w 1316804"/>
                <a:gd name="connsiteY2" fmla="*/ 118359 h 2417782"/>
                <a:gd name="connsiteX3" fmla="*/ 133154 w 1316804"/>
                <a:gd name="connsiteY3" fmla="*/ 0 h 2417782"/>
                <a:gd name="connsiteX4" fmla="*/ 1080085 w 1316804"/>
                <a:gd name="connsiteY4" fmla="*/ 0 h 2417782"/>
                <a:gd name="connsiteX5" fmla="*/ 1198444 w 1316804"/>
                <a:gd name="connsiteY5" fmla="*/ 118359 h 2417782"/>
                <a:gd name="connsiteX6" fmla="*/ 1198445 w 1316804"/>
                <a:gd name="connsiteY6" fmla="*/ 1044979 h 2417782"/>
                <a:gd name="connsiteX7" fmla="*/ 1316804 w 1316804"/>
                <a:gd name="connsiteY7" fmla="*/ 1163338 h 2417782"/>
                <a:gd name="connsiteX8" fmla="*/ 1198445 w 1316804"/>
                <a:gd name="connsiteY8" fmla="*/ 1281697 h 2417782"/>
                <a:gd name="connsiteX9" fmla="*/ 1198445 w 1316804"/>
                <a:gd name="connsiteY9" fmla="*/ 2208317 h 2417782"/>
                <a:gd name="connsiteX10" fmla="*/ 1080086 w 1316804"/>
                <a:gd name="connsiteY10" fmla="*/ 2326676 h 2417782"/>
                <a:gd name="connsiteX11" fmla="*/ 133155 w 1316804"/>
                <a:gd name="connsiteY11" fmla="*/ 2326676 h 2417782"/>
                <a:gd name="connsiteX0" fmla="*/ 133155 w 1316804"/>
                <a:gd name="connsiteY0" fmla="*/ 2326676 h 2417782"/>
                <a:gd name="connsiteX1" fmla="*/ 14796 w 1316804"/>
                <a:gd name="connsiteY1" fmla="*/ 2208317 h 2417782"/>
                <a:gd name="connsiteX2" fmla="*/ 133154 w 1316804"/>
                <a:gd name="connsiteY2" fmla="*/ 0 h 2417782"/>
                <a:gd name="connsiteX3" fmla="*/ 1080085 w 1316804"/>
                <a:gd name="connsiteY3" fmla="*/ 0 h 2417782"/>
                <a:gd name="connsiteX4" fmla="*/ 1198444 w 1316804"/>
                <a:gd name="connsiteY4" fmla="*/ 118359 h 2417782"/>
                <a:gd name="connsiteX5" fmla="*/ 1198445 w 1316804"/>
                <a:gd name="connsiteY5" fmla="*/ 1044979 h 2417782"/>
                <a:gd name="connsiteX6" fmla="*/ 1316804 w 1316804"/>
                <a:gd name="connsiteY6" fmla="*/ 1163338 h 2417782"/>
                <a:gd name="connsiteX7" fmla="*/ 1198445 w 1316804"/>
                <a:gd name="connsiteY7" fmla="*/ 1281697 h 2417782"/>
                <a:gd name="connsiteX8" fmla="*/ 1198445 w 1316804"/>
                <a:gd name="connsiteY8" fmla="*/ 2208317 h 2417782"/>
                <a:gd name="connsiteX9" fmla="*/ 1080086 w 1316804"/>
                <a:gd name="connsiteY9" fmla="*/ 2326676 h 241778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33155 w 1316804"/>
                <a:gd name="connsiteY0" fmla="*/ 2326676 h 2409432"/>
                <a:gd name="connsiteX1" fmla="*/ 133154 w 1316804"/>
                <a:gd name="connsiteY1" fmla="*/ 0 h 2409432"/>
                <a:gd name="connsiteX2" fmla="*/ 1080085 w 1316804"/>
                <a:gd name="connsiteY2" fmla="*/ 0 h 2409432"/>
                <a:gd name="connsiteX3" fmla="*/ 1198444 w 1316804"/>
                <a:gd name="connsiteY3" fmla="*/ 118359 h 2409432"/>
                <a:gd name="connsiteX4" fmla="*/ 1198445 w 1316804"/>
                <a:gd name="connsiteY4" fmla="*/ 1044979 h 2409432"/>
                <a:gd name="connsiteX5" fmla="*/ 1316804 w 1316804"/>
                <a:gd name="connsiteY5" fmla="*/ 1163338 h 2409432"/>
                <a:gd name="connsiteX6" fmla="*/ 1198445 w 1316804"/>
                <a:gd name="connsiteY6" fmla="*/ 1281697 h 2409432"/>
                <a:gd name="connsiteX7" fmla="*/ 1198445 w 1316804"/>
                <a:gd name="connsiteY7" fmla="*/ 2208317 h 2409432"/>
                <a:gd name="connsiteX8" fmla="*/ 1080086 w 1316804"/>
                <a:gd name="connsiteY8" fmla="*/ 2326676 h 240943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080085 w 1316804"/>
                <a:gd name="connsiteY0" fmla="*/ 0 h 2409432"/>
                <a:gd name="connsiteX1" fmla="*/ 1198444 w 1316804"/>
                <a:gd name="connsiteY1" fmla="*/ 118359 h 2409432"/>
                <a:gd name="connsiteX2" fmla="*/ 1198445 w 1316804"/>
                <a:gd name="connsiteY2" fmla="*/ 1044979 h 2409432"/>
                <a:gd name="connsiteX3" fmla="*/ 1316804 w 1316804"/>
                <a:gd name="connsiteY3" fmla="*/ 1163338 h 2409432"/>
                <a:gd name="connsiteX4" fmla="*/ 1198445 w 1316804"/>
                <a:gd name="connsiteY4" fmla="*/ 1281697 h 2409432"/>
                <a:gd name="connsiteX5" fmla="*/ 1198445 w 1316804"/>
                <a:gd name="connsiteY5" fmla="*/ 2208317 h 2409432"/>
                <a:gd name="connsiteX6" fmla="*/ 1080086 w 1316804"/>
                <a:gd name="connsiteY6" fmla="*/ 2326676 h 2409432"/>
                <a:gd name="connsiteX0" fmla="*/ 133155 w 1316804"/>
                <a:gd name="connsiteY0" fmla="*/ 2409432 h 2492188"/>
                <a:gd name="connsiteX1" fmla="*/ 14796 w 1316804"/>
                <a:gd name="connsiteY1" fmla="*/ 2291073 h 2492188"/>
                <a:gd name="connsiteX2" fmla="*/ 14795 w 1316804"/>
                <a:gd name="connsiteY2" fmla="*/ 201115 h 2492188"/>
                <a:gd name="connsiteX3" fmla="*/ 1080085 w 1316804"/>
                <a:gd name="connsiteY3" fmla="*/ 82756 h 2492188"/>
                <a:gd name="connsiteX4" fmla="*/ 1198444 w 1316804"/>
                <a:gd name="connsiteY4" fmla="*/ 201115 h 2492188"/>
                <a:gd name="connsiteX5" fmla="*/ 1198445 w 1316804"/>
                <a:gd name="connsiteY5" fmla="*/ 1127735 h 2492188"/>
                <a:gd name="connsiteX6" fmla="*/ 1316804 w 1316804"/>
                <a:gd name="connsiteY6" fmla="*/ 1246094 h 2492188"/>
                <a:gd name="connsiteX7" fmla="*/ 1198445 w 1316804"/>
                <a:gd name="connsiteY7" fmla="*/ 1364453 h 2492188"/>
                <a:gd name="connsiteX8" fmla="*/ 1198445 w 1316804"/>
                <a:gd name="connsiteY8" fmla="*/ 2291073 h 2492188"/>
                <a:gd name="connsiteX9" fmla="*/ 1080086 w 1316804"/>
                <a:gd name="connsiteY9" fmla="*/ 2409432 h 2492188"/>
                <a:gd name="connsiteX10" fmla="*/ 133155 w 1316804"/>
                <a:gd name="connsiteY10" fmla="*/ 2409432 h 2492188"/>
                <a:gd name="connsiteX0" fmla="*/ 1080085 w 1316804"/>
                <a:gd name="connsiteY0" fmla="*/ 82756 h 2492188"/>
                <a:gd name="connsiteX1" fmla="*/ 1198444 w 1316804"/>
                <a:gd name="connsiteY1" fmla="*/ 201115 h 2492188"/>
                <a:gd name="connsiteX2" fmla="*/ 1198445 w 1316804"/>
                <a:gd name="connsiteY2" fmla="*/ 1127735 h 2492188"/>
                <a:gd name="connsiteX3" fmla="*/ 1316804 w 1316804"/>
                <a:gd name="connsiteY3" fmla="*/ 1246094 h 2492188"/>
                <a:gd name="connsiteX4" fmla="*/ 1198445 w 1316804"/>
                <a:gd name="connsiteY4" fmla="*/ 1364453 h 2492188"/>
                <a:gd name="connsiteX5" fmla="*/ 1198445 w 1316804"/>
                <a:gd name="connsiteY5" fmla="*/ 2291073 h 2492188"/>
                <a:gd name="connsiteX6" fmla="*/ 1080086 w 1316804"/>
                <a:gd name="connsiteY6" fmla="*/ 2409432 h 2492188"/>
                <a:gd name="connsiteX0" fmla="*/ 175738 w 1359387"/>
                <a:gd name="connsiteY0" fmla="*/ 2326676 h 2417782"/>
                <a:gd name="connsiteX1" fmla="*/ 57379 w 1359387"/>
                <a:gd name="connsiteY1" fmla="*/ 2208317 h 2417782"/>
                <a:gd name="connsiteX2" fmla="*/ 1122668 w 1359387"/>
                <a:gd name="connsiteY2" fmla="*/ 0 h 2417782"/>
                <a:gd name="connsiteX3" fmla="*/ 1241027 w 1359387"/>
                <a:gd name="connsiteY3" fmla="*/ 118359 h 2417782"/>
                <a:gd name="connsiteX4" fmla="*/ 1241028 w 1359387"/>
                <a:gd name="connsiteY4" fmla="*/ 1044979 h 2417782"/>
                <a:gd name="connsiteX5" fmla="*/ 1359387 w 1359387"/>
                <a:gd name="connsiteY5" fmla="*/ 1163338 h 2417782"/>
                <a:gd name="connsiteX6" fmla="*/ 1241028 w 1359387"/>
                <a:gd name="connsiteY6" fmla="*/ 1281697 h 2417782"/>
                <a:gd name="connsiteX7" fmla="*/ 1241028 w 1359387"/>
                <a:gd name="connsiteY7" fmla="*/ 2208317 h 2417782"/>
                <a:gd name="connsiteX8" fmla="*/ 1122669 w 1359387"/>
                <a:gd name="connsiteY8" fmla="*/ 2326676 h 2417782"/>
                <a:gd name="connsiteX9" fmla="*/ 175738 w 1359387"/>
                <a:gd name="connsiteY9" fmla="*/ 2326676 h 2417782"/>
                <a:gd name="connsiteX0" fmla="*/ 1122668 w 1359387"/>
                <a:gd name="connsiteY0" fmla="*/ 0 h 2417782"/>
                <a:gd name="connsiteX1" fmla="*/ 1241027 w 1359387"/>
                <a:gd name="connsiteY1" fmla="*/ 118359 h 2417782"/>
                <a:gd name="connsiteX2" fmla="*/ 1241028 w 1359387"/>
                <a:gd name="connsiteY2" fmla="*/ 1044979 h 2417782"/>
                <a:gd name="connsiteX3" fmla="*/ 1359387 w 1359387"/>
                <a:gd name="connsiteY3" fmla="*/ 1163338 h 2417782"/>
                <a:gd name="connsiteX4" fmla="*/ 1241028 w 1359387"/>
                <a:gd name="connsiteY4" fmla="*/ 1281697 h 2417782"/>
                <a:gd name="connsiteX5" fmla="*/ 1241028 w 1359387"/>
                <a:gd name="connsiteY5" fmla="*/ 2208317 h 2417782"/>
                <a:gd name="connsiteX6" fmla="*/ 1122669 w 1359387"/>
                <a:gd name="connsiteY6" fmla="*/ 2326676 h 2417782"/>
                <a:gd name="connsiteX0" fmla="*/ 0 w 1183649"/>
                <a:gd name="connsiteY0" fmla="*/ 2326676 h 2326676"/>
                <a:gd name="connsiteX1" fmla="*/ 946930 w 1183649"/>
                <a:gd name="connsiteY1" fmla="*/ 0 h 2326676"/>
                <a:gd name="connsiteX2" fmla="*/ 1065289 w 1183649"/>
                <a:gd name="connsiteY2" fmla="*/ 118359 h 2326676"/>
                <a:gd name="connsiteX3" fmla="*/ 1065290 w 1183649"/>
                <a:gd name="connsiteY3" fmla="*/ 1044979 h 2326676"/>
                <a:gd name="connsiteX4" fmla="*/ 1183649 w 1183649"/>
                <a:gd name="connsiteY4" fmla="*/ 1163338 h 2326676"/>
                <a:gd name="connsiteX5" fmla="*/ 1065290 w 1183649"/>
                <a:gd name="connsiteY5" fmla="*/ 1281697 h 2326676"/>
                <a:gd name="connsiteX6" fmla="*/ 1065290 w 1183649"/>
                <a:gd name="connsiteY6" fmla="*/ 2208317 h 2326676"/>
                <a:gd name="connsiteX7" fmla="*/ 946931 w 1183649"/>
                <a:gd name="connsiteY7" fmla="*/ 2326676 h 2326676"/>
                <a:gd name="connsiteX8" fmla="*/ 0 w 1183649"/>
                <a:gd name="connsiteY8" fmla="*/ 2326676 h 2326676"/>
                <a:gd name="connsiteX0" fmla="*/ 946930 w 1183649"/>
                <a:gd name="connsiteY0" fmla="*/ 0 h 2326676"/>
                <a:gd name="connsiteX1" fmla="*/ 1065289 w 1183649"/>
                <a:gd name="connsiteY1" fmla="*/ 118359 h 2326676"/>
                <a:gd name="connsiteX2" fmla="*/ 1065290 w 1183649"/>
                <a:gd name="connsiteY2" fmla="*/ 1044979 h 2326676"/>
                <a:gd name="connsiteX3" fmla="*/ 1183649 w 1183649"/>
                <a:gd name="connsiteY3" fmla="*/ 1163338 h 2326676"/>
                <a:gd name="connsiteX4" fmla="*/ 1065290 w 1183649"/>
                <a:gd name="connsiteY4" fmla="*/ 1281697 h 2326676"/>
                <a:gd name="connsiteX5" fmla="*/ 1065290 w 1183649"/>
                <a:gd name="connsiteY5" fmla="*/ 2208317 h 2326676"/>
                <a:gd name="connsiteX6" fmla="*/ 946931 w 1183649"/>
                <a:gd name="connsiteY6" fmla="*/ 2326676 h 2326676"/>
                <a:gd name="connsiteX0" fmla="*/ 1 w 236719"/>
                <a:gd name="connsiteY0" fmla="*/ 2326676 h 2326676"/>
                <a:gd name="connsiteX1" fmla="*/ 0 w 236719"/>
                <a:gd name="connsiteY1" fmla="*/ 0 h 2326676"/>
                <a:gd name="connsiteX2" fmla="*/ 118359 w 236719"/>
                <a:gd name="connsiteY2" fmla="*/ 118359 h 2326676"/>
                <a:gd name="connsiteX3" fmla="*/ 118360 w 236719"/>
                <a:gd name="connsiteY3" fmla="*/ 1044979 h 2326676"/>
                <a:gd name="connsiteX4" fmla="*/ 236719 w 236719"/>
                <a:gd name="connsiteY4" fmla="*/ 1163338 h 2326676"/>
                <a:gd name="connsiteX5" fmla="*/ 118360 w 236719"/>
                <a:gd name="connsiteY5" fmla="*/ 1281697 h 2326676"/>
                <a:gd name="connsiteX6" fmla="*/ 118360 w 236719"/>
                <a:gd name="connsiteY6" fmla="*/ 2208317 h 2326676"/>
                <a:gd name="connsiteX7" fmla="*/ 1 w 236719"/>
                <a:gd name="connsiteY7" fmla="*/ 2326676 h 2326676"/>
                <a:gd name="connsiteX0" fmla="*/ 0 w 236719"/>
                <a:gd name="connsiteY0" fmla="*/ 0 h 2326676"/>
                <a:gd name="connsiteX1" fmla="*/ 118359 w 236719"/>
                <a:gd name="connsiteY1" fmla="*/ 118359 h 2326676"/>
                <a:gd name="connsiteX2" fmla="*/ 118360 w 236719"/>
                <a:gd name="connsiteY2" fmla="*/ 1044979 h 2326676"/>
                <a:gd name="connsiteX3" fmla="*/ 236719 w 236719"/>
                <a:gd name="connsiteY3" fmla="*/ 1163338 h 2326676"/>
                <a:gd name="connsiteX4" fmla="*/ 118360 w 236719"/>
                <a:gd name="connsiteY4" fmla="*/ 1281697 h 2326676"/>
                <a:gd name="connsiteX5" fmla="*/ 118360 w 236719"/>
                <a:gd name="connsiteY5" fmla="*/ 2208317 h 2326676"/>
                <a:gd name="connsiteX6" fmla="*/ 1 w 236719"/>
                <a:gd name="connsiteY6" fmla="*/ 2326676 h 232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19" h="2326676" stroke="0" extrusionOk="0">
                  <a:moveTo>
                    <a:pt x="1" y="2326676"/>
                  </a:moveTo>
                  <a:cubicBezTo>
                    <a:pt x="1" y="1551117"/>
                    <a:pt x="0" y="775559"/>
                    <a:pt x="0" y="0"/>
                  </a:cubicBez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close/>
                </a:path>
                <a:path w="236719" h="2326676" fill="none">
                  <a:moveTo>
                    <a:pt x="0" y="0"/>
                  </a:move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path>
              </a:pathLst>
            </a:custGeom>
            <a:ln w="19050">
              <a:solidFill>
                <a:schemeClr val="bg2">
                  <a:lumMod val="75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ko-KR" altLang="en-US" dirty="0"/>
            </a:p>
          </p:txBody>
        </p:sp>
        <p:cxnSp>
          <p:nvCxnSpPr>
            <p:cNvPr id="248" name="Straight Connector 142">
              <a:extLst>
                <a:ext uri="{FF2B5EF4-FFF2-40B4-BE49-F238E27FC236}">
                  <a16:creationId xmlns="" xmlns:a16="http://schemas.microsoft.com/office/drawing/2014/main" id="{2CDE6419-00A7-498D-9784-26EF2BFBC775}"/>
                </a:ext>
              </a:extLst>
            </p:cNvPr>
            <p:cNvCxnSpPr>
              <a:cxnSpLocks/>
            </p:cNvCxnSpPr>
            <p:nvPr/>
          </p:nvCxnSpPr>
          <p:spPr>
            <a:xfrm>
              <a:off x="5179371" y="5036986"/>
              <a:ext cx="430018" cy="0"/>
            </a:xfrm>
            <a:prstGeom prst="line">
              <a:avLst/>
            </a:prstGeom>
            <a:ln w="12700">
              <a:solidFill>
                <a:srgbClr val="193EB0"/>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pic>
          <p:nvPicPr>
            <p:cNvPr id="249" name="Picture 5" descr="C:\Users\USER\Downloads\kitt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8026" y="3534224"/>
              <a:ext cx="599872" cy="599872"/>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3" descr="C:\Users\USER\Downloads\ca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2903" y="3294398"/>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3" descr="C:\Users\USER\Downloads\ca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2903" y="4788738"/>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descr="C:\Users\USER\Downloads\shib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8140" y="4047334"/>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C:\Users\USER\Downloads\shib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8140" y="2533567"/>
              <a:ext cx="396000" cy="396000"/>
            </a:xfrm>
            <a:prstGeom prst="rect">
              <a:avLst/>
            </a:prstGeom>
            <a:noFill/>
            <a:extLst>
              <a:ext uri="{909E8E84-426E-40DD-AFC4-6F175D3DCCD1}">
                <a14:hiddenFill xmlns:a14="http://schemas.microsoft.com/office/drawing/2010/main">
                  <a:solidFill>
                    <a:srgbClr val="FFFFFF"/>
                  </a:solidFill>
                </a14:hiddenFill>
              </a:ext>
            </a:extLst>
          </p:spPr>
        </p:pic>
      </p:grpSp>
      <p:sp>
        <p:nvSpPr>
          <p:cNvPr id="138" name="직사각형 137">
            <a:extLst>
              <a:ext uri="{FF2B5EF4-FFF2-40B4-BE49-F238E27FC236}">
                <a16:creationId xmlns="" xmlns:a16="http://schemas.microsoft.com/office/drawing/2014/main" id="{F4F59970-0805-4ECB-8B52-EFEDC99C1DC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7"/>
              </a:buBlip>
              <a:defRPr/>
            </a:pPr>
            <a:r>
              <a:rPr lang="en-US" altLang="ko-KR" sz="1400" dirty="0">
                <a:solidFill>
                  <a:schemeClr val="tx1"/>
                </a:solidFill>
                <a:latin typeface="SamsungOne 400" panose="020B0503030303020204" pitchFamily="34" charset="0"/>
                <a:ea typeface="SamsungOne 400" panose="020B0503030303020204" pitchFamily="34" charset="0"/>
              </a:rPr>
              <a:t>Machine Learning vs. Deep Learning</a:t>
            </a:r>
          </a:p>
        </p:txBody>
      </p:sp>
    </p:spTree>
    <p:custDataLst>
      <p:tags r:id="rId1"/>
    </p:custDataLst>
    <p:extLst>
      <p:ext uri="{BB962C8B-B14F-4D97-AF65-F5344CB8AC3E}">
        <p14:creationId xmlns:p14="http://schemas.microsoft.com/office/powerpoint/2010/main" val="13362063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analyzing large amounts of data by applying machine learning technology, patterns that were not visible can be found– this is called data mining. Data mining deals with the following four problems. </a:t>
            </a:r>
          </a:p>
        </p:txBody>
      </p:sp>
      <p:grpSp>
        <p:nvGrpSpPr>
          <p:cNvPr id="34" name="그룹 3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5" name="직사각형 3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36" name="직사각형 3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 xmlns:a16="http://schemas.microsoft.com/office/drawing/2014/main" id="{BFD17284-205C-4CAE-929E-5DCE870C5DE1}"/>
              </a:ext>
            </a:extLst>
          </p:cNvPr>
          <p:cNvGrpSpPr/>
          <p:nvPr/>
        </p:nvGrpSpPr>
        <p:grpSpPr>
          <a:xfrm>
            <a:off x="702939" y="2348880"/>
            <a:ext cx="8808364" cy="3982126"/>
            <a:chOff x="702939" y="2396913"/>
            <a:chExt cx="8808364" cy="3982126"/>
          </a:xfrm>
        </p:grpSpPr>
        <p:grpSp>
          <p:nvGrpSpPr>
            <p:cNvPr id="38" name="그룹 37"/>
            <p:cNvGrpSpPr/>
            <p:nvPr/>
          </p:nvGrpSpPr>
          <p:grpSpPr>
            <a:xfrm>
              <a:off x="3521142" y="2804906"/>
              <a:ext cx="2889046" cy="2881930"/>
              <a:chOff x="2997870" y="2276872"/>
              <a:chExt cx="3897486" cy="3887888"/>
            </a:xfrm>
          </p:grpSpPr>
          <p:sp>
            <p:nvSpPr>
              <p:cNvPr id="65" name="원형 64"/>
              <p:cNvSpPr/>
              <p:nvPr/>
            </p:nvSpPr>
            <p:spPr>
              <a:xfrm>
                <a:off x="2997870" y="2276872"/>
                <a:ext cx="3887886" cy="3887886"/>
              </a:xfrm>
              <a:prstGeom prst="pie">
                <a:avLst>
                  <a:gd name="adj1" fmla="val 0"/>
                  <a:gd name="adj2" fmla="val 5416695"/>
                </a:avLst>
              </a:prstGeom>
              <a:solidFill>
                <a:srgbClr val="FFCC99"/>
              </a:solidFill>
              <a:ln>
                <a:solidFill>
                  <a:srgbClr val="FF5B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6" name="원형 65"/>
              <p:cNvSpPr/>
              <p:nvPr/>
            </p:nvSpPr>
            <p:spPr>
              <a:xfrm flipV="1">
                <a:off x="3007470" y="2276874"/>
                <a:ext cx="3887886" cy="3887886"/>
              </a:xfrm>
              <a:prstGeom prst="pie">
                <a:avLst>
                  <a:gd name="adj1" fmla="val 10800000"/>
                  <a:gd name="adj2" fmla="val 16200000"/>
                </a:avLst>
              </a:prstGeom>
              <a:solidFill>
                <a:srgbClr val="CCCCFF"/>
              </a:solidFill>
              <a:ln>
                <a:solidFill>
                  <a:srgbClr val="99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7" name="원형 66"/>
              <p:cNvSpPr/>
              <p:nvPr/>
            </p:nvSpPr>
            <p:spPr>
              <a:xfrm flipH="1">
                <a:off x="2997870" y="2276872"/>
                <a:ext cx="3887886" cy="3887886"/>
              </a:xfrm>
              <a:prstGeom prst="pie">
                <a:avLst>
                  <a:gd name="adj1" fmla="val 10800000"/>
                  <a:gd name="adj2" fmla="val 16200000"/>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8" name="원형 67"/>
              <p:cNvSpPr/>
              <p:nvPr/>
            </p:nvSpPr>
            <p:spPr>
              <a:xfrm>
                <a:off x="3007470" y="2276872"/>
                <a:ext cx="3887886" cy="3887886"/>
              </a:xfrm>
              <a:prstGeom prst="pie">
                <a:avLst>
                  <a:gd name="adj1" fmla="val 10800000"/>
                  <a:gd name="adj2" fmla="val 16200000"/>
                </a:avLst>
              </a:prstGeom>
              <a:solidFill>
                <a:schemeClr val="accent6">
                  <a:lumMod val="20000"/>
                  <a:lumOff val="80000"/>
                </a:schemeClr>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9" name="그룹 38"/>
            <p:cNvGrpSpPr/>
            <p:nvPr/>
          </p:nvGrpSpPr>
          <p:grpSpPr>
            <a:xfrm>
              <a:off x="3881672" y="3165477"/>
              <a:ext cx="2167986" cy="2160785"/>
              <a:chOff x="3501380" y="2780382"/>
              <a:chExt cx="2890466" cy="2880866"/>
            </a:xfrm>
          </p:grpSpPr>
          <p:sp>
            <p:nvSpPr>
              <p:cNvPr id="63" name="타원 62"/>
              <p:cNvSpPr/>
              <p:nvPr/>
            </p:nvSpPr>
            <p:spPr>
              <a:xfrm>
                <a:off x="3501380" y="2780382"/>
                <a:ext cx="2880866" cy="288086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현 63"/>
              <p:cNvSpPr/>
              <p:nvPr/>
            </p:nvSpPr>
            <p:spPr>
              <a:xfrm>
                <a:off x="3510980" y="2780382"/>
                <a:ext cx="2880866" cy="2880866"/>
              </a:xfrm>
              <a:prstGeom prst="chord">
                <a:avLst>
                  <a:gd name="adj1" fmla="val 5401479"/>
                  <a:gd name="adj2" fmla="val 16200000"/>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40" name="타원 39"/>
            <p:cNvSpPr/>
            <p:nvPr/>
          </p:nvSpPr>
          <p:spPr>
            <a:xfrm>
              <a:off x="4308866" y="3656714"/>
              <a:ext cx="1290619" cy="11783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400" b="1" dirty="0">
                  <a:solidFill>
                    <a:prstClr val="black">
                      <a:lumMod val="85000"/>
                      <a:lumOff val="15000"/>
                    </a:prstClr>
                  </a:solidFill>
                  <a:latin typeface="SamsungOne 400" panose="020B0503030303020204" pitchFamily="34" charset="0"/>
                </a:rPr>
                <a:t>Data</a:t>
              </a:r>
              <a:br>
                <a:rPr lang="en-US" altLang="ko-KR" sz="1400" b="1" dirty="0">
                  <a:solidFill>
                    <a:prstClr val="black">
                      <a:lumMod val="85000"/>
                      <a:lumOff val="15000"/>
                    </a:prstClr>
                  </a:solidFill>
                  <a:latin typeface="SamsungOne 400" panose="020B0503030303020204" pitchFamily="34" charset="0"/>
                </a:rPr>
              </a:br>
              <a:r>
                <a:rPr lang="en-US" altLang="ko-KR" sz="1400" b="1" dirty="0">
                  <a:solidFill>
                    <a:prstClr val="black">
                      <a:lumMod val="85000"/>
                      <a:lumOff val="15000"/>
                    </a:prstClr>
                  </a:solidFill>
                  <a:latin typeface="SamsungOne 400" panose="020B0503030303020204" pitchFamily="34" charset="0"/>
                </a:rPr>
                <a:t>Mining</a:t>
              </a:r>
            </a:p>
            <a:p>
              <a:pPr algn="ctr"/>
              <a:r>
                <a:rPr lang="en-US" altLang="ko-KR" sz="1400" b="1" dirty="0">
                  <a:solidFill>
                    <a:prstClr val="black">
                      <a:lumMod val="85000"/>
                      <a:lumOff val="15000"/>
                    </a:prstClr>
                  </a:solidFill>
                  <a:latin typeface="SamsungOne 400" panose="020B0503030303020204" pitchFamily="34" charset="0"/>
                </a:rPr>
                <a:t>Problems</a:t>
              </a:r>
            </a:p>
          </p:txBody>
        </p:sp>
        <p:sp>
          <p:nvSpPr>
            <p:cNvPr id="41" name="직사각형 40"/>
            <p:cNvSpPr/>
            <p:nvPr/>
          </p:nvSpPr>
          <p:spPr>
            <a:xfrm rot="5400000">
              <a:off x="4916849" y="4105972"/>
              <a:ext cx="1309236" cy="279797"/>
            </a:xfrm>
            <a:prstGeom prst="rect">
              <a:avLst/>
            </a:prstGeom>
          </p:spPr>
          <p:txBody>
            <a:bodyPr wrap="square">
              <a:prstTxWarp prst="textArchUp">
                <a:avLst/>
              </a:prstTxWarp>
              <a:spAutoFit/>
            </a:bodyPr>
            <a:lstStyle/>
            <a:p>
              <a:pPr algn="ctr"/>
              <a:r>
                <a:rPr lang="en-US" altLang="ko-KR" sz="1400" b="1" dirty="0">
                  <a:solidFill>
                    <a:prstClr val="black">
                      <a:lumMod val="85000"/>
                      <a:lumOff val="15000"/>
                    </a:prstClr>
                  </a:solidFill>
                  <a:latin typeface="SamsungOne 400" panose="020B0503030303020204" pitchFamily="34" charset="0"/>
                </a:rPr>
                <a:t>Unsupervised</a:t>
              </a:r>
            </a:p>
          </p:txBody>
        </p:sp>
        <p:sp>
          <p:nvSpPr>
            <p:cNvPr id="42" name="직사각형 41"/>
            <p:cNvSpPr/>
            <p:nvPr/>
          </p:nvSpPr>
          <p:spPr>
            <a:xfrm rot="5400000">
              <a:off x="3601169" y="4105974"/>
              <a:ext cx="1309236" cy="279797"/>
            </a:xfrm>
            <a:prstGeom prst="rect">
              <a:avLst/>
            </a:prstGeom>
          </p:spPr>
          <p:txBody>
            <a:bodyPr wrap="square">
              <a:prstTxWarp prst="textArchDown">
                <a:avLst/>
              </a:prstTxWarp>
              <a:spAutoFit/>
            </a:bodyPr>
            <a:lstStyle/>
            <a:p>
              <a:pPr algn="ctr"/>
              <a:r>
                <a:rPr lang="en-US" altLang="ko-KR" sz="1400" b="1" dirty="0">
                  <a:solidFill>
                    <a:prstClr val="black">
                      <a:lumMod val="85000"/>
                      <a:lumOff val="15000"/>
                    </a:prstClr>
                  </a:solidFill>
                  <a:latin typeface="SamsungOne 400" panose="020B0503030303020204" pitchFamily="34" charset="0"/>
                </a:rPr>
                <a:t>Supervised</a:t>
              </a:r>
            </a:p>
          </p:txBody>
        </p:sp>
        <p:cxnSp>
          <p:nvCxnSpPr>
            <p:cNvPr id="43" name="꺾인 연결선 42"/>
            <p:cNvCxnSpPr/>
            <p:nvPr/>
          </p:nvCxnSpPr>
          <p:spPr>
            <a:xfrm flipV="1">
              <a:off x="5160117" y="2544111"/>
              <a:ext cx="1119146" cy="260794"/>
            </a:xfrm>
            <a:prstGeom prst="bentConnector3">
              <a:avLst>
                <a:gd name="adj1" fmla="val 482"/>
              </a:avLst>
            </a:prstGeom>
            <a:ln w="22225">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 xmlns:a16="http://schemas.microsoft.com/office/drawing/2014/main" id="{7717486C-E845-4AF4-A93A-131CCD79753C}"/>
                </a:ext>
              </a:extLst>
            </p:cNvPr>
            <p:cNvSpPr/>
            <p:nvPr/>
          </p:nvSpPr>
          <p:spPr>
            <a:xfrm>
              <a:off x="6410188" y="2396913"/>
              <a:ext cx="2683125" cy="9835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900"/>
                </a:spcAft>
              </a:pPr>
              <a:r>
                <a:rPr lang="en-US" altLang="ko-KR" sz="1400" b="1" dirty="0">
                  <a:solidFill>
                    <a:srgbClr val="1429A0"/>
                  </a:solidFill>
                  <a:latin typeface="SamsungOne 400" panose="020B0503030303020204" pitchFamily="34" charset="0"/>
                </a:rPr>
                <a:t>Clustering</a:t>
              </a:r>
            </a:p>
            <a:p>
              <a:r>
                <a:rPr lang="en-US" altLang="ko-KR" sz="1300" b="1" dirty="0">
                  <a:solidFill>
                    <a:prstClr val="black">
                      <a:lumMod val="85000"/>
                      <a:lumOff val="15000"/>
                    </a:prstClr>
                  </a:solidFill>
                  <a:latin typeface="SamsungOne 400" panose="020B0503030303020204" pitchFamily="34" charset="0"/>
                </a:rPr>
                <a:t>Comparing the properties of the data and forming clusters based on similar </a:t>
              </a:r>
              <a:r>
                <a:rPr lang="en-US" altLang="ko-KR" sz="1300" b="1" dirty="0" smtClean="0">
                  <a:solidFill>
                    <a:prstClr val="black">
                      <a:lumMod val="85000"/>
                      <a:lumOff val="15000"/>
                    </a:prstClr>
                  </a:solidFill>
                  <a:latin typeface="SamsungOne 400" panose="020B0503030303020204" pitchFamily="34" charset="0"/>
                </a:rPr>
                <a:t>characteristics</a:t>
              </a:r>
              <a:endParaRPr lang="ko-KR" altLang="en-US" sz="1300" b="1" dirty="0">
                <a:solidFill>
                  <a:prstClr val="black">
                    <a:lumMod val="85000"/>
                    <a:lumOff val="15000"/>
                  </a:prstClr>
                </a:solidFill>
                <a:latin typeface="SamsungOne 400" panose="020B0503030303020204" pitchFamily="34" charset="0"/>
              </a:endParaRPr>
            </a:p>
          </p:txBody>
        </p:sp>
        <p:grpSp>
          <p:nvGrpSpPr>
            <p:cNvPr id="45" name="그룹 44"/>
            <p:cNvGrpSpPr/>
            <p:nvPr/>
          </p:nvGrpSpPr>
          <p:grpSpPr>
            <a:xfrm>
              <a:off x="6533995" y="3340210"/>
              <a:ext cx="2559317" cy="692496"/>
              <a:chOff x="7327676" y="3892964"/>
              <a:chExt cx="2815248" cy="761746"/>
            </a:xfrm>
          </p:grpSpPr>
          <p:sp>
            <p:nvSpPr>
              <p:cNvPr id="61" name="사각형: 둥근 모서리 32">
                <a:extLst>
                  <a:ext uri="{FF2B5EF4-FFF2-40B4-BE49-F238E27FC236}">
                    <a16:creationId xmlns="" xmlns:a16="http://schemas.microsoft.com/office/drawing/2014/main" id="{9F9FFF6C-7C72-4E08-8072-03F5113CBF51}"/>
                  </a:ext>
                </a:extLst>
              </p:cNvPr>
              <p:cNvSpPr/>
              <p:nvPr/>
            </p:nvSpPr>
            <p:spPr>
              <a:xfrm>
                <a:off x="7327676" y="3937275"/>
                <a:ext cx="248933" cy="212364"/>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Ex</a:t>
                </a:r>
              </a:p>
            </p:txBody>
          </p:sp>
          <p:sp>
            <p:nvSpPr>
              <p:cNvPr id="62" name="직사각형 61"/>
              <p:cNvSpPr/>
              <p:nvPr/>
            </p:nvSpPr>
            <p:spPr>
              <a:xfrm>
                <a:off x="7517097" y="3892964"/>
                <a:ext cx="2625827" cy="761746"/>
              </a:xfrm>
              <a:prstGeom prst="rect">
                <a:avLst/>
              </a:prstGeom>
            </p:spPr>
            <p:txBody>
              <a:bodyPr wrap="square">
                <a:spAutoFit/>
              </a:bodyPr>
              <a:lstStyle/>
              <a:p>
                <a:r>
                  <a:rPr lang="en-US" altLang="ko-KR" sz="1300" dirty="0">
                    <a:solidFill>
                      <a:prstClr val="black">
                        <a:lumMod val="85000"/>
                        <a:lumOff val="15000"/>
                      </a:prstClr>
                    </a:solidFill>
                    <a:latin typeface="SamsungOne 400" panose="020B0503030303020204" pitchFamily="34" charset="0"/>
                  </a:rPr>
                  <a:t>Clusterization of processes with similar characteristics out of various processes. </a:t>
                </a:r>
              </a:p>
            </p:txBody>
          </p:sp>
        </p:grpSp>
        <p:cxnSp>
          <p:nvCxnSpPr>
            <p:cNvPr id="46" name="꺾인 연결선 45"/>
            <p:cNvCxnSpPr/>
            <p:nvPr/>
          </p:nvCxnSpPr>
          <p:spPr>
            <a:xfrm>
              <a:off x="5160117" y="5686835"/>
              <a:ext cx="1119146" cy="260794"/>
            </a:xfrm>
            <a:prstGeom prst="bentConnector3">
              <a:avLst>
                <a:gd name="adj1" fmla="val 482"/>
              </a:avLst>
            </a:prstGeom>
            <a:ln w="22225">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 xmlns:a16="http://schemas.microsoft.com/office/drawing/2014/main" id="{7717486C-E845-4AF4-A93A-131CCD79753C}"/>
                </a:ext>
              </a:extLst>
            </p:cNvPr>
            <p:cNvSpPr/>
            <p:nvPr/>
          </p:nvSpPr>
          <p:spPr>
            <a:xfrm>
              <a:off x="6410189" y="4478640"/>
              <a:ext cx="3005719" cy="12234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spcAft>
                  <a:spcPts val="900"/>
                </a:spcAft>
              </a:pPr>
              <a:r>
                <a:rPr lang="en-US" altLang="ko-KR" sz="1400" b="1" dirty="0">
                  <a:solidFill>
                    <a:srgbClr val="1429A0"/>
                  </a:solidFill>
                  <a:latin typeface="SamsungOne 400" panose="020B0503030303020204" pitchFamily="34" charset="0"/>
                </a:rPr>
                <a:t>Association Rule</a:t>
              </a:r>
            </a:p>
            <a:p>
              <a:r>
                <a:rPr lang="en-US" altLang="ko-KR" sz="1300" b="1" dirty="0">
                  <a:solidFill>
                    <a:prstClr val="black">
                      <a:lumMod val="85000"/>
                      <a:lumOff val="15000"/>
                    </a:prstClr>
                  </a:solidFill>
                  <a:latin typeface="SamsungOne 400" panose="020B0503030303020204" pitchFamily="34" charset="0"/>
                </a:rPr>
                <a:t>Identifying the attributes or relationships between items that one pattern of appearance implies the appearance of another </a:t>
              </a:r>
              <a:r>
                <a:rPr lang="en-US" altLang="ko-KR" sz="1300" b="1" dirty="0" smtClean="0">
                  <a:solidFill>
                    <a:prstClr val="black">
                      <a:lumMod val="85000"/>
                      <a:lumOff val="15000"/>
                    </a:prstClr>
                  </a:solidFill>
                  <a:latin typeface="SamsungOne 400" panose="020B0503030303020204" pitchFamily="34" charset="0"/>
                </a:rPr>
                <a:t>pattern</a:t>
              </a:r>
              <a:endParaRPr lang="ko-KR" altLang="en-US" sz="1300" b="1" dirty="0">
                <a:solidFill>
                  <a:prstClr val="black">
                    <a:lumMod val="85000"/>
                    <a:lumOff val="15000"/>
                  </a:prstClr>
                </a:solidFill>
                <a:latin typeface="SamsungOne 400" panose="020B0503030303020204" pitchFamily="34" charset="0"/>
              </a:endParaRPr>
            </a:p>
          </p:txBody>
        </p:sp>
        <p:grpSp>
          <p:nvGrpSpPr>
            <p:cNvPr id="48" name="그룹 47"/>
            <p:cNvGrpSpPr/>
            <p:nvPr/>
          </p:nvGrpSpPr>
          <p:grpSpPr>
            <a:xfrm>
              <a:off x="6533995" y="5682382"/>
              <a:ext cx="2977308" cy="692495"/>
              <a:chOff x="7327676" y="3950625"/>
              <a:chExt cx="3275039" cy="761745"/>
            </a:xfrm>
          </p:grpSpPr>
          <p:sp>
            <p:nvSpPr>
              <p:cNvPr id="59" name="사각형: 둥근 모서리 32">
                <a:extLst>
                  <a:ext uri="{FF2B5EF4-FFF2-40B4-BE49-F238E27FC236}">
                    <a16:creationId xmlns="" xmlns:a16="http://schemas.microsoft.com/office/drawing/2014/main" id="{9F9FFF6C-7C72-4E08-8072-03F5113CBF51}"/>
                  </a:ext>
                </a:extLst>
              </p:cNvPr>
              <p:cNvSpPr/>
              <p:nvPr/>
            </p:nvSpPr>
            <p:spPr>
              <a:xfrm>
                <a:off x="7327676" y="3996642"/>
                <a:ext cx="248933" cy="212364"/>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Ex</a:t>
                </a:r>
              </a:p>
            </p:txBody>
          </p:sp>
          <p:sp>
            <p:nvSpPr>
              <p:cNvPr id="60" name="직사각형 59"/>
              <p:cNvSpPr/>
              <p:nvPr/>
            </p:nvSpPr>
            <p:spPr>
              <a:xfrm>
                <a:off x="7517097" y="3950625"/>
                <a:ext cx="3085618" cy="761745"/>
              </a:xfrm>
              <a:prstGeom prst="rect">
                <a:avLst/>
              </a:prstGeom>
            </p:spPr>
            <p:txBody>
              <a:bodyPr wrap="square">
                <a:spAutoFit/>
              </a:bodyPr>
              <a:lstStyle/>
              <a:p>
                <a:r>
                  <a:rPr lang="en-US" altLang="ko-KR" sz="1300" dirty="0">
                    <a:solidFill>
                      <a:prstClr val="black">
                        <a:lumMod val="85000"/>
                        <a:lumOff val="15000"/>
                      </a:prstClr>
                    </a:solidFill>
                    <a:latin typeface="SamsungOne 400" panose="020B0503030303020204" pitchFamily="34" charset="0"/>
                  </a:rPr>
                  <a:t>Predicting what will happen to the entire process when there is an abnormal pattern in one process. </a:t>
                </a:r>
                <a:endParaRPr lang="ko-KR" altLang="en-US" sz="1300" dirty="0">
                  <a:solidFill>
                    <a:prstClr val="black">
                      <a:lumMod val="85000"/>
                      <a:lumOff val="15000"/>
                    </a:prstClr>
                  </a:solidFill>
                  <a:latin typeface="SamsungOne 400" panose="020B0503030303020204" pitchFamily="34" charset="0"/>
                </a:endParaRPr>
              </a:p>
            </p:txBody>
          </p:sp>
        </p:grpSp>
        <p:cxnSp>
          <p:nvCxnSpPr>
            <p:cNvPr id="49" name="꺾인 연결선 48"/>
            <p:cNvCxnSpPr/>
            <p:nvPr/>
          </p:nvCxnSpPr>
          <p:spPr>
            <a:xfrm flipH="1" flipV="1">
              <a:off x="3627227" y="2544111"/>
              <a:ext cx="1119146" cy="260794"/>
            </a:xfrm>
            <a:prstGeom prst="bentConnector3">
              <a:avLst>
                <a:gd name="adj1" fmla="val 482"/>
              </a:avLst>
            </a:prstGeom>
            <a:ln w="22225">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50" name="꺾인 연결선 49"/>
            <p:cNvCxnSpPr/>
            <p:nvPr/>
          </p:nvCxnSpPr>
          <p:spPr>
            <a:xfrm flipH="1">
              <a:off x="3627227" y="5686835"/>
              <a:ext cx="1119146" cy="260794"/>
            </a:xfrm>
            <a:prstGeom prst="bentConnector3">
              <a:avLst>
                <a:gd name="adj1" fmla="val 482"/>
              </a:avLst>
            </a:prstGeom>
            <a:ln w="22225">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51" name="직사각형 50">
              <a:extLst>
                <a:ext uri="{FF2B5EF4-FFF2-40B4-BE49-F238E27FC236}">
                  <a16:creationId xmlns="" xmlns:a16="http://schemas.microsoft.com/office/drawing/2014/main" id="{7717486C-E845-4AF4-A93A-131CCD79753C}"/>
                </a:ext>
              </a:extLst>
            </p:cNvPr>
            <p:cNvSpPr/>
            <p:nvPr/>
          </p:nvSpPr>
          <p:spPr>
            <a:xfrm>
              <a:off x="710057" y="2396913"/>
              <a:ext cx="2818202" cy="1023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r">
                <a:spcAft>
                  <a:spcPts val="900"/>
                </a:spcAft>
              </a:pPr>
              <a:r>
                <a:rPr lang="en-US" altLang="ko-KR" sz="1400" b="1" dirty="0">
                  <a:solidFill>
                    <a:srgbClr val="1429A0"/>
                  </a:solidFill>
                  <a:latin typeface="SamsungOne 400" panose="020B0503030303020204" pitchFamily="34" charset="0"/>
                </a:rPr>
                <a:t>Prediction</a:t>
              </a:r>
            </a:p>
            <a:p>
              <a:pPr algn="r"/>
              <a:r>
                <a:rPr lang="en-US" altLang="ko-KR" sz="1300" b="1" dirty="0">
                  <a:solidFill>
                    <a:prstClr val="black">
                      <a:lumMod val="85000"/>
                      <a:lumOff val="15000"/>
                    </a:prstClr>
                  </a:solidFill>
                  <a:latin typeface="SamsungOne 400" panose="020B0503030303020204" pitchFamily="34" charset="0"/>
                </a:rPr>
                <a:t>Making a model based on the given data, then using the model for new cases in order to make </a:t>
              </a:r>
              <a:r>
                <a:rPr lang="en-US" altLang="ko-KR" sz="1300" b="1" dirty="0" smtClean="0">
                  <a:solidFill>
                    <a:prstClr val="black">
                      <a:lumMod val="85000"/>
                      <a:lumOff val="15000"/>
                    </a:prstClr>
                  </a:solidFill>
                  <a:latin typeface="SamsungOne 400" panose="020B0503030303020204" pitchFamily="34" charset="0"/>
                </a:rPr>
                <a:t>predictions</a:t>
              </a:r>
              <a:endParaRPr lang="ko-KR" altLang="en-US" sz="1300" b="1" dirty="0">
                <a:solidFill>
                  <a:prstClr val="black">
                    <a:lumMod val="85000"/>
                    <a:lumOff val="15000"/>
                  </a:prstClr>
                </a:solidFill>
                <a:latin typeface="SamsungOne 400" panose="020B0503030303020204" pitchFamily="34" charset="0"/>
              </a:endParaRPr>
            </a:p>
          </p:txBody>
        </p:sp>
        <p:grpSp>
          <p:nvGrpSpPr>
            <p:cNvPr id="3" name="그룹 2">
              <a:extLst>
                <a:ext uri="{FF2B5EF4-FFF2-40B4-BE49-F238E27FC236}">
                  <a16:creationId xmlns="" xmlns:a16="http://schemas.microsoft.com/office/drawing/2014/main" id="{A239731E-FFE2-49F7-8B7B-FBFAB80D6181}"/>
                </a:ext>
              </a:extLst>
            </p:cNvPr>
            <p:cNvGrpSpPr/>
            <p:nvPr/>
          </p:nvGrpSpPr>
          <p:grpSpPr>
            <a:xfrm>
              <a:off x="809514" y="3398520"/>
              <a:ext cx="2711628" cy="1092607"/>
              <a:chOff x="809514" y="3486367"/>
              <a:chExt cx="2711628" cy="1092607"/>
            </a:xfrm>
          </p:grpSpPr>
          <p:sp>
            <p:nvSpPr>
              <p:cNvPr id="57" name="사각형: 둥근 모서리 32">
                <a:extLst>
                  <a:ext uri="{FF2B5EF4-FFF2-40B4-BE49-F238E27FC236}">
                    <a16:creationId xmlns="" xmlns:a16="http://schemas.microsoft.com/office/drawing/2014/main" id="{9F9FFF6C-7C72-4E08-8072-03F5113CBF51}"/>
                  </a:ext>
                </a:extLst>
              </p:cNvPr>
              <p:cNvSpPr/>
              <p:nvPr/>
            </p:nvSpPr>
            <p:spPr>
              <a:xfrm>
                <a:off x="1529887" y="3522352"/>
                <a:ext cx="226303" cy="193058"/>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Ex</a:t>
                </a:r>
              </a:p>
            </p:txBody>
          </p:sp>
          <p:sp>
            <p:nvSpPr>
              <p:cNvPr id="58" name="직사각형 57"/>
              <p:cNvSpPr/>
              <p:nvPr/>
            </p:nvSpPr>
            <p:spPr>
              <a:xfrm>
                <a:off x="809514" y="3486367"/>
                <a:ext cx="2711628" cy="1092607"/>
              </a:xfrm>
              <a:prstGeom prst="rect">
                <a:avLst/>
              </a:prstGeom>
            </p:spPr>
            <p:txBody>
              <a:bodyPr wrap="square">
                <a:spAutoFit/>
              </a:bodyPr>
              <a:lstStyle/>
              <a:p>
                <a:pPr algn="r"/>
                <a:r>
                  <a:rPr lang="en-US" altLang="ko-KR" sz="1300" dirty="0">
                    <a:solidFill>
                      <a:prstClr val="black">
                        <a:lumMod val="85000"/>
                        <a:lumOff val="15000"/>
                      </a:prstClr>
                    </a:solidFill>
                    <a:latin typeface="SamsungOne 400" panose="020B0503030303020204" pitchFamily="34" charset="0"/>
                  </a:rPr>
                  <a:t>Predicting the quality specifications as a result of ingredients and environment (pressure, temperature, humidity etc.) on the fishing industry. </a:t>
                </a:r>
                <a:endParaRPr lang="ko-KR" altLang="en-US" sz="1300" dirty="0">
                  <a:solidFill>
                    <a:prstClr val="black">
                      <a:lumMod val="85000"/>
                      <a:lumOff val="15000"/>
                    </a:prstClr>
                  </a:solidFill>
                  <a:latin typeface="SamsungOne 400" panose="020B0503030303020204" pitchFamily="34" charset="0"/>
                </a:endParaRPr>
              </a:p>
            </p:txBody>
          </p:sp>
        </p:grpSp>
        <p:sp>
          <p:nvSpPr>
            <p:cNvPr id="53" name="직사각형 52">
              <a:extLst>
                <a:ext uri="{FF2B5EF4-FFF2-40B4-BE49-F238E27FC236}">
                  <a16:creationId xmlns="" xmlns:a16="http://schemas.microsoft.com/office/drawing/2014/main" id="{7717486C-E845-4AF4-A93A-131CCD79753C}"/>
                </a:ext>
              </a:extLst>
            </p:cNvPr>
            <p:cNvSpPr/>
            <p:nvPr/>
          </p:nvSpPr>
          <p:spPr>
            <a:xfrm>
              <a:off x="702939" y="4694664"/>
              <a:ext cx="2818202" cy="1023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r">
                <a:spcAft>
                  <a:spcPts val="900"/>
                </a:spcAft>
              </a:pPr>
              <a:r>
                <a:rPr lang="en-US" altLang="ko-KR" sz="1400" b="1" dirty="0">
                  <a:solidFill>
                    <a:srgbClr val="1429A0"/>
                  </a:solidFill>
                  <a:latin typeface="SamsungOne 400" panose="020B0503030303020204" pitchFamily="34" charset="0"/>
                </a:rPr>
                <a:t>Classification</a:t>
              </a:r>
            </a:p>
            <a:p>
              <a:pPr algn="r"/>
              <a:r>
                <a:rPr lang="en-US" altLang="ko-KR" sz="1300" b="1" dirty="0">
                  <a:solidFill>
                    <a:prstClr val="black">
                      <a:lumMod val="85000"/>
                      <a:lumOff val="15000"/>
                    </a:prstClr>
                  </a:solidFill>
                  <a:latin typeface="SamsungOne 400" panose="020B0503030303020204" pitchFamily="34" charset="0"/>
                </a:rPr>
                <a:t>Determining where a particular case belongs in a given series of classified </a:t>
              </a:r>
              <a:r>
                <a:rPr lang="en-US" altLang="ko-KR" sz="1300" b="1" dirty="0" smtClean="0">
                  <a:solidFill>
                    <a:prstClr val="black">
                      <a:lumMod val="85000"/>
                      <a:lumOff val="15000"/>
                    </a:prstClr>
                  </a:solidFill>
                  <a:latin typeface="SamsungOne 400" panose="020B0503030303020204" pitchFamily="34" charset="0"/>
                </a:rPr>
                <a:t>categories</a:t>
              </a:r>
              <a:endParaRPr lang="ko-KR" altLang="en-US" sz="1300" b="1" dirty="0">
                <a:solidFill>
                  <a:prstClr val="black">
                    <a:lumMod val="85000"/>
                    <a:lumOff val="15000"/>
                  </a:prstClr>
                </a:solidFill>
                <a:latin typeface="SamsungOne 400" panose="020B0503030303020204" pitchFamily="34" charset="0"/>
              </a:endParaRPr>
            </a:p>
          </p:txBody>
        </p:sp>
        <p:grpSp>
          <p:nvGrpSpPr>
            <p:cNvPr id="2" name="그룹 1">
              <a:extLst>
                <a:ext uri="{FF2B5EF4-FFF2-40B4-BE49-F238E27FC236}">
                  <a16:creationId xmlns="" xmlns:a16="http://schemas.microsoft.com/office/drawing/2014/main" id="{0E47F6A6-4692-48E8-A638-AE70DAE0BEED}"/>
                </a:ext>
              </a:extLst>
            </p:cNvPr>
            <p:cNvGrpSpPr/>
            <p:nvPr/>
          </p:nvGrpSpPr>
          <p:grpSpPr>
            <a:xfrm>
              <a:off x="702940" y="5686543"/>
              <a:ext cx="2818201" cy="692496"/>
              <a:chOff x="702940" y="5593202"/>
              <a:chExt cx="2818201" cy="692496"/>
            </a:xfrm>
          </p:grpSpPr>
          <p:sp>
            <p:nvSpPr>
              <p:cNvPr id="55" name="사각형: 둥근 모서리 32">
                <a:extLst>
                  <a:ext uri="{FF2B5EF4-FFF2-40B4-BE49-F238E27FC236}">
                    <a16:creationId xmlns="" xmlns:a16="http://schemas.microsoft.com/office/drawing/2014/main" id="{9F9FFF6C-7C72-4E08-8072-03F5113CBF51}"/>
                  </a:ext>
                </a:extLst>
              </p:cNvPr>
              <p:cNvSpPr/>
              <p:nvPr/>
            </p:nvSpPr>
            <p:spPr>
              <a:xfrm>
                <a:off x="1596276" y="5636002"/>
                <a:ext cx="226303" cy="193058"/>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Ex</a:t>
                </a:r>
              </a:p>
            </p:txBody>
          </p:sp>
          <p:sp>
            <p:nvSpPr>
              <p:cNvPr id="56" name="직사각형 55"/>
              <p:cNvSpPr/>
              <p:nvPr/>
            </p:nvSpPr>
            <p:spPr>
              <a:xfrm>
                <a:off x="702940" y="5593202"/>
                <a:ext cx="2818201" cy="692496"/>
              </a:xfrm>
              <a:prstGeom prst="rect">
                <a:avLst/>
              </a:prstGeom>
            </p:spPr>
            <p:txBody>
              <a:bodyPr wrap="square">
                <a:spAutoFit/>
              </a:bodyPr>
              <a:lstStyle/>
              <a:p>
                <a:pPr algn="r"/>
                <a:r>
                  <a:rPr lang="en-US" altLang="ko-KR" sz="1300" dirty="0">
                    <a:solidFill>
                      <a:prstClr val="black">
                        <a:lumMod val="85000"/>
                        <a:lumOff val="15000"/>
                      </a:prstClr>
                    </a:solidFill>
                    <a:latin typeface="SamsungOne 400" panose="020B0503030303020204" pitchFamily="34" charset="0"/>
                  </a:rPr>
                  <a:t>Quality Ratings from good/normal/bad. Determining the quality of new products.</a:t>
                </a:r>
                <a:endParaRPr lang="ko-KR" altLang="en-US" sz="1300" dirty="0">
                  <a:solidFill>
                    <a:prstClr val="black">
                      <a:lumMod val="85000"/>
                      <a:lumOff val="15000"/>
                    </a:prstClr>
                  </a:solidFill>
                  <a:latin typeface="SamsungOne 400" panose="020B0503030303020204" pitchFamily="34" charset="0"/>
                </a:endParaRPr>
              </a:p>
            </p:txBody>
          </p:sp>
        </p:grpSp>
      </p:grpSp>
      <p:sp>
        <p:nvSpPr>
          <p:cNvPr id="70" name="직사각형 69">
            <a:extLst>
              <a:ext uri="{FF2B5EF4-FFF2-40B4-BE49-F238E27FC236}">
                <a16:creationId xmlns="" xmlns:a16="http://schemas.microsoft.com/office/drawing/2014/main" id="{BE7266F1-9D02-4E39-88C4-F5CEA7DC79A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Types of Machine Learning-Based Data Analysis</a:t>
            </a:r>
          </a:p>
        </p:txBody>
      </p:sp>
    </p:spTree>
    <p:custDataLst>
      <p:tags r:id="rId1"/>
    </p:custDataLst>
    <p:extLst>
      <p:ext uri="{BB962C8B-B14F-4D97-AF65-F5344CB8AC3E}">
        <p14:creationId xmlns:p14="http://schemas.microsoft.com/office/powerpoint/2010/main" val="5767118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8BF98C4-B566-4812-B5F0-560CFBA969E7}"/>
              </a:ext>
            </a:extLst>
          </p:cNvPr>
          <p:cNvSpPr/>
          <p:nvPr/>
        </p:nvSpPr>
        <p:spPr>
          <a:xfrm>
            <a:off x="702940" y="1700808"/>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 may be various criteria for classifying machine learning-based data analysis techniques from various perspectives, but in general, they are classified into supervised learning and self-learning( or unsupervised learning), depending on the existence of objective variables (or response variables, output target values, etc.)</a:t>
            </a:r>
          </a:p>
        </p:txBody>
      </p:sp>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1" name="직사각형 1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3" name="직사각형 12">
            <a:extLst>
              <a:ext uri="{FF2B5EF4-FFF2-40B4-BE49-F238E27FC236}">
                <a16:creationId xmlns="" xmlns:a16="http://schemas.microsoft.com/office/drawing/2014/main" id="{1EE740C0-2C26-4E2F-B8E0-B51A61AF8AF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Types of Machine Learning-Based Data Analysis</a:t>
            </a:r>
          </a:p>
        </p:txBody>
      </p:sp>
      <p:grpSp>
        <p:nvGrpSpPr>
          <p:cNvPr id="2" name="그룹 1"/>
          <p:cNvGrpSpPr/>
          <p:nvPr/>
        </p:nvGrpSpPr>
        <p:grpSpPr>
          <a:xfrm>
            <a:off x="2723356" y="2597841"/>
            <a:ext cx="4351354" cy="3627561"/>
            <a:chOff x="2723356" y="2597841"/>
            <a:chExt cx="4351354" cy="3627561"/>
          </a:xfrm>
        </p:grpSpPr>
        <p:pic>
          <p:nvPicPr>
            <p:cNvPr id="20" name="그림 19">
              <a:extLst>
                <a:ext uri="{FF2B5EF4-FFF2-40B4-BE49-F238E27FC236}">
                  <a16:creationId xmlns="" xmlns:a16="http://schemas.microsoft.com/office/drawing/2014/main" id="{76FB2B14-AD0A-44EE-B557-EA195B8CD7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3994" y="2597841"/>
              <a:ext cx="4110716" cy="3627561"/>
            </a:xfrm>
            <a:prstGeom prst="rect">
              <a:avLst/>
            </a:prstGeom>
          </p:spPr>
        </p:pic>
        <p:sp>
          <p:nvSpPr>
            <p:cNvPr id="4" name="타원 3">
              <a:extLst>
                <a:ext uri="{FF2B5EF4-FFF2-40B4-BE49-F238E27FC236}">
                  <a16:creationId xmlns="" xmlns:a16="http://schemas.microsoft.com/office/drawing/2014/main" id="{021FC31E-9F2A-487C-AF2B-762A1730713D}"/>
                </a:ext>
              </a:extLst>
            </p:cNvPr>
            <p:cNvSpPr/>
            <p:nvPr/>
          </p:nvSpPr>
          <p:spPr>
            <a:xfrm>
              <a:off x="6416446" y="4058218"/>
              <a:ext cx="432048" cy="288032"/>
            </a:xfrm>
            <a:prstGeom prst="ellipse">
              <a:avLst/>
            </a:prstGeom>
            <a:solidFill>
              <a:srgbClr val="EF64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TextBox 21">
              <a:extLst>
                <a:ext uri="{FF2B5EF4-FFF2-40B4-BE49-F238E27FC236}">
                  <a16:creationId xmlns="" xmlns:a16="http://schemas.microsoft.com/office/drawing/2014/main" id="{EDE6501D-72B2-40F8-8746-162244F5A870}"/>
                </a:ext>
              </a:extLst>
            </p:cNvPr>
            <p:cNvSpPr txBox="1"/>
            <p:nvPr/>
          </p:nvSpPr>
          <p:spPr>
            <a:xfrm>
              <a:off x="6295862" y="4095696"/>
              <a:ext cx="699882" cy="22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900" b="1" dirty="0">
                  <a:solidFill>
                    <a:schemeClr val="bg1"/>
                  </a:solidFill>
                  <a:latin typeface="SamsungOne 400" panose="020B0503030303020204" pitchFamily="34" charset="0"/>
                </a:rPr>
                <a:t>Regression</a:t>
              </a:r>
              <a:endParaRPr lang="en-US" sz="900" b="1" dirty="0">
                <a:solidFill>
                  <a:schemeClr val="bg1"/>
                </a:solidFill>
                <a:latin typeface="SamsungOne 400" panose="020B0503030303020204" pitchFamily="34" charset="0"/>
              </a:endParaRPr>
            </a:p>
          </p:txBody>
        </p:sp>
        <p:sp>
          <p:nvSpPr>
            <p:cNvPr id="23" name="타원 22">
              <a:extLst>
                <a:ext uri="{FF2B5EF4-FFF2-40B4-BE49-F238E27FC236}">
                  <a16:creationId xmlns="" xmlns:a16="http://schemas.microsoft.com/office/drawing/2014/main" id="{2718FBE2-7AE2-4E47-B968-DF77B1C46A24}"/>
                </a:ext>
              </a:extLst>
            </p:cNvPr>
            <p:cNvSpPr/>
            <p:nvPr/>
          </p:nvSpPr>
          <p:spPr>
            <a:xfrm>
              <a:off x="5715035" y="3484524"/>
              <a:ext cx="622445" cy="717710"/>
            </a:xfrm>
            <a:prstGeom prst="ellipse">
              <a:avLst/>
            </a:prstGeom>
            <a:solidFill>
              <a:srgbClr val="D64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TextBox 23">
              <a:extLst>
                <a:ext uri="{FF2B5EF4-FFF2-40B4-BE49-F238E27FC236}">
                  <a16:creationId xmlns="" xmlns:a16="http://schemas.microsoft.com/office/drawing/2014/main" id="{E82E533C-AC56-46DA-9A0C-6E119761187E}"/>
                </a:ext>
              </a:extLst>
            </p:cNvPr>
            <p:cNvSpPr txBox="1"/>
            <p:nvPr/>
          </p:nvSpPr>
          <p:spPr>
            <a:xfrm>
              <a:off x="5676316" y="3745611"/>
              <a:ext cx="699882" cy="22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050" b="1" dirty="0">
                  <a:solidFill>
                    <a:schemeClr val="bg1"/>
                  </a:solidFill>
                  <a:latin typeface="SamsungOne 400" panose="020B0503030303020204" pitchFamily="34" charset="0"/>
                </a:rPr>
                <a:t>Supervised</a:t>
              </a:r>
              <a:br>
                <a:rPr lang="en-US" altLang="ko-KR" sz="1050" b="1" dirty="0">
                  <a:solidFill>
                    <a:schemeClr val="bg1"/>
                  </a:solidFill>
                  <a:latin typeface="SamsungOne 400" panose="020B0503030303020204" pitchFamily="34" charset="0"/>
                </a:rPr>
              </a:br>
              <a:r>
                <a:rPr lang="en-US" altLang="ko-KR" sz="1050" b="1" dirty="0">
                  <a:solidFill>
                    <a:schemeClr val="bg1"/>
                  </a:solidFill>
                  <a:latin typeface="SamsungOne 400" panose="020B0503030303020204" pitchFamily="34" charset="0"/>
                </a:rPr>
                <a:t>Learning</a:t>
              </a:r>
              <a:endParaRPr lang="en-US" sz="1050" b="1" dirty="0">
                <a:solidFill>
                  <a:schemeClr val="bg1"/>
                </a:solidFill>
                <a:latin typeface="SamsungOne 400" panose="020B0503030303020204" pitchFamily="34" charset="0"/>
              </a:endParaRPr>
            </a:p>
          </p:txBody>
        </p:sp>
        <p:sp>
          <p:nvSpPr>
            <p:cNvPr id="25" name="TextBox 24">
              <a:extLst>
                <a:ext uri="{FF2B5EF4-FFF2-40B4-BE49-F238E27FC236}">
                  <a16:creationId xmlns="" xmlns:a16="http://schemas.microsoft.com/office/drawing/2014/main" id="{77900097-DD4E-4EF6-944F-C9C8763ED451}"/>
                </a:ext>
              </a:extLst>
            </p:cNvPr>
            <p:cNvSpPr txBox="1"/>
            <p:nvPr/>
          </p:nvSpPr>
          <p:spPr>
            <a:xfrm>
              <a:off x="3722712" y="4639173"/>
              <a:ext cx="936104" cy="303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900" b="1" dirty="0">
                  <a:solidFill>
                    <a:srgbClr val="2AA6DC"/>
                  </a:solidFill>
                  <a:latin typeface="SamsungOne 400" panose="020B0503030303020204" pitchFamily="34" charset="0"/>
                </a:rPr>
                <a:t>Customer</a:t>
              </a:r>
              <a:br>
                <a:rPr lang="en-US" altLang="ko-KR" sz="900" b="1" dirty="0">
                  <a:solidFill>
                    <a:srgbClr val="2AA6DC"/>
                  </a:solidFill>
                  <a:latin typeface="SamsungOne 400" panose="020B0503030303020204" pitchFamily="34" charset="0"/>
                </a:rPr>
              </a:br>
              <a:r>
                <a:rPr lang="en-US" altLang="ko-KR" sz="900" b="1" dirty="0">
                  <a:solidFill>
                    <a:srgbClr val="2AA6DC"/>
                  </a:solidFill>
                  <a:latin typeface="SamsungOne 400" panose="020B0503030303020204" pitchFamily="34" charset="0"/>
                </a:rPr>
                <a:t>Segmentation</a:t>
              </a:r>
              <a:endParaRPr lang="en-US" sz="900" b="1" dirty="0">
                <a:solidFill>
                  <a:srgbClr val="2AA6DC"/>
                </a:solidFill>
                <a:latin typeface="SamsungOne 400" panose="020B0503030303020204" pitchFamily="34" charset="0"/>
              </a:endParaRPr>
            </a:p>
          </p:txBody>
        </p:sp>
        <p:sp>
          <p:nvSpPr>
            <p:cNvPr id="27" name="TextBox 26">
              <a:extLst>
                <a:ext uri="{FF2B5EF4-FFF2-40B4-BE49-F238E27FC236}">
                  <a16:creationId xmlns="" xmlns:a16="http://schemas.microsoft.com/office/drawing/2014/main" id="{547BC73B-D827-4E5F-A66C-229E23C5508A}"/>
                </a:ext>
              </a:extLst>
            </p:cNvPr>
            <p:cNvSpPr txBox="1"/>
            <p:nvPr/>
          </p:nvSpPr>
          <p:spPr>
            <a:xfrm>
              <a:off x="2723356" y="2987134"/>
              <a:ext cx="758718" cy="171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en-US" altLang="ko-KR" sz="900" b="1" dirty="0">
                  <a:solidFill>
                    <a:srgbClr val="2AA6DC"/>
                  </a:solidFill>
                  <a:latin typeface="SamsungOne 400" panose="020B0503030303020204" pitchFamily="34" charset="0"/>
                </a:rPr>
                <a:t>Big data</a:t>
              </a:r>
              <a:endParaRPr lang="en-US" sz="900" b="1" dirty="0">
                <a:solidFill>
                  <a:srgbClr val="2AA6DC"/>
                </a:solidFill>
                <a:latin typeface="SamsungOne 400" panose="020B0503030303020204" pitchFamily="34" charset="0"/>
              </a:endParaRPr>
            </a:p>
          </p:txBody>
        </p:sp>
        <p:grpSp>
          <p:nvGrpSpPr>
            <p:cNvPr id="14" name="그룹 13"/>
            <p:cNvGrpSpPr/>
            <p:nvPr/>
          </p:nvGrpSpPr>
          <p:grpSpPr>
            <a:xfrm>
              <a:off x="4444624" y="4162925"/>
              <a:ext cx="1194434" cy="338554"/>
              <a:chOff x="4977739" y="4216837"/>
              <a:chExt cx="1095750" cy="338554"/>
            </a:xfrm>
          </p:grpSpPr>
          <p:sp>
            <p:nvSpPr>
              <p:cNvPr id="15" name="직사각형 14"/>
              <p:cNvSpPr/>
              <p:nvPr/>
            </p:nvSpPr>
            <p:spPr>
              <a:xfrm>
                <a:off x="5157507" y="4260320"/>
                <a:ext cx="736214" cy="220812"/>
              </a:xfrm>
              <a:prstGeom prst="rect">
                <a:avLst/>
              </a:prstGeom>
              <a:solidFill>
                <a:srgbClr val="6C5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4977739" y="4216837"/>
                <a:ext cx="1095750" cy="338554"/>
              </a:xfrm>
              <a:prstGeom prst="rect">
                <a:avLst/>
              </a:prstGeom>
              <a:noFill/>
              <a:ln>
                <a:noFill/>
              </a:ln>
            </p:spPr>
            <p:txBody>
              <a:bodyPr wrap="square" rtlCol="0">
                <a:spAutoFit/>
              </a:bodyPr>
              <a:lstStyle/>
              <a:p>
                <a:pPr algn="ctr"/>
                <a:r>
                  <a:rPr lang="en-US" altLang="ko-KR" sz="1600" dirty="0" smtClean="0">
                    <a:solidFill>
                      <a:schemeClr val="bg1"/>
                    </a:solidFill>
                    <a:latin typeface="SamsungOne 400" panose="020B0503030303020204" pitchFamily="34" charset="0"/>
                    <a:ea typeface="SamsungOne 400" panose="020B0503030303020204" pitchFamily="34" charset="0"/>
                  </a:rPr>
                  <a:t>Machine</a:t>
                </a:r>
                <a:endParaRPr lang="ko-KR" altLang="en-US" sz="1600" dirty="0">
                  <a:solidFill>
                    <a:schemeClr val="bg1"/>
                  </a:solidFill>
                  <a:latin typeface="SamsungOne 400" panose="020B0503030303020204" pitchFamily="34" charset="0"/>
                  <a:ea typeface="SamsungOne 400" panose="020B0503030303020204" pitchFamily="34" charset="0"/>
                </a:endParaRPr>
              </a:p>
            </p:txBody>
          </p:sp>
        </p:grpSp>
      </p:grpSp>
    </p:spTree>
    <p:custDataLst>
      <p:tags r:id="rId1"/>
    </p:custDataLst>
    <p:extLst>
      <p:ext uri="{BB962C8B-B14F-4D97-AF65-F5344CB8AC3E}">
        <p14:creationId xmlns:p14="http://schemas.microsoft.com/office/powerpoint/2010/main" val="35629856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8BF98C4-B566-4812-B5F0-560CFBA969E7}"/>
              </a:ext>
            </a:extLst>
          </p:cNvPr>
          <p:cNvSpPr/>
          <p:nvPr/>
        </p:nvSpPr>
        <p:spPr>
          <a:xfrm>
            <a:off x="702940" y="1700808"/>
            <a:ext cx="8632825" cy="1648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Supervised learning focuses on expressing the relationship between explanatory variables (expressed as independent variables, features, etc.) and objective variables (expressed as response variables, dependent variables, target variables, output values) as well as predicting future observations. It is mainly suitable for solving problems such as recognition, classification, diagnosis, and prediction.</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Main techniques in supervised learning can be reclassified into classification and numerical prediction methods depending on the objective variable (or response variable, dependent variable) and whether its explanation or prediction is a numerical (quantitative variable) or categorical (qualitative variable).</a:t>
            </a:r>
          </a:p>
        </p:txBody>
      </p:sp>
      <p:grpSp>
        <p:nvGrpSpPr>
          <p:cNvPr id="19" name="그룹 1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21" name="직사각형 2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78" name="직사각형 77">
            <a:extLst>
              <a:ext uri="{FF2B5EF4-FFF2-40B4-BE49-F238E27FC236}">
                <a16:creationId xmlns="" xmlns:a16="http://schemas.microsoft.com/office/drawing/2014/main" id="{C2883648-C6B1-4A43-B713-32C7A1493BE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Supervised Learning</a:t>
            </a:r>
          </a:p>
        </p:txBody>
      </p:sp>
      <p:sp>
        <p:nvSpPr>
          <p:cNvPr id="79" name="직사각형 78">
            <a:extLst>
              <a:ext uri="{FF2B5EF4-FFF2-40B4-BE49-F238E27FC236}">
                <a16:creationId xmlns="" xmlns:a16="http://schemas.microsoft.com/office/drawing/2014/main" id="{FCB53387-6961-43F9-8421-9F1BC5E5602B}"/>
              </a:ext>
            </a:extLst>
          </p:cNvPr>
          <p:cNvSpPr/>
          <p:nvPr/>
        </p:nvSpPr>
        <p:spPr>
          <a:xfrm>
            <a:off x="702940" y="5874654"/>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training data injected into the algorithm includes a desired answer called the label.</a:t>
            </a:r>
          </a:p>
        </p:txBody>
      </p:sp>
      <p:grpSp>
        <p:nvGrpSpPr>
          <p:cNvPr id="8" name="그룹 7">
            <a:extLst>
              <a:ext uri="{FF2B5EF4-FFF2-40B4-BE49-F238E27FC236}">
                <a16:creationId xmlns="" xmlns:a16="http://schemas.microsoft.com/office/drawing/2014/main" id="{796433D8-60F3-40B1-8477-1CEA2399E16B}"/>
              </a:ext>
            </a:extLst>
          </p:cNvPr>
          <p:cNvGrpSpPr/>
          <p:nvPr/>
        </p:nvGrpSpPr>
        <p:grpSpPr>
          <a:xfrm>
            <a:off x="915309" y="3406653"/>
            <a:ext cx="7854609" cy="2381405"/>
            <a:chOff x="915309" y="3406653"/>
            <a:chExt cx="7854609" cy="2381405"/>
          </a:xfrm>
        </p:grpSpPr>
        <p:sp>
          <p:nvSpPr>
            <p:cNvPr id="23" name="직사각형 22"/>
            <p:cNvSpPr/>
            <p:nvPr/>
          </p:nvSpPr>
          <p:spPr>
            <a:xfrm>
              <a:off x="915309" y="3563332"/>
              <a:ext cx="7854609" cy="222472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직사각형 9">
              <a:extLst>
                <a:ext uri="{FF2B5EF4-FFF2-40B4-BE49-F238E27FC236}">
                  <a16:creationId xmlns="" xmlns:a16="http://schemas.microsoft.com/office/drawing/2014/main" id="{19D09BE8-181E-4B71-8FF9-8CE3E133865B}"/>
                </a:ext>
              </a:extLst>
            </p:cNvPr>
            <p:cNvSpPr/>
            <p:nvPr/>
          </p:nvSpPr>
          <p:spPr>
            <a:xfrm>
              <a:off x="1226330" y="3406653"/>
              <a:ext cx="7137280" cy="338554"/>
            </a:xfrm>
            <a:prstGeom prst="rect">
              <a:avLst/>
            </a:prstGeom>
            <a:solidFill>
              <a:schemeClr val="bg1"/>
            </a:solidFill>
          </p:spPr>
          <p:txBody>
            <a:bodyPr wrap="square">
              <a:spAutoFit/>
            </a:bodyPr>
            <a:lstStyle/>
            <a:p>
              <a:pPr algn="ctr"/>
              <a:r>
                <a:rPr lang="en-US" altLang="ko-KR" sz="1600" b="1" dirty="0">
                  <a:solidFill>
                    <a:srgbClr val="1429A0"/>
                  </a:solidFill>
                  <a:latin typeface="SamsungOne 400" pitchFamily="34" charset="0"/>
                  <a:ea typeface="SamsungOne 400" pitchFamily="34" charset="0"/>
                </a:rPr>
                <a:t>Labeled Training Set for Spam Classification (Example of Supervised Learning)</a:t>
              </a:r>
              <a:endParaRPr lang="ko-KR" altLang="en-US" sz="1600" b="1" dirty="0">
                <a:solidFill>
                  <a:srgbClr val="1429A0"/>
                </a:solidFill>
                <a:latin typeface="SamsungOne 400" pitchFamily="34" charset="0"/>
                <a:ea typeface="SamsungOne 400" pitchFamily="34" charset="0"/>
              </a:endParaRPr>
            </a:p>
          </p:txBody>
        </p:sp>
        <p:sp>
          <p:nvSpPr>
            <p:cNvPr id="32" name="오른쪽 화살표 31"/>
            <p:cNvSpPr/>
            <p:nvPr/>
          </p:nvSpPr>
          <p:spPr>
            <a:xfrm>
              <a:off x="5779210" y="4677979"/>
              <a:ext cx="461334" cy="374787"/>
            </a:xfrm>
            <a:prstGeom prst="rightArrow">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 name="그룹 2">
              <a:extLst>
                <a:ext uri="{FF2B5EF4-FFF2-40B4-BE49-F238E27FC236}">
                  <a16:creationId xmlns="" xmlns:a16="http://schemas.microsoft.com/office/drawing/2014/main" id="{F4A788BB-73CC-4935-909F-53A972982610}"/>
                </a:ext>
              </a:extLst>
            </p:cNvPr>
            <p:cNvGrpSpPr/>
            <p:nvPr/>
          </p:nvGrpSpPr>
          <p:grpSpPr>
            <a:xfrm>
              <a:off x="6430860" y="4429840"/>
              <a:ext cx="1762048" cy="996043"/>
              <a:chOff x="6760798" y="4486402"/>
              <a:chExt cx="1762048" cy="996043"/>
            </a:xfrm>
          </p:grpSpPr>
          <p:pic>
            <p:nvPicPr>
              <p:cNvPr id="25" name="Picture 2" descr="C:\Users\USER\Downloads\mai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63402" y="4486402"/>
                <a:ext cx="749093" cy="749093"/>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그룹 33"/>
              <p:cNvGrpSpPr/>
              <p:nvPr/>
            </p:nvGrpSpPr>
            <p:grpSpPr>
              <a:xfrm>
                <a:off x="6760798" y="4542562"/>
                <a:ext cx="584637" cy="370156"/>
                <a:chOff x="7132977" y="4451858"/>
                <a:chExt cx="643100" cy="407172"/>
              </a:xfrm>
            </p:grpSpPr>
            <p:pic>
              <p:nvPicPr>
                <p:cNvPr id="3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9631246">
                  <a:off x="7132977" y="4451858"/>
                  <a:ext cx="643100" cy="407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4" descr="C:\Users\USER\Downloads\question-mark.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9631730">
                  <a:off x="7325239" y="4492775"/>
                  <a:ext cx="292388" cy="292388"/>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원호 34"/>
              <p:cNvSpPr/>
              <p:nvPr/>
            </p:nvSpPr>
            <p:spPr>
              <a:xfrm>
                <a:off x="7232327" y="4503781"/>
                <a:ext cx="331076" cy="258104"/>
              </a:xfrm>
              <a:prstGeom prst="arc">
                <a:avLst>
                  <a:gd name="adj1" fmla="val 12077785"/>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3" name="직사각형 32"/>
              <p:cNvSpPr/>
              <p:nvPr/>
            </p:nvSpPr>
            <p:spPr>
              <a:xfrm>
                <a:off x="7353051" y="5216638"/>
                <a:ext cx="1169795" cy="265807"/>
              </a:xfrm>
              <a:prstGeom prst="rect">
                <a:avLst/>
              </a:prstGeom>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new sample</a:t>
                </a:r>
                <a:endParaRPr lang="ko-KR" altLang="en-US" sz="1300" dirty="0">
                  <a:solidFill>
                    <a:prstClr val="black">
                      <a:lumMod val="85000"/>
                      <a:lumOff val="15000"/>
                    </a:prstClr>
                  </a:solidFill>
                  <a:latin typeface="SamsungOne 400" panose="020B0503030303020204" pitchFamily="34" charset="0"/>
                </a:endParaRPr>
              </a:p>
            </p:txBody>
          </p:sp>
        </p:grpSp>
        <p:sp>
          <p:nvSpPr>
            <p:cNvPr id="5" name="직사각형 4">
              <a:extLst>
                <a:ext uri="{FF2B5EF4-FFF2-40B4-BE49-F238E27FC236}">
                  <a16:creationId xmlns="" xmlns:a16="http://schemas.microsoft.com/office/drawing/2014/main" id="{B06ACDB1-E682-4CEF-98EC-B546F5006FE7}"/>
                </a:ext>
              </a:extLst>
            </p:cNvPr>
            <p:cNvSpPr/>
            <p:nvPr/>
          </p:nvSpPr>
          <p:spPr>
            <a:xfrm>
              <a:off x="1112357" y="3855563"/>
              <a:ext cx="4553152" cy="1811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 xmlns:a16="http://schemas.microsoft.com/office/drawing/2014/main" id="{00EB9D73-2797-4036-A1FD-0CCF729A8FF7}"/>
                </a:ext>
              </a:extLst>
            </p:cNvPr>
            <p:cNvGrpSpPr/>
            <p:nvPr/>
          </p:nvGrpSpPr>
          <p:grpSpPr>
            <a:xfrm>
              <a:off x="1682768" y="3970717"/>
              <a:ext cx="3724558" cy="1542505"/>
              <a:chOff x="1318389" y="3894062"/>
              <a:chExt cx="4321755" cy="1789831"/>
            </a:xfrm>
          </p:grpSpPr>
          <p:pic>
            <p:nvPicPr>
              <p:cNvPr id="39" name="Picture 2" descr="C:\Users\USER\Downloads\mai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54829" y="4193775"/>
                <a:ext cx="448396" cy="44839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Users\USER\Downloads\mai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83168" y="4193775"/>
                <a:ext cx="448396" cy="44839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C:\Users\USER\Downloads\mai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91748" y="4152163"/>
                <a:ext cx="448396" cy="44839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Users\USER\Downloads\mai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28493" y="5180738"/>
                <a:ext cx="448396" cy="44839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USER\Downloads\mai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10420" y="4823736"/>
                <a:ext cx="448396" cy="44839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USER\Downloads\mai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43351" y="5235496"/>
                <a:ext cx="448396" cy="448397"/>
              </a:xfrm>
              <a:prstGeom prst="rect">
                <a:avLst/>
              </a:prstGeom>
              <a:noFill/>
              <a:extLst>
                <a:ext uri="{909E8E84-426E-40DD-AFC4-6F175D3DCCD1}">
                  <a14:hiddenFill xmlns:a14="http://schemas.microsoft.com/office/drawing/2010/main">
                    <a:solidFill>
                      <a:srgbClr val="FFFFFF"/>
                    </a:solidFill>
                  </a14:hiddenFill>
                </a:ext>
              </a:extLst>
            </p:spPr>
          </p:pic>
          <p:sp>
            <p:nvSpPr>
              <p:cNvPr id="45" name="직사각형 44"/>
              <p:cNvSpPr/>
              <p:nvPr/>
            </p:nvSpPr>
            <p:spPr>
              <a:xfrm>
                <a:off x="2646676" y="3894062"/>
                <a:ext cx="866415" cy="265807"/>
              </a:xfrm>
              <a:prstGeom prst="rect">
                <a:avLst/>
              </a:prstGeom>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Label</a:t>
                </a:r>
                <a:endParaRPr lang="ko-KR" altLang="en-US" sz="1300" dirty="0">
                  <a:solidFill>
                    <a:prstClr val="black">
                      <a:lumMod val="85000"/>
                      <a:lumOff val="15000"/>
                    </a:prstClr>
                  </a:solidFill>
                  <a:latin typeface="SamsungOne 400" panose="020B0503030303020204" pitchFamily="34" charset="0"/>
                </a:endParaRPr>
              </a:p>
            </p:txBody>
          </p:sp>
          <p:sp>
            <p:nvSpPr>
              <p:cNvPr id="46" name="직사각형 45"/>
              <p:cNvSpPr/>
              <p:nvPr/>
            </p:nvSpPr>
            <p:spPr>
              <a:xfrm>
                <a:off x="3570909" y="4655974"/>
                <a:ext cx="866415" cy="265807"/>
              </a:xfrm>
              <a:prstGeom prst="rect">
                <a:avLst/>
              </a:prstGeom>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Sample</a:t>
                </a:r>
                <a:endParaRPr lang="ko-KR" altLang="en-US" sz="1300" dirty="0">
                  <a:solidFill>
                    <a:prstClr val="black">
                      <a:lumMod val="85000"/>
                      <a:lumOff val="15000"/>
                    </a:prstClr>
                  </a:solidFill>
                  <a:latin typeface="SamsungOne 400" panose="020B0503030303020204" pitchFamily="34" charset="0"/>
                </a:endParaRPr>
              </a:p>
            </p:txBody>
          </p:sp>
          <p:grpSp>
            <p:nvGrpSpPr>
              <p:cNvPr id="47" name="그룹 46"/>
              <p:cNvGrpSpPr/>
              <p:nvPr/>
            </p:nvGrpSpPr>
            <p:grpSpPr>
              <a:xfrm>
                <a:off x="1679353" y="4159869"/>
                <a:ext cx="641910" cy="346436"/>
                <a:chOff x="1725031" y="4030895"/>
                <a:chExt cx="706101" cy="381079"/>
              </a:xfrm>
            </p:grpSpPr>
            <p:grpSp>
              <p:nvGrpSpPr>
                <p:cNvPr id="73" name="그룹 72"/>
                <p:cNvGrpSpPr/>
                <p:nvPr/>
              </p:nvGrpSpPr>
              <p:grpSpPr>
                <a:xfrm rot="20532591">
                  <a:off x="1725031" y="4126098"/>
                  <a:ext cx="451522" cy="285876"/>
                  <a:chOff x="1569196" y="4087678"/>
                  <a:chExt cx="572888" cy="362716"/>
                </a:xfrm>
              </p:grpSpPr>
              <p:pic>
                <p:nvPicPr>
                  <p:cNvPr id="75"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98655">
                    <a:off x="1569196" y="4087678"/>
                    <a:ext cx="572888" cy="36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5" descr="C:\Users\USER\Downloads\check.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20708727">
                    <a:off x="1700936" y="4125592"/>
                    <a:ext cx="286888" cy="286888"/>
                  </a:xfrm>
                  <a:prstGeom prst="rect">
                    <a:avLst/>
                  </a:prstGeom>
                  <a:noFill/>
                  <a:extLst>
                    <a:ext uri="{909E8E84-426E-40DD-AFC4-6F175D3DCCD1}">
                      <a14:hiddenFill xmlns:a14="http://schemas.microsoft.com/office/drawing/2010/main">
                        <a:solidFill>
                          <a:srgbClr val="FFFFFF"/>
                        </a:solidFill>
                      </a14:hiddenFill>
                    </a:ext>
                  </a:extLst>
                </p:spPr>
              </p:pic>
            </p:grpSp>
            <p:sp>
              <p:nvSpPr>
                <p:cNvPr id="74" name="원호 73"/>
                <p:cNvSpPr/>
                <p:nvPr/>
              </p:nvSpPr>
              <p:spPr>
                <a:xfrm>
                  <a:off x="2066949" y="4030895"/>
                  <a:ext cx="364183" cy="283915"/>
                </a:xfrm>
                <a:prstGeom prst="arc">
                  <a:avLst>
                    <a:gd name="adj1" fmla="val 12077785"/>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48" name="그룹 47"/>
              <p:cNvGrpSpPr/>
              <p:nvPr/>
            </p:nvGrpSpPr>
            <p:grpSpPr>
              <a:xfrm>
                <a:off x="3161941" y="4142840"/>
                <a:ext cx="641910" cy="346436"/>
                <a:chOff x="1725031" y="4030895"/>
                <a:chExt cx="706101" cy="381079"/>
              </a:xfrm>
            </p:grpSpPr>
            <p:grpSp>
              <p:nvGrpSpPr>
                <p:cNvPr id="69" name="그룹 68"/>
                <p:cNvGrpSpPr/>
                <p:nvPr/>
              </p:nvGrpSpPr>
              <p:grpSpPr>
                <a:xfrm rot="20532591">
                  <a:off x="1725031" y="4126098"/>
                  <a:ext cx="451522" cy="285876"/>
                  <a:chOff x="1569196" y="4087678"/>
                  <a:chExt cx="572888" cy="362716"/>
                </a:xfrm>
              </p:grpSpPr>
              <p:pic>
                <p:nvPicPr>
                  <p:cNvPr id="71"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98655">
                    <a:off x="1569196" y="4087678"/>
                    <a:ext cx="572888" cy="36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 name="Picture 5" descr="C:\Users\USER\Downloads\check.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20708727">
                    <a:off x="1700936" y="4125592"/>
                    <a:ext cx="286888" cy="286888"/>
                  </a:xfrm>
                  <a:prstGeom prst="rect">
                    <a:avLst/>
                  </a:prstGeom>
                  <a:noFill/>
                  <a:extLst>
                    <a:ext uri="{909E8E84-426E-40DD-AFC4-6F175D3DCCD1}">
                      <a14:hiddenFill xmlns:a14="http://schemas.microsoft.com/office/drawing/2010/main">
                        <a:solidFill>
                          <a:srgbClr val="FFFFFF"/>
                        </a:solidFill>
                      </a14:hiddenFill>
                    </a:ext>
                  </a:extLst>
                </p:spPr>
              </p:pic>
            </p:grpSp>
            <p:sp>
              <p:nvSpPr>
                <p:cNvPr id="70" name="원호 69"/>
                <p:cNvSpPr/>
                <p:nvPr/>
              </p:nvSpPr>
              <p:spPr>
                <a:xfrm>
                  <a:off x="2066949" y="4030895"/>
                  <a:ext cx="364183" cy="283915"/>
                </a:xfrm>
                <a:prstGeom prst="arc">
                  <a:avLst>
                    <a:gd name="adj1" fmla="val 12077785"/>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49" name="그룹 48"/>
              <p:cNvGrpSpPr/>
              <p:nvPr/>
            </p:nvGrpSpPr>
            <p:grpSpPr>
              <a:xfrm>
                <a:off x="4101441" y="5180738"/>
                <a:ext cx="641910" cy="346436"/>
                <a:chOff x="1725031" y="4030895"/>
                <a:chExt cx="706101" cy="381079"/>
              </a:xfrm>
            </p:grpSpPr>
            <p:grpSp>
              <p:nvGrpSpPr>
                <p:cNvPr id="65" name="그룹 64"/>
                <p:cNvGrpSpPr/>
                <p:nvPr/>
              </p:nvGrpSpPr>
              <p:grpSpPr>
                <a:xfrm rot="20532591">
                  <a:off x="1725031" y="4126098"/>
                  <a:ext cx="451522" cy="285876"/>
                  <a:chOff x="1569196" y="4087678"/>
                  <a:chExt cx="572888" cy="362716"/>
                </a:xfrm>
              </p:grpSpPr>
              <p:pic>
                <p:nvPicPr>
                  <p:cNvPr id="67"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98655">
                    <a:off x="1569196" y="4087678"/>
                    <a:ext cx="572888" cy="36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5" descr="C:\Users\USER\Downloads\check.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20708727">
                    <a:off x="1700936" y="4125592"/>
                    <a:ext cx="286888" cy="286888"/>
                  </a:xfrm>
                  <a:prstGeom prst="rect">
                    <a:avLst/>
                  </a:prstGeom>
                  <a:noFill/>
                  <a:extLst>
                    <a:ext uri="{909E8E84-426E-40DD-AFC4-6F175D3DCCD1}">
                      <a14:hiddenFill xmlns:a14="http://schemas.microsoft.com/office/drawing/2010/main">
                        <a:solidFill>
                          <a:srgbClr val="FFFFFF"/>
                        </a:solidFill>
                      </a14:hiddenFill>
                    </a:ext>
                  </a:extLst>
                </p:spPr>
              </p:pic>
            </p:grpSp>
            <p:sp>
              <p:nvSpPr>
                <p:cNvPr id="66" name="원호 65"/>
                <p:cNvSpPr/>
                <p:nvPr/>
              </p:nvSpPr>
              <p:spPr>
                <a:xfrm>
                  <a:off x="2066949" y="4030895"/>
                  <a:ext cx="364183" cy="283915"/>
                </a:xfrm>
                <a:prstGeom prst="arc">
                  <a:avLst>
                    <a:gd name="adj1" fmla="val 12077785"/>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50" name="그룹 49"/>
              <p:cNvGrpSpPr/>
              <p:nvPr/>
            </p:nvGrpSpPr>
            <p:grpSpPr>
              <a:xfrm>
                <a:off x="2295953" y="4784941"/>
                <a:ext cx="623958" cy="327024"/>
                <a:chOff x="2403290" y="4718474"/>
                <a:chExt cx="686354" cy="359726"/>
              </a:xfrm>
            </p:grpSpPr>
            <p:grpSp>
              <p:nvGrpSpPr>
                <p:cNvPr id="61" name="그룹 60"/>
                <p:cNvGrpSpPr/>
                <p:nvPr/>
              </p:nvGrpSpPr>
              <p:grpSpPr>
                <a:xfrm>
                  <a:off x="2403290" y="4792324"/>
                  <a:ext cx="451522" cy="285876"/>
                  <a:chOff x="2383543" y="4813677"/>
                  <a:chExt cx="451522" cy="285876"/>
                </a:xfrm>
              </p:grpSpPr>
              <p:pic>
                <p:nvPicPr>
                  <p:cNvPr id="63"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9631246">
                    <a:off x="2383543" y="4813677"/>
                    <a:ext cx="451522" cy="285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3" descr="C:\Users\USER\Downloads\block.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V="1">
                    <a:off x="2488515" y="4836622"/>
                    <a:ext cx="241578" cy="241578"/>
                  </a:xfrm>
                  <a:prstGeom prst="rect">
                    <a:avLst/>
                  </a:prstGeom>
                  <a:noFill/>
                  <a:extLst>
                    <a:ext uri="{909E8E84-426E-40DD-AFC4-6F175D3DCCD1}">
                      <a14:hiddenFill xmlns:a14="http://schemas.microsoft.com/office/drawing/2010/main">
                        <a:solidFill>
                          <a:srgbClr val="FFFFFF"/>
                        </a:solidFill>
                      </a14:hiddenFill>
                    </a:ext>
                  </a:extLst>
                </p:spPr>
              </p:pic>
            </p:grpSp>
            <p:sp>
              <p:nvSpPr>
                <p:cNvPr id="62" name="원호 61"/>
                <p:cNvSpPr/>
                <p:nvPr/>
              </p:nvSpPr>
              <p:spPr>
                <a:xfrm>
                  <a:off x="2725461" y="4718474"/>
                  <a:ext cx="364183" cy="283915"/>
                </a:xfrm>
                <a:prstGeom prst="arc">
                  <a:avLst>
                    <a:gd name="adj1" fmla="val 12474758"/>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51" name="그룹 50"/>
              <p:cNvGrpSpPr/>
              <p:nvPr/>
            </p:nvGrpSpPr>
            <p:grpSpPr>
              <a:xfrm>
                <a:off x="4585051" y="4090949"/>
                <a:ext cx="623958" cy="327024"/>
                <a:chOff x="2403290" y="4718474"/>
                <a:chExt cx="686354" cy="359726"/>
              </a:xfrm>
            </p:grpSpPr>
            <p:grpSp>
              <p:nvGrpSpPr>
                <p:cNvPr id="57" name="그룹 56"/>
                <p:cNvGrpSpPr/>
                <p:nvPr/>
              </p:nvGrpSpPr>
              <p:grpSpPr>
                <a:xfrm>
                  <a:off x="2403290" y="4792324"/>
                  <a:ext cx="451522" cy="285876"/>
                  <a:chOff x="2383543" y="4813677"/>
                  <a:chExt cx="451522" cy="285876"/>
                </a:xfrm>
              </p:grpSpPr>
              <p:pic>
                <p:nvPicPr>
                  <p:cNvPr id="59"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9631246">
                    <a:off x="2383543" y="4813677"/>
                    <a:ext cx="451522" cy="285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3" descr="C:\Users\USER\Downloads\block.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V="1">
                    <a:off x="2488515" y="4836622"/>
                    <a:ext cx="241578" cy="241578"/>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원호 57"/>
                <p:cNvSpPr/>
                <p:nvPr/>
              </p:nvSpPr>
              <p:spPr>
                <a:xfrm>
                  <a:off x="2725461" y="4718474"/>
                  <a:ext cx="364183" cy="283915"/>
                </a:xfrm>
                <a:prstGeom prst="arc">
                  <a:avLst>
                    <a:gd name="adj1" fmla="val 12474758"/>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52" name="그룹 51"/>
              <p:cNvGrpSpPr/>
              <p:nvPr/>
            </p:nvGrpSpPr>
            <p:grpSpPr>
              <a:xfrm>
                <a:off x="1318389" y="5128643"/>
                <a:ext cx="623958" cy="327024"/>
                <a:chOff x="2403290" y="4718474"/>
                <a:chExt cx="686354" cy="359726"/>
              </a:xfrm>
            </p:grpSpPr>
            <p:grpSp>
              <p:nvGrpSpPr>
                <p:cNvPr id="53" name="그룹 52"/>
                <p:cNvGrpSpPr/>
                <p:nvPr/>
              </p:nvGrpSpPr>
              <p:grpSpPr>
                <a:xfrm>
                  <a:off x="2403290" y="4792324"/>
                  <a:ext cx="451522" cy="285876"/>
                  <a:chOff x="2383543" y="4813677"/>
                  <a:chExt cx="451522" cy="285876"/>
                </a:xfrm>
              </p:grpSpPr>
              <p:pic>
                <p:nvPicPr>
                  <p:cNvPr id="55"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9631246">
                    <a:off x="2383543" y="4813677"/>
                    <a:ext cx="451522" cy="285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3" descr="C:\Users\USER\Downloads\block.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V="1">
                    <a:off x="2488515" y="4836622"/>
                    <a:ext cx="241578" cy="241578"/>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원호 53"/>
                <p:cNvSpPr/>
                <p:nvPr/>
              </p:nvSpPr>
              <p:spPr>
                <a:xfrm>
                  <a:off x="2725461" y="4718474"/>
                  <a:ext cx="364183" cy="283915"/>
                </a:xfrm>
                <a:prstGeom prst="arc">
                  <a:avLst>
                    <a:gd name="adj1" fmla="val 12474758"/>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sp>
          <p:nvSpPr>
            <p:cNvPr id="80" name="TextBox 79">
              <a:extLst>
                <a:ext uri="{FF2B5EF4-FFF2-40B4-BE49-F238E27FC236}">
                  <a16:creationId xmlns="" xmlns:a16="http://schemas.microsoft.com/office/drawing/2014/main" id="{A9A3B5D9-0302-4F5D-B9FD-1E615F7D1445}"/>
                </a:ext>
              </a:extLst>
            </p:cNvPr>
            <p:cNvSpPr txBox="1"/>
            <p:nvPr/>
          </p:nvSpPr>
          <p:spPr>
            <a:xfrm>
              <a:off x="1059620" y="3918125"/>
              <a:ext cx="1194126" cy="276999"/>
            </a:xfrm>
            <a:prstGeom prst="rect">
              <a:avLst/>
            </a:prstGeom>
            <a:noFill/>
          </p:spPr>
          <p:txBody>
            <a:bodyPr wrap="square">
              <a:spAutoFit/>
            </a:bodyPr>
            <a:lstStyle/>
            <a:p>
              <a:pPr algn="ctr"/>
              <a:r>
                <a:rPr lang="en-US" altLang="ko-KR" sz="1200" b="1" dirty="0">
                  <a:solidFill>
                    <a:srgbClr val="1429A0"/>
                  </a:solidFill>
                  <a:latin typeface="SamsungOne 400" pitchFamily="34" charset="0"/>
                  <a:ea typeface="SamsungOne 400" pitchFamily="34" charset="0"/>
                </a:rPr>
                <a:t>Training Set</a:t>
              </a:r>
              <a:endParaRPr lang="ko-KR" altLang="en-US" sz="1200" dirty="0"/>
            </a:p>
          </p:txBody>
        </p:sp>
      </p:grpSp>
    </p:spTree>
    <p:custDataLst>
      <p:tags r:id="rId1"/>
    </p:custDataLst>
    <p:extLst>
      <p:ext uri="{BB962C8B-B14F-4D97-AF65-F5344CB8AC3E}">
        <p14:creationId xmlns:p14="http://schemas.microsoft.com/office/powerpoint/2010/main" val="15940539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40" name="직사각형 139">
            <a:extLst>
              <a:ext uri="{FF2B5EF4-FFF2-40B4-BE49-F238E27FC236}">
                <a16:creationId xmlns="" xmlns:a16="http://schemas.microsoft.com/office/drawing/2014/main" id="{1AAAD86C-DEA2-4927-B1CF-AA24975E6269}"/>
              </a:ext>
            </a:extLst>
          </p:cNvPr>
          <p:cNvSpPr/>
          <p:nvPr/>
        </p:nvSpPr>
        <p:spPr>
          <a:xfrm>
            <a:off x="702940" y="170080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Data mining is a combination of statistics and machine learning (or artificial intelligence). The problem to the solved by machine learning is in line with the problem of data mining.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figure below shows a guide to solving problems with Scikit-learn, a Python machine learning library.</a:t>
            </a:r>
          </a:p>
        </p:txBody>
      </p:sp>
      <p:sp>
        <p:nvSpPr>
          <p:cNvPr id="141" name="직사각형 140">
            <a:extLst>
              <a:ext uri="{FF2B5EF4-FFF2-40B4-BE49-F238E27FC236}">
                <a16:creationId xmlns="" xmlns:a16="http://schemas.microsoft.com/office/drawing/2014/main" id="{6DEA30F1-BE1D-45D9-9166-79D3EA00766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Supervised Learning</a:t>
            </a:r>
          </a:p>
        </p:txBody>
      </p:sp>
      <p:grpSp>
        <p:nvGrpSpPr>
          <p:cNvPr id="35" name="그룹 34"/>
          <p:cNvGrpSpPr/>
          <p:nvPr/>
        </p:nvGrpSpPr>
        <p:grpSpPr>
          <a:xfrm>
            <a:off x="1147963" y="2596162"/>
            <a:ext cx="7363528" cy="3742133"/>
            <a:chOff x="1147963" y="2596162"/>
            <a:chExt cx="7363528" cy="3742133"/>
          </a:xfrm>
        </p:grpSpPr>
        <p:sp>
          <p:nvSpPr>
            <p:cNvPr id="18" name="TextBox 17">
              <a:extLst>
                <a:ext uri="{FF2B5EF4-FFF2-40B4-BE49-F238E27FC236}">
                  <a16:creationId xmlns="" xmlns:a16="http://schemas.microsoft.com/office/drawing/2014/main" id="{30D7650F-E825-4C60-B89E-B652AB59BE89}"/>
                </a:ext>
              </a:extLst>
            </p:cNvPr>
            <p:cNvSpPr txBox="1"/>
            <p:nvPr/>
          </p:nvSpPr>
          <p:spPr>
            <a:xfrm>
              <a:off x="3896167" y="5815075"/>
              <a:ext cx="2016224" cy="523220"/>
            </a:xfrm>
            <a:prstGeom prst="rect">
              <a:avLst/>
            </a:prstGeom>
            <a:noFill/>
          </p:spPr>
          <p:txBody>
            <a:bodyPr wrap="square" rtlCol="0">
              <a:spAutoFit/>
            </a:bodyPr>
            <a:lstStyle/>
            <a:p>
              <a:pPr algn="ctr"/>
              <a:r>
                <a:rPr lang="en-US" altLang="ko-KR" sz="1400" b="1" dirty="0">
                  <a:solidFill>
                    <a:prstClr val="black">
                      <a:lumMod val="85000"/>
                      <a:lumOff val="15000"/>
                    </a:prstClr>
                  </a:solidFill>
                  <a:latin typeface="SamsungOne 400" panose="020B0503030303020204" pitchFamily="34" charset="0"/>
                </a:rPr>
                <a:t>scikit-learn algorithm cheat-sheet </a:t>
              </a:r>
              <a:endParaRPr lang="ko-KR" altLang="en-US" sz="1400" b="1" dirty="0">
                <a:solidFill>
                  <a:prstClr val="black">
                    <a:lumMod val="85000"/>
                    <a:lumOff val="15000"/>
                  </a:prstClr>
                </a:solidFill>
                <a:latin typeface="SamsungOne 400" panose="020B0503030303020204" pitchFamily="34" charset="0"/>
              </a:endParaRPr>
            </a:p>
          </p:txBody>
        </p:sp>
        <p:pic>
          <p:nvPicPr>
            <p:cNvPr id="139" name="그림 138">
              <a:extLst>
                <a:ext uri="{FF2B5EF4-FFF2-40B4-BE49-F238E27FC236}">
                  <a16:creationId xmlns="" xmlns:a16="http://schemas.microsoft.com/office/drawing/2014/main" id="{19F9A307-816B-41CE-A93F-C32E8669A6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548" y="2596162"/>
              <a:ext cx="7319943" cy="3690335"/>
            </a:xfrm>
            <a:prstGeom prst="rect">
              <a:avLst/>
            </a:prstGeom>
          </p:spPr>
        </p:pic>
        <p:sp>
          <p:nvSpPr>
            <p:cNvPr id="2" name="직사각형 1"/>
            <p:cNvSpPr/>
            <p:nvPr/>
          </p:nvSpPr>
          <p:spPr>
            <a:xfrm>
              <a:off x="4509204" y="3012440"/>
              <a:ext cx="52636" cy="96520"/>
            </a:xfrm>
            <a:prstGeom prst="rect">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p:cNvGrpSpPr/>
            <p:nvPr/>
          </p:nvGrpSpPr>
          <p:grpSpPr>
            <a:xfrm>
              <a:off x="1874905" y="3346516"/>
              <a:ext cx="749797" cy="292388"/>
              <a:chOff x="1874905" y="3346516"/>
              <a:chExt cx="749797" cy="292388"/>
            </a:xfrm>
          </p:grpSpPr>
          <p:sp>
            <p:nvSpPr>
              <p:cNvPr id="4" name="직사각형 3"/>
              <p:cNvSpPr/>
              <p:nvPr/>
            </p:nvSpPr>
            <p:spPr>
              <a:xfrm>
                <a:off x="1965960" y="3404234"/>
                <a:ext cx="575310" cy="194311"/>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1874905" y="3346516"/>
                <a:ext cx="749797" cy="292388"/>
              </a:xfrm>
              <a:prstGeom prst="rect">
                <a:avLst/>
              </a:prstGeom>
              <a:noFill/>
            </p:spPr>
            <p:txBody>
              <a:bodyPr wrap="square" rtlCol="0">
                <a:spAutoFit/>
              </a:bodyPr>
              <a:lstStyle/>
              <a:p>
                <a:pPr algn="ctr"/>
                <a:r>
                  <a:rPr lang="en-US" altLang="ko-KR" sz="650" dirty="0" smtClean="0">
                    <a:solidFill>
                      <a:srgbClr val="353F3A"/>
                    </a:solidFill>
                    <a:latin typeface="SamsungOne 400" panose="020B0503030303020204" pitchFamily="34" charset="0"/>
                    <a:ea typeface="SamsungOne 400" panose="020B0503030303020204" pitchFamily="34" charset="0"/>
                  </a:rPr>
                  <a:t>kernel</a:t>
                </a:r>
              </a:p>
              <a:p>
                <a:pPr algn="ctr"/>
                <a:r>
                  <a:rPr lang="en-US" altLang="ko-KR" sz="650" dirty="0" smtClean="0">
                    <a:solidFill>
                      <a:srgbClr val="353F3A"/>
                    </a:solidFill>
                    <a:latin typeface="SamsungOne 400" panose="020B0503030303020204" pitchFamily="34" charset="0"/>
                    <a:ea typeface="SamsungOne 400" panose="020B0503030303020204" pitchFamily="34" charset="0"/>
                  </a:rPr>
                  <a:t>approximation</a:t>
                </a:r>
                <a:endParaRPr lang="ko-KR" altLang="en-US" sz="650" dirty="0">
                  <a:solidFill>
                    <a:srgbClr val="353F3A"/>
                  </a:solidFill>
                  <a:latin typeface="SamsungOne 400" panose="020B0503030303020204" pitchFamily="34" charset="0"/>
                  <a:ea typeface="SamsungOne 400" panose="020B0503030303020204" pitchFamily="34" charset="0"/>
                </a:endParaRPr>
              </a:p>
            </p:txBody>
          </p:sp>
        </p:grpSp>
        <p:grpSp>
          <p:nvGrpSpPr>
            <p:cNvPr id="26" name="그룹 25"/>
            <p:cNvGrpSpPr/>
            <p:nvPr/>
          </p:nvGrpSpPr>
          <p:grpSpPr>
            <a:xfrm>
              <a:off x="6756960" y="3845808"/>
              <a:ext cx="987133" cy="472772"/>
              <a:chOff x="6756960" y="3845808"/>
              <a:chExt cx="987133" cy="472772"/>
            </a:xfrm>
          </p:grpSpPr>
          <p:sp>
            <p:nvSpPr>
              <p:cNvPr id="17" name="직사각형 16"/>
              <p:cNvSpPr/>
              <p:nvPr/>
            </p:nvSpPr>
            <p:spPr>
              <a:xfrm>
                <a:off x="6807356" y="3894379"/>
                <a:ext cx="850744" cy="90882"/>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6778272" y="3845808"/>
                <a:ext cx="965821" cy="192360"/>
              </a:xfrm>
              <a:prstGeom prst="rect">
                <a:avLst/>
              </a:prstGeom>
              <a:noFill/>
            </p:spPr>
            <p:txBody>
              <a:bodyPr wrap="square" rtlCol="0">
                <a:spAutoFit/>
              </a:bodyPr>
              <a:lstStyle/>
              <a:p>
                <a:pPr algn="ctr"/>
                <a:r>
                  <a:rPr lang="en-US" altLang="ko-KR" sz="650" dirty="0" smtClean="0">
                    <a:solidFill>
                      <a:srgbClr val="353F3A"/>
                    </a:solidFill>
                    <a:latin typeface="SamsungOne 400" panose="020B0503030303020204" pitchFamily="34" charset="0"/>
                    <a:ea typeface="SamsungOne 400" panose="020B0503030303020204" pitchFamily="34" charset="0"/>
                  </a:rPr>
                  <a:t>SVR (kernel=‘linear’)</a:t>
                </a:r>
                <a:endParaRPr lang="ko-KR" altLang="en-US" sz="650" dirty="0">
                  <a:solidFill>
                    <a:srgbClr val="353F3A"/>
                  </a:solidFill>
                  <a:latin typeface="SamsungOne 400" panose="020B0503030303020204" pitchFamily="34" charset="0"/>
                  <a:ea typeface="SamsungOne 400" panose="020B0503030303020204" pitchFamily="34" charset="0"/>
                </a:endParaRPr>
              </a:p>
            </p:txBody>
          </p:sp>
          <p:sp>
            <p:nvSpPr>
              <p:cNvPr id="21" name="직사각형 20"/>
              <p:cNvSpPr/>
              <p:nvPr/>
            </p:nvSpPr>
            <p:spPr>
              <a:xfrm>
                <a:off x="6786044" y="4174791"/>
                <a:ext cx="850744" cy="90882"/>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p:cNvSpPr txBox="1"/>
              <p:nvPr/>
            </p:nvSpPr>
            <p:spPr>
              <a:xfrm>
                <a:off x="6756960" y="4126220"/>
                <a:ext cx="965821" cy="192360"/>
              </a:xfrm>
              <a:prstGeom prst="rect">
                <a:avLst/>
              </a:prstGeom>
              <a:noFill/>
            </p:spPr>
            <p:txBody>
              <a:bodyPr wrap="square" rtlCol="0">
                <a:spAutoFit/>
              </a:bodyPr>
              <a:lstStyle/>
              <a:p>
                <a:pPr algn="ctr"/>
                <a:r>
                  <a:rPr lang="en-US" altLang="ko-KR" sz="650" dirty="0" smtClean="0">
                    <a:solidFill>
                      <a:srgbClr val="353F3A"/>
                    </a:solidFill>
                    <a:latin typeface="SamsungOne 400" panose="020B0503030303020204" pitchFamily="34" charset="0"/>
                    <a:ea typeface="SamsungOne 400" panose="020B0503030303020204" pitchFamily="34" charset="0"/>
                  </a:rPr>
                  <a:t>SVR (kernel=‘rbf’)</a:t>
                </a:r>
                <a:endParaRPr lang="ko-KR" altLang="en-US" sz="650" dirty="0">
                  <a:solidFill>
                    <a:srgbClr val="353F3A"/>
                  </a:solidFill>
                  <a:latin typeface="SamsungOne 400" panose="020B0503030303020204" pitchFamily="34" charset="0"/>
                  <a:ea typeface="SamsungOne 400" panose="020B0503030303020204" pitchFamily="34" charset="0"/>
                </a:endParaRPr>
              </a:p>
            </p:txBody>
          </p:sp>
        </p:grpSp>
        <p:grpSp>
          <p:nvGrpSpPr>
            <p:cNvPr id="9" name="그룹 8"/>
            <p:cNvGrpSpPr/>
            <p:nvPr/>
          </p:nvGrpSpPr>
          <p:grpSpPr>
            <a:xfrm>
              <a:off x="4092816" y="3814785"/>
              <a:ext cx="749797" cy="192360"/>
              <a:chOff x="4092816" y="3814785"/>
              <a:chExt cx="749797" cy="192360"/>
            </a:xfrm>
          </p:grpSpPr>
          <p:sp>
            <p:nvSpPr>
              <p:cNvPr id="27" name="직사각형 26"/>
              <p:cNvSpPr/>
              <p:nvPr/>
            </p:nvSpPr>
            <p:spPr>
              <a:xfrm>
                <a:off x="4220790" y="3872865"/>
                <a:ext cx="488370" cy="80010"/>
              </a:xfrm>
              <a:prstGeom prst="rect">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p:cNvSpPr txBox="1"/>
              <p:nvPr/>
            </p:nvSpPr>
            <p:spPr>
              <a:xfrm>
                <a:off x="4092816" y="3814785"/>
                <a:ext cx="749797" cy="192360"/>
              </a:xfrm>
              <a:prstGeom prst="rect">
                <a:avLst/>
              </a:prstGeom>
              <a:noFill/>
            </p:spPr>
            <p:txBody>
              <a:bodyPr wrap="square" rtlCol="0">
                <a:spAutoFit/>
              </a:bodyPr>
              <a:lstStyle/>
              <a:p>
                <a:pPr algn="ctr"/>
                <a:r>
                  <a:rPr lang="en-US" altLang="ko-KR" sz="650" dirty="0" smtClean="0">
                    <a:solidFill>
                      <a:srgbClr val="353F3A"/>
                    </a:solidFill>
                    <a:latin typeface="SamsungOne 400" panose="020B0503030303020204" pitchFamily="34" charset="0"/>
                    <a:ea typeface="SamsungOne 400" panose="020B0503030303020204" pitchFamily="34" charset="0"/>
                  </a:rPr>
                  <a:t>labeled data</a:t>
                </a:r>
                <a:endParaRPr lang="ko-KR" altLang="en-US" sz="650" dirty="0">
                  <a:solidFill>
                    <a:srgbClr val="353F3A"/>
                  </a:solidFill>
                  <a:latin typeface="SamsungOne 400" panose="020B0503030303020204" pitchFamily="34" charset="0"/>
                  <a:ea typeface="SamsungOne 400" panose="020B0503030303020204" pitchFamily="34" charset="0"/>
                </a:endParaRPr>
              </a:p>
            </p:txBody>
          </p:sp>
        </p:grpSp>
        <p:grpSp>
          <p:nvGrpSpPr>
            <p:cNvPr id="32" name="그룹 31"/>
            <p:cNvGrpSpPr/>
            <p:nvPr/>
          </p:nvGrpSpPr>
          <p:grpSpPr>
            <a:xfrm>
              <a:off x="2772122" y="5065739"/>
              <a:ext cx="938818" cy="292388"/>
              <a:chOff x="4001758" y="4011364"/>
              <a:chExt cx="938818" cy="292388"/>
            </a:xfrm>
          </p:grpSpPr>
          <p:sp>
            <p:nvSpPr>
              <p:cNvPr id="33" name="타원 32"/>
              <p:cNvSpPr/>
              <p:nvPr/>
            </p:nvSpPr>
            <p:spPr>
              <a:xfrm>
                <a:off x="4010936" y="4058645"/>
                <a:ext cx="929640" cy="222885"/>
              </a:xfrm>
              <a:prstGeom prst="ellipse">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p:cNvSpPr txBox="1"/>
              <p:nvPr/>
            </p:nvSpPr>
            <p:spPr>
              <a:xfrm>
                <a:off x="4001758" y="4011364"/>
                <a:ext cx="936104" cy="292388"/>
              </a:xfrm>
              <a:prstGeom prst="rect">
                <a:avLst/>
              </a:prstGeom>
              <a:noFill/>
            </p:spPr>
            <p:txBody>
              <a:bodyPr wrap="square" rtlCol="0">
                <a:spAutoFit/>
              </a:bodyPr>
              <a:lstStyle/>
              <a:p>
                <a:pPr algn="ctr"/>
                <a:r>
                  <a:rPr lang="en-US" altLang="ko-KR" sz="650" dirty="0" smtClean="0">
                    <a:solidFill>
                      <a:srgbClr val="353F3A"/>
                    </a:solidFill>
                    <a:latin typeface="SamsungOne 400" panose="020B0503030303020204" pitchFamily="34" charset="0"/>
                    <a:ea typeface="SamsungOne 400" panose="020B0503030303020204" pitchFamily="34" charset="0"/>
                  </a:rPr>
                  <a:t>number of </a:t>
                </a:r>
              </a:p>
              <a:p>
                <a:pPr algn="ctr"/>
                <a:r>
                  <a:rPr lang="en-US" altLang="ko-KR" sz="650" dirty="0" smtClean="0">
                    <a:solidFill>
                      <a:srgbClr val="353F3A"/>
                    </a:solidFill>
                    <a:latin typeface="SamsungOne 400" panose="020B0503030303020204" pitchFamily="34" charset="0"/>
                    <a:ea typeface="SamsungOne 400" panose="020B0503030303020204" pitchFamily="34" charset="0"/>
                  </a:rPr>
                  <a:t>categories known</a:t>
                </a:r>
                <a:endParaRPr lang="ko-KR" altLang="en-US" sz="650" dirty="0">
                  <a:solidFill>
                    <a:srgbClr val="353F3A"/>
                  </a:solidFill>
                  <a:latin typeface="SamsungOne 400" panose="020B0503030303020204" pitchFamily="34" charset="0"/>
                  <a:ea typeface="SamsungOne 400" panose="020B0503030303020204" pitchFamily="34" charset="0"/>
                </a:endParaRPr>
              </a:p>
            </p:txBody>
          </p:sp>
        </p:grpSp>
        <p:grpSp>
          <p:nvGrpSpPr>
            <p:cNvPr id="36" name="그룹 35"/>
            <p:cNvGrpSpPr/>
            <p:nvPr/>
          </p:nvGrpSpPr>
          <p:grpSpPr>
            <a:xfrm>
              <a:off x="1147963" y="3733738"/>
              <a:ext cx="749797" cy="307777"/>
              <a:chOff x="1959888" y="3795270"/>
              <a:chExt cx="749797" cy="307777"/>
            </a:xfrm>
          </p:grpSpPr>
          <p:sp>
            <p:nvSpPr>
              <p:cNvPr id="37" name="직사각형 36"/>
              <p:cNvSpPr/>
              <p:nvPr/>
            </p:nvSpPr>
            <p:spPr>
              <a:xfrm>
                <a:off x="2135505" y="3854386"/>
                <a:ext cx="411875" cy="188595"/>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p:cNvSpPr txBox="1"/>
              <p:nvPr/>
            </p:nvSpPr>
            <p:spPr>
              <a:xfrm>
                <a:off x="1959888" y="3795270"/>
                <a:ext cx="749797" cy="307777"/>
              </a:xfrm>
              <a:prstGeom prst="rect">
                <a:avLst/>
              </a:prstGeom>
              <a:noFill/>
            </p:spPr>
            <p:txBody>
              <a:bodyPr wrap="square" rtlCol="0">
                <a:spAutoFit/>
              </a:bodyPr>
              <a:lstStyle/>
              <a:p>
                <a:pPr algn="ctr"/>
                <a:r>
                  <a:rPr lang="en-US" altLang="ko-KR" sz="700" dirty="0" smtClean="0">
                    <a:solidFill>
                      <a:srgbClr val="353F3A"/>
                    </a:solidFill>
                    <a:latin typeface="SamsungOne 400" panose="020B0503030303020204" pitchFamily="34" charset="0"/>
                    <a:ea typeface="SamsungOne 400" panose="020B0503030303020204" pitchFamily="34" charset="0"/>
                  </a:rPr>
                  <a:t>Ensemble</a:t>
                </a:r>
              </a:p>
              <a:p>
                <a:pPr algn="ctr"/>
                <a:r>
                  <a:rPr lang="en-US" altLang="ko-KR" sz="700" dirty="0" smtClean="0">
                    <a:solidFill>
                      <a:srgbClr val="353F3A"/>
                    </a:solidFill>
                    <a:latin typeface="SamsungOne 400" panose="020B0503030303020204" pitchFamily="34" charset="0"/>
                    <a:ea typeface="SamsungOne 400" panose="020B0503030303020204" pitchFamily="34" charset="0"/>
                  </a:rPr>
                  <a:t>Classifiers</a:t>
                </a:r>
                <a:endParaRPr lang="ko-KR" altLang="en-US" sz="700" dirty="0">
                  <a:solidFill>
                    <a:srgbClr val="353F3A"/>
                  </a:solidFill>
                  <a:latin typeface="SamsungOne 400" panose="020B0503030303020204" pitchFamily="34" charset="0"/>
                  <a:ea typeface="SamsungOne 400" panose="020B0503030303020204" pitchFamily="34" charset="0"/>
                </a:endParaRPr>
              </a:p>
            </p:txBody>
          </p:sp>
        </p:grpSp>
      </p:grpSp>
    </p:spTree>
    <p:custDataLst>
      <p:tags r:id="rId1"/>
    </p:custDataLst>
    <p:extLst>
      <p:ext uri="{BB962C8B-B14F-4D97-AF65-F5344CB8AC3E}">
        <p14:creationId xmlns:p14="http://schemas.microsoft.com/office/powerpoint/2010/main" val="38362234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 xmlns:a16="http://schemas.microsoft.com/office/drawing/2014/main" id="{D8BF98C4-B566-4812-B5F0-560CFBA969E7}"/>
              </a:ext>
            </a:extLst>
          </p:cNvPr>
          <p:cNvSpPr/>
          <p:nvPr/>
        </p:nvSpPr>
        <p:spPr>
          <a:xfrm>
            <a:off x="702940" y="1700808"/>
            <a:ext cx="8632825" cy="2356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Looking at the figure below, statistics-based analysis is inevitable when there is little data.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Statistics show that approximately 30 samples are understood to be minimal to estimate the characteristics (parameter) of the population.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the number of samples increases, they become closer to the parameters. Some assumptions can be made based on approximately 30 data, which is the minimum level.</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assumption here is that if there are more than 30 samples through the law of algebra, normal distribution is assumed and followed.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Large amounts of data are essential in data mining or machine learning, and the criteria are considered to be approximately 100,000 or more. </a:t>
            </a:r>
          </a:p>
        </p:txBody>
      </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32" name="직사각형 31">
            <a:extLst>
              <a:ext uri="{FF2B5EF4-FFF2-40B4-BE49-F238E27FC236}">
                <a16:creationId xmlns="" xmlns:a16="http://schemas.microsoft.com/office/drawing/2014/main" id="{B039622A-3945-4CCD-91FE-170ED30051F5}"/>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In the Case of Insufficient Data</a:t>
            </a:r>
          </a:p>
        </p:txBody>
      </p:sp>
      <p:grpSp>
        <p:nvGrpSpPr>
          <p:cNvPr id="49" name="그룹 48">
            <a:extLst>
              <a:ext uri="{FF2B5EF4-FFF2-40B4-BE49-F238E27FC236}">
                <a16:creationId xmlns="" xmlns:a16="http://schemas.microsoft.com/office/drawing/2014/main" id="{BB7A55A3-77A8-4ACA-94D5-5CBFBD784CF1}"/>
              </a:ext>
            </a:extLst>
          </p:cNvPr>
          <p:cNvGrpSpPr/>
          <p:nvPr/>
        </p:nvGrpSpPr>
        <p:grpSpPr>
          <a:xfrm>
            <a:off x="5455468" y="4176257"/>
            <a:ext cx="2776960" cy="2065664"/>
            <a:chOff x="5207730" y="3620520"/>
            <a:chExt cx="3008529" cy="2616792"/>
          </a:xfrm>
        </p:grpSpPr>
        <p:sp>
          <p:nvSpPr>
            <p:cNvPr id="56" name="직사각형 55">
              <a:extLst>
                <a:ext uri="{FF2B5EF4-FFF2-40B4-BE49-F238E27FC236}">
                  <a16:creationId xmlns="" xmlns:a16="http://schemas.microsoft.com/office/drawing/2014/main" id="{9A864480-2039-495E-93EB-58D8A859F8F1}"/>
                </a:ext>
              </a:extLst>
            </p:cNvPr>
            <p:cNvSpPr/>
            <p:nvPr/>
          </p:nvSpPr>
          <p:spPr>
            <a:xfrm>
              <a:off x="5207730" y="3620520"/>
              <a:ext cx="3008529" cy="261679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7" name="그룹 56">
              <a:extLst>
                <a:ext uri="{FF2B5EF4-FFF2-40B4-BE49-F238E27FC236}">
                  <a16:creationId xmlns="" xmlns:a16="http://schemas.microsoft.com/office/drawing/2014/main" id="{2B705A6E-398B-4143-9255-361D48FF9191}"/>
                </a:ext>
              </a:extLst>
            </p:cNvPr>
            <p:cNvGrpSpPr/>
            <p:nvPr/>
          </p:nvGrpSpPr>
          <p:grpSpPr>
            <a:xfrm>
              <a:off x="5767988" y="3693754"/>
              <a:ext cx="2042712" cy="2468746"/>
              <a:chOff x="4700253" y="3256373"/>
              <a:chExt cx="985500" cy="1191041"/>
            </a:xfrm>
          </p:grpSpPr>
          <p:sp>
            <p:nvSpPr>
              <p:cNvPr id="58" name="타원 57">
                <a:extLst>
                  <a:ext uri="{FF2B5EF4-FFF2-40B4-BE49-F238E27FC236}">
                    <a16:creationId xmlns="" xmlns:a16="http://schemas.microsoft.com/office/drawing/2014/main" id="{1F486B23-1B2F-4C9E-8ED4-6D4F1FDB2C04}"/>
                  </a:ext>
                </a:extLst>
              </p:cNvPr>
              <p:cNvSpPr/>
              <p:nvPr/>
            </p:nvSpPr>
            <p:spPr>
              <a:xfrm>
                <a:off x="4700253" y="3256373"/>
                <a:ext cx="412314" cy="412314"/>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b="1" dirty="0">
                    <a:solidFill>
                      <a:prstClr val="black">
                        <a:lumMod val="85000"/>
                        <a:lumOff val="15000"/>
                      </a:prstClr>
                    </a:solidFill>
                    <a:latin typeface="SamsungOne 400" panose="020B0503030303020204" pitchFamily="34" charset="0"/>
                  </a:rPr>
                  <a:t>get</a:t>
                </a:r>
              </a:p>
              <a:p>
                <a:pPr algn="ctr"/>
                <a:r>
                  <a:rPr lang="en-US" altLang="ko-KR" sz="1400" b="1" dirty="0">
                    <a:solidFill>
                      <a:prstClr val="black">
                        <a:lumMod val="85000"/>
                        <a:lumOff val="15000"/>
                      </a:prstClr>
                    </a:solidFill>
                    <a:latin typeface="SamsungOne 400" panose="020B0503030303020204" pitchFamily="34" charset="0"/>
                  </a:rPr>
                  <a:t>more data</a:t>
                </a:r>
                <a:endParaRPr lang="ko-KR" altLang="en-US" sz="1400" b="1" dirty="0">
                  <a:solidFill>
                    <a:prstClr val="black">
                      <a:lumMod val="85000"/>
                      <a:lumOff val="15000"/>
                    </a:prstClr>
                  </a:solidFill>
                  <a:latin typeface="SamsungOne 400" panose="020B0503030303020204" pitchFamily="34" charset="0"/>
                </a:endParaRPr>
              </a:p>
            </p:txBody>
          </p:sp>
          <p:sp>
            <p:nvSpPr>
              <p:cNvPr id="59" name="타원 58">
                <a:extLst>
                  <a:ext uri="{FF2B5EF4-FFF2-40B4-BE49-F238E27FC236}">
                    <a16:creationId xmlns="" xmlns:a16="http://schemas.microsoft.com/office/drawing/2014/main" id="{14E71DD6-CC21-475B-87E3-324C9BB1E1F0}"/>
                  </a:ext>
                </a:extLst>
              </p:cNvPr>
              <p:cNvSpPr/>
              <p:nvPr/>
            </p:nvSpPr>
            <p:spPr>
              <a:xfrm>
                <a:off x="5260660" y="3609956"/>
                <a:ext cx="425093" cy="412314"/>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b="1" dirty="0">
                    <a:solidFill>
                      <a:prstClr val="black">
                        <a:lumMod val="85000"/>
                        <a:lumOff val="15000"/>
                      </a:prstClr>
                    </a:solidFill>
                    <a:latin typeface="SamsungOne 400" panose="020B0503030303020204" pitchFamily="34" charset="0"/>
                  </a:rPr>
                  <a:t>&gt;50</a:t>
                </a:r>
              </a:p>
              <a:p>
                <a:pPr algn="ctr"/>
                <a:r>
                  <a:rPr lang="en-US" altLang="ko-KR" sz="1100" b="1" dirty="0">
                    <a:solidFill>
                      <a:prstClr val="black">
                        <a:lumMod val="85000"/>
                        <a:lumOff val="15000"/>
                      </a:prstClr>
                    </a:solidFill>
                    <a:latin typeface="SamsungOne 400" panose="020B0503030303020204" pitchFamily="34" charset="0"/>
                  </a:rPr>
                  <a:t>samples</a:t>
                </a:r>
                <a:endParaRPr lang="ko-KR" altLang="en-US" sz="1100" b="1" dirty="0">
                  <a:solidFill>
                    <a:prstClr val="black">
                      <a:lumMod val="85000"/>
                      <a:lumOff val="15000"/>
                    </a:prstClr>
                  </a:solidFill>
                  <a:latin typeface="SamsungOne 400" panose="020B0503030303020204" pitchFamily="34" charset="0"/>
                </a:endParaRPr>
              </a:p>
            </p:txBody>
          </p:sp>
          <p:sp>
            <p:nvSpPr>
              <p:cNvPr id="60" name="타원 59">
                <a:extLst>
                  <a:ext uri="{FF2B5EF4-FFF2-40B4-BE49-F238E27FC236}">
                    <a16:creationId xmlns="" xmlns:a16="http://schemas.microsoft.com/office/drawing/2014/main" id="{2A0E9E68-0881-4C11-8D12-9CA6FD9E20FC}"/>
                  </a:ext>
                </a:extLst>
              </p:cNvPr>
              <p:cNvSpPr/>
              <p:nvPr/>
            </p:nvSpPr>
            <p:spPr>
              <a:xfrm>
                <a:off x="4704245" y="4035101"/>
                <a:ext cx="504000" cy="412313"/>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b="1" dirty="0">
                    <a:solidFill>
                      <a:prstClr val="black">
                        <a:lumMod val="85000"/>
                        <a:lumOff val="15000"/>
                      </a:prstClr>
                    </a:solidFill>
                    <a:latin typeface="SamsungOne 400" panose="020B0503030303020204" pitchFamily="34" charset="0"/>
                  </a:rPr>
                  <a:t>predicting a </a:t>
                </a:r>
                <a:r>
                  <a:rPr lang="en-US" altLang="ko-KR" sz="1100" b="1" dirty="0">
                    <a:solidFill>
                      <a:prstClr val="black">
                        <a:lumMod val="85000"/>
                        <a:lumOff val="15000"/>
                      </a:prstClr>
                    </a:solidFill>
                    <a:latin typeface="SamsungOne 400" panose="020B0503030303020204" pitchFamily="34" charset="0"/>
                  </a:rPr>
                  <a:t>category</a:t>
                </a:r>
                <a:endParaRPr lang="ko-KR" altLang="en-US" sz="1100" b="1" dirty="0">
                  <a:solidFill>
                    <a:prstClr val="black">
                      <a:lumMod val="85000"/>
                      <a:lumOff val="15000"/>
                    </a:prstClr>
                  </a:solidFill>
                  <a:latin typeface="SamsungOne 400" panose="020B0503030303020204" pitchFamily="34" charset="0"/>
                </a:endParaRPr>
              </a:p>
            </p:txBody>
          </p:sp>
          <p:cxnSp>
            <p:nvCxnSpPr>
              <p:cNvPr id="61" name="직선 화살표 연결선 60">
                <a:extLst>
                  <a:ext uri="{FF2B5EF4-FFF2-40B4-BE49-F238E27FC236}">
                    <a16:creationId xmlns="" xmlns:a16="http://schemas.microsoft.com/office/drawing/2014/main" id="{37D837FB-022B-4C78-A763-ECE2E386DB3A}"/>
                  </a:ext>
                </a:extLst>
              </p:cNvPr>
              <p:cNvCxnSpPr>
                <a:cxnSpLocks/>
                <a:endCxn id="60" idx="7"/>
              </p:cNvCxnSpPr>
              <p:nvPr/>
            </p:nvCxnSpPr>
            <p:spPr>
              <a:xfrm flipH="1">
                <a:off x="5134436" y="3906511"/>
                <a:ext cx="121126" cy="188972"/>
              </a:xfrm>
              <a:prstGeom prst="straightConnector1">
                <a:avLst/>
              </a:prstGeom>
              <a:noFill/>
              <a:ln w="28575">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2" name="직선 화살표 연결선 61">
                <a:extLst>
                  <a:ext uri="{FF2B5EF4-FFF2-40B4-BE49-F238E27FC236}">
                    <a16:creationId xmlns="" xmlns:a16="http://schemas.microsoft.com/office/drawing/2014/main" id="{29CFE340-BCC9-47A6-B01B-462A1B8F65D2}"/>
                  </a:ext>
                </a:extLst>
              </p:cNvPr>
              <p:cNvCxnSpPr>
                <a:cxnSpLocks/>
                <a:stCxn id="59" idx="1"/>
              </p:cNvCxnSpPr>
              <p:nvPr/>
            </p:nvCxnSpPr>
            <p:spPr>
              <a:xfrm flipH="1" flipV="1">
                <a:off x="5112569" y="3552634"/>
                <a:ext cx="210345" cy="117704"/>
              </a:xfrm>
              <a:prstGeom prst="straightConnector1">
                <a:avLst/>
              </a:pr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63" name="TextBox 62">
                <a:extLst>
                  <a:ext uri="{FF2B5EF4-FFF2-40B4-BE49-F238E27FC236}">
                    <a16:creationId xmlns="" xmlns:a16="http://schemas.microsoft.com/office/drawing/2014/main" id="{94042C07-C659-4259-8992-BDA1FCBD1127}"/>
                  </a:ext>
                </a:extLst>
              </p:cNvPr>
              <p:cNvSpPr txBox="1"/>
              <p:nvPr/>
            </p:nvSpPr>
            <p:spPr>
              <a:xfrm>
                <a:off x="5180226" y="3490037"/>
                <a:ext cx="198677" cy="142918"/>
              </a:xfrm>
              <a:prstGeom prst="rect">
                <a:avLst/>
              </a:prstGeom>
              <a:noFill/>
            </p:spPr>
            <p:txBody>
              <a:bodyPr wrap="none" rtlCol="0">
                <a:spAutoFit/>
              </a:bodyPr>
              <a:lstStyle/>
              <a:p>
                <a:r>
                  <a:rPr lang="en-US" altLang="ko-KR" sz="1050" b="1" dirty="0">
                    <a:solidFill>
                      <a:srgbClr val="FF0000"/>
                    </a:solidFill>
                    <a:latin typeface="SamsungOne 400" panose="020B0503030303020204" pitchFamily="34" charset="0"/>
                  </a:rPr>
                  <a:t>No</a:t>
                </a:r>
                <a:endParaRPr lang="ko-KR" altLang="en-US" sz="1050" b="1" dirty="0">
                  <a:solidFill>
                    <a:srgbClr val="FF0000"/>
                  </a:solidFill>
                  <a:latin typeface="SamsungOne 400" panose="020B0503030303020204" pitchFamily="34" charset="0"/>
                </a:endParaRPr>
              </a:p>
            </p:txBody>
          </p:sp>
          <p:sp>
            <p:nvSpPr>
              <p:cNvPr id="64" name="TextBox 63">
                <a:extLst>
                  <a:ext uri="{FF2B5EF4-FFF2-40B4-BE49-F238E27FC236}">
                    <a16:creationId xmlns="" xmlns:a16="http://schemas.microsoft.com/office/drawing/2014/main" id="{D49689EA-C560-4AB2-A75A-5AA3A121EEAB}"/>
                  </a:ext>
                </a:extLst>
              </p:cNvPr>
              <p:cNvSpPr txBox="1"/>
              <p:nvPr/>
            </p:nvSpPr>
            <p:spPr>
              <a:xfrm>
                <a:off x="4943305" y="3801529"/>
                <a:ext cx="231159" cy="142918"/>
              </a:xfrm>
              <a:prstGeom prst="rect">
                <a:avLst/>
              </a:prstGeom>
              <a:noFill/>
            </p:spPr>
            <p:txBody>
              <a:bodyPr wrap="none" rtlCol="0">
                <a:spAutoFit/>
              </a:bodyPr>
              <a:lstStyle/>
              <a:p>
                <a:r>
                  <a:rPr lang="en-US" altLang="ko-KR" sz="1050" b="1" dirty="0">
                    <a:solidFill>
                      <a:schemeClr val="accent6"/>
                    </a:solidFill>
                    <a:latin typeface="SamsungOne 400" panose="020B0503030303020204" pitchFamily="34" charset="0"/>
                  </a:rPr>
                  <a:t>YES</a:t>
                </a:r>
                <a:endParaRPr lang="ko-KR" altLang="en-US" sz="1050" b="1" dirty="0">
                  <a:solidFill>
                    <a:schemeClr val="accent6"/>
                  </a:solidFill>
                  <a:latin typeface="SamsungOne 400" panose="020B0503030303020204" pitchFamily="34" charset="0"/>
                </a:endParaRPr>
              </a:p>
            </p:txBody>
          </p:sp>
        </p:grpSp>
      </p:grpSp>
      <p:pic>
        <p:nvPicPr>
          <p:cNvPr id="31" name="그림 30">
            <a:extLst>
              <a:ext uri="{FF2B5EF4-FFF2-40B4-BE49-F238E27FC236}">
                <a16:creationId xmlns="" xmlns:a16="http://schemas.microsoft.com/office/drawing/2014/main" id="{309425A1-BF09-4EC6-A9CF-187EA46A6F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6341" y="4176257"/>
            <a:ext cx="3731741" cy="2065664"/>
          </a:xfrm>
          <a:prstGeom prst="rect">
            <a:avLst/>
          </a:prstGeom>
        </p:spPr>
      </p:pic>
      <p:sp>
        <p:nvSpPr>
          <p:cNvPr id="2" name="화살표: 오른쪽 1">
            <a:extLst>
              <a:ext uri="{FF2B5EF4-FFF2-40B4-BE49-F238E27FC236}">
                <a16:creationId xmlns="" xmlns:a16="http://schemas.microsoft.com/office/drawing/2014/main" id="{32AB3C88-8FF2-4741-8C99-9F9B29F60660}"/>
              </a:ext>
            </a:extLst>
          </p:cNvPr>
          <p:cNvSpPr/>
          <p:nvPr/>
        </p:nvSpPr>
        <p:spPr>
          <a:xfrm>
            <a:off x="3888406" y="4500732"/>
            <a:ext cx="1720541" cy="193817"/>
          </a:xfrm>
          <a:prstGeom prst="rightArrow">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ustDataLst>
      <p:tags r:id="rId1"/>
    </p:custDataLst>
    <p:extLst>
      <p:ext uri="{BB962C8B-B14F-4D97-AF65-F5344CB8AC3E}">
        <p14:creationId xmlns:p14="http://schemas.microsoft.com/office/powerpoint/2010/main" val="8036086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 xmlns:a16="http://schemas.microsoft.com/office/drawing/2014/main"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figure below, it can be seen that if there is an answer among the predicted questions, and the answer is a numerical type, it is a</a:t>
            </a:r>
            <a:r>
              <a:rPr lang="en-US" altLang="ko-KR" sz="1300" b="1" dirty="0">
                <a:solidFill>
                  <a:srgbClr val="1429A0"/>
                </a:solidFill>
                <a:latin typeface="SamsungOne 400" panose="020B0503030303020204" pitchFamily="34" charset="0"/>
                <a:ea typeface="SamsungOne 400" panose="020B0503030303020204" pitchFamily="34" charset="0"/>
              </a:rPr>
              <a:t> </a:t>
            </a:r>
            <a:r>
              <a:rPr lang="en-US" altLang="ko-KR" sz="1300" dirty="0">
                <a:solidFill>
                  <a:srgbClr val="1429A0"/>
                </a:solidFill>
                <a:latin typeface="SamsungOne 400" panose="020B0503030303020204" pitchFamily="34" charset="0"/>
                <a:ea typeface="SamsungOne 400" panose="020B0503030303020204" pitchFamily="34" charset="0"/>
              </a:rPr>
              <a:t>regression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If the answer is a categorical type, it is a</a:t>
            </a:r>
            <a:r>
              <a:rPr lang="en-US" altLang="ko-KR" sz="1300" dirty="0">
                <a:solidFill>
                  <a:srgbClr val="1429A0"/>
                </a:solidFill>
                <a:latin typeface="SamsungOne 400" panose="020B0503030303020204" pitchFamily="34" charset="0"/>
                <a:ea typeface="SamsungOne 400" panose="020B0503030303020204" pitchFamily="34" charset="0"/>
              </a:rPr>
              <a:t> classification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5" name="직사각형 14">
            <a:extLst>
              <a:ext uri="{FF2B5EF4-FFF2-40B4-BE49-F238E27FC236}">
                <a16:creationId xmlns="" xmlns:a16="http://schemas.microsoft.com/office/drawing/2014/main" id="{80A08677-9E4A-4A94-BBBF-6A1A840F66D6}"/>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Supervised Learning</a:t>
            </a:r>
          </a:p>
        </p:txBody>
      </p:sp>
      <p:grpSp>
        <p:nvGrpSpPr>
          <p:cNvPr id="4" name="그룹 3"/>
          <p:cNvGrpSpPr/>
          <p:nvPr/>
        </p:nvGrpSpPr>
        <p:grpSpPr>
          <a:xfrm>
            <a:off x="913712" y="2370318"/>
            <a:ext cx="8211280" cy="3891377"/>
            <a:chOff x="913712" y="2370318"/>
            <a:chExt cx="8211280" cy="3891377"/>
          </a:xfrm>
        </p:grpSpPr>
        <p:grpSp>
          <p:nvGrpSpPr>
            <p:cNvPr id="3" name="그룹 2"/>
            <p:cNvGrpSpPr/>
            <p:nvPr/>
          </p:nvGrpSpPr>
          <p:grpSpPr>
            <a:xfrm>
              <a:off x="913712" y="2370318"/>
              <a:ext cx="8211280" cy="3891377"/>
              <a:chOff x="913712" y="2370318"/>
              <a:chExt cx="8211280" cy="3891377"/>
            </a:xfrm>
          </p:grpSpPr>
          <p:grpSp>
            <p:nvGrpSpPr>
              <p:cNvPr id="2" name="그룹 1"/>
              <p:cNvGrpSpPr/>
              <p:nvPr/>
            </p:nvGrpSpPr>
            <p:grpSpPr>
              <a:xfrm>
                <a:off x="913712" y="2370318"/>
                <a:ext cx="8211280" cy="3891377"/>
                <a:chOff x="913712" y="2370318"/>
                <a:chExt cx="8211280" cy="3891377"/>
              </a:xfrm>
            </p:grpSpPr>
            <p:grpSp>
              <p:nvGrpSpPr>
                <p:cNvPr id="19" name="그룹 18">
                  <a:extLst>
                    <a:ext uri="{FF2B5EF4-FFF2-40B4-BE49-F238E27FC236}">
                      <a16:creationId xmlns="" xmlns:a16="http://schemas.microsoft.com/office/drawing/2014/main" id="{8E248DCF-52F0-4ABA-817A-F1418A69848F}"/>
                    </a:ext>
                  </a:extLst>
                </p:cNvPr>
                <p:cNvGrpSpPr/>
                <p:nvPr/>
              </p:nvGrpSpPr>
              <p:grpSpPr>
                <a:xfrm>
                  <a:off x="913712" y="2370318"/>
                  <a:ext cx="8211280" cy="3891377"/>
                  <a:chOff x="1161708" y="2410773"/>
                  <a:chExt cx="7628585" cy="3615234"/>
                </a:xfrm>
              </p:grpSpPr>
              <p:pic>
                <p:nvPicPr>
                  <p:cNvPr id="20" name="그림 19">
                    <a:extLst>
                      <a:ext uri="{FF2B5EF4-FFF2-40B4-BE49-F238E27FC236}">
                        <a16:creationId xmlns="" xmlns:a16="http://schemas.microsoft.com/office/drawing/2014/main" id="{66736033-F0D8-4518-9A8F-BDA006D731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6466" y="2410773"/>
                    <a:ext cx="7029893" cy="3615234"/>
                  </a:xfrm>
                  <a:prstGeom prst="rect">
                    <a:avLst/>
                  </a:prstGeom>
                </p:spPr>
              </p:pic>
              <p:sp>
                <p:nvSpPr>
                  <p:cNvPr id="21" name="자유형 16">
                    <a:extLst>
                      <a:ext uri="{FF2B5EF4-FFF2-40B4-BE49-F238E27FC236}">
                        <a16:creationId xmlns="" xmlns:a16="http://schemas.microsoft.com/office/drawing/2014/main" id="{9383FE5B-36C9-48AF-AC0B-0D72EB0E085D}"/>
                      </a:ext>
                    </a:extLst>
                  </p:cNvPr>
                  <p:cNvSpPr/>
                  <p:nvPr/>
                </p:nvSpPr>
                <p:spPr>
                  <a:xfrm>
                    <a:off x="1161708" y="2428806"/>
                    <a:ext cx="7628585" cy="2050326"/>
                  </a:xfrm>
                  <a:custGeom>
                    <a:avLst/>
                    <a:gdLst>
                      <a:gd name="connsiteX0" fmla="*/ 7134477 w 7361574"/>
                      <a:gd name="connsiteY0" fmla="*/ 1321789 h 2689492"/>
                      <a:gd name="connsiteX1" fmla="*/ 4667048 w 7361574"/>
                      <a:gd name="connsiteY1" fmla="*/ 1205675 h 2689492"/>
                      <a:gd name="connsiteX2" fmla="*/ 3636534 w 7361574"/>
                      <a:gd name="connsiteY2" fmla="*/ 450932 h 2689492"/>
                      <a:gd name="connsiteX3" fmla="*/ 1531962 w 7361574"/>
                      <a:gd name="connsiteY3" fmla="*/ 989 h 2689492"/>
                      <a:gd name="connsiteX4" fmla="*/ 153105 w 7361574"/>
                      <a:gd name="connsiteY4" fmla="*/ 567046 h 2689492"/>
                      <a:gd name="connsiteX5" fmla="*/ 283734 w 7361574"/>
                      <a:gd name="connsiteY5" fmla="*/ 1829789 h 2689492"/>
                      <a:gd name="connsiteX6" fmla="*/ 2373791 w 7361574"/>
                      <a:gd name="connsiteY6" fmla="*/ 2091046 h 2689492"/>
                      <a:gd name="connsiteX7" fmla="*/ 2867277 w 7361574"/>
                      <a:gd name="connsiteY7" fmla="*/ 2599046 h 2689492"/>
                      <a:gd name="connsiteX8" fmla="*/ 4710591 w 7361574"/>
                      <a:gd name="connsiteY8" fmla="*/ 2642589 h 2689492"/>
                      <a:gd name="connsiteX9" fmla="*/ 6974820 w 7361574"/>
                      <a:gd name="connsiteY9" fmla="*/ 2570018 h 2689492"/>
                      <a:gd name="connsiteX10" fmla="*/ 7134477 w 7361574"/>
                      <a:gd name="connsiteY10" fmla="*/ 1321789 h 2689492"/>
                      <a:gd name="connsiteX0" fmla="*/ 6699049 w 7136146"/>
                      <a:gd name="connsiteY0" fmla="*/ 1454737 h 2680190"/>
                      <a:gd name="connsiteX1" fmla="*/ 4667048 w 7136146"/>
                      <a:gd name="connsiteY1" fmla="*/ 1205675 h 2680190"/>
                      <a:gd name="connsiteX2" fmla="*/ 3636534 w 7136146"/>
                      <a:gd name="connsiteY2" fmla="*/ 450932 h 2680190"/>
                      <a:gd name="connsiteX3" fmla="*/ 1531962 w 7136146"/>
                      <a:gd name="connsiteY3" fmla="*/ 989 h 2680190"/>
                      <a:gd name="connsiteX4" fmla="*/ 153105 w 7136146"/>
                      <a:gd name="connsiteY4" fmla="*/ 567046 h 2680190"/>
                      <a:gd name="connsiteX5" fmla="*/ 283734 w 7136146"/>
                      <a:gd name="connsiteY5" fmla="*/ 1829789 h 2680190"/>
                      <a:gd name="connsiteX6" fmla="*/ 2373791 w 7136146"/>
                      <a:gd name="connsiteY6" fmla="*/ 2091046 h 2680190"/>
                      <a:gd name="connsiteX7" fmla="*/ 2867277 w 7136146"/>
                      <a:gd name="connsiteY7" fmla="*/ 2599046 h 2680190"/>
                      <a:gd name="connsiteX8" fmla="*/ 4710591 w 7136146"/>
                      <a:gd name="connsiteY8" fmla="*/ 2642589 h 2680190"/>
                      <a:gd name="connsiteX9" fmla="*/ 6974820 w 7136146"/>
                      <a:gd name="connsiteY9" fmla="*/ 2570018 h 2680190"/>
                      <a:gd name="connsiteX10" fmla="*/ 6699049 w 7136146"/>
                      <a:gd name="connsiteY10" fmla="*/ 1454737 h 2680190"/>
                      <a:gd name="connsiteX0" fmla="*/ 6699049 w 6966949"/>
                      <a:gd name="connsiteY0" fmla="*/ 1454737 h 2689297"/>
                      <a:gd name="connsiteX1" fmla="*/ 4667048 w 6966949"/>
                      <a:gd name="connsiteY1" fmla="*/ 1205675 h 2689297"/>
                      <a:gd name="connsiteX2" fmla="*/ 3636534 w 6966949"/>
                      <a:gd name="connsiteY2" fmla="*/ 450932 h 2689297"/>
                      <a:gd name="connsiteX3" fmla="*/ 1531962 w 6966949"/>
                      <a:gd name="connsiteY3" fmla="*/ 989 h 2689297"/>
                      <a:gd name="connsiteX4" fmla="*/ 153105 w 6966949"/>
                      <a:gd name="connsiteY4" fmla="*/ 567046 h 2689297"/>
                      <a:gd name="connsiteX5" fmla="*/ 283734 w 6966949"/>
                      <a:gd name="connsiteY5" fmla="*/ 1829789 h 2689297"/>
                      <a:gd name="connsiteX6" fmla="*/ 2373791 w 6966949"/>
                      <a:gd name="connsiteY6" fmla="*/ 2091046 h 2689297"/>
                      <a:gd name="connsiteX7" fmla="*/ 2867277 w 6966949"/>
                      <a:gd name="connsiteY7" fmla="*/ 2599046 h 2689297"/>
                      <a:gd name="connsiteX8" fmla="*/ 4710591 w 6966949"/>
                      <a:gd name="connsiteY8" fmla="*/ 2642589 h 2689297"/>
                      <a:gd name="connsiteX9" fmla="*/ 6728077 w 6966949"/>
                      <a:gd name="connsiteY9" fmla="*/ 2584789 h 2689297"/>
                      <a:gd name="connsiteX10" fmla="*/ 6699049 w 6966949"/>
                      <a:gd name="connsiteY10" fmla="*/ 1454737 h 2689297"/>
                      <a:gd name="connsiteX0" fmla="*/ 6620688 w 6888588"/>
                      <a:gd name="connsiteY0" fmla="*/ 1454737 h 2689297"/>
                      <a:gd name="connsiteX1" fmla="*/ 4588687 w 6888588"/>
                      <a:gd name="connsiteY1" fmla="*/ 1205675 h 2689297"/>
                      <a:gd name="connsiteX2" fmla="*/ 3558173 w 6888588"/>
                      <a:gd name="connsiteY2" fmla="*/ 450932 h 2689297"/>
                      <a:gd name="connsiteX3" fmla="*/ 1453601 w 6888588"/>
                      <a:gd name="connsiteY3" fmla="*/ 989 h 2689297"/>
                      <a:gd name="connsiteX4" fmla="*/ 74744 w 6888588"/>
                      <a:gd name="connsiteY4" fmla="*/ 567046 h 2689297"/>
                      <a:gd name="connsiteX5" fmla="*/ 408573 w 6888588"/>
                      <a:gd name="connsiteY5" fmla="*/ 1844561 h 2689297"/>
                      <a:gd name="connsiteX6" fmla="*/ 2295430 w 6888588"/>
                      <a:gd name="connsiteY6" fmla="*/ 2091046 h 2689297"/>
                      <a:gd name="connsiteX7" fmla="*/ 2788916 w 6888588"/>
                      <a:gd name="connsiteY7" fmla="*/ 2599046 h 2689297"/>
                      <a:gd name="connsiteX8" fmla="*/ 4632230 w 6888588"/>
                      <a:gd name="connsiteY8" fmla="*/ 2642589 h 2689297"/>
                      <a:gd name="connsiteX9" fmla="*/ 6649716 w 6888588"/>
                      <a:gd name="connsiteY9" fmla="*/ 2584789 h 2689297"/>
                      <a:gd name="connsiteX10" fmla="*/ 6620688 w 6888588"/>
                      <a:gd name="connsiteY10" fmla="*/ 1454737 h 2689297"/>
                      <a:gd name="connsiteX0" fmla="*/ 6499241 w 6767141"/>
                      <a:gd name="connsiteY0" fmla="*/ 1453891 h 2688451"/>
                      <a:gd name="connsiteX1" fmla="*/ 4467240 w 6767141"/>
                      <a:gd name="connsiteY1" fmla="*/ 1204829 h 2688451"/>
                      <a:gd name="connsiteX2" fmla="*/ 3436726 w 6767141"/>
                      <a:gd name="connsiteY2" fmla="*/ 450086 h 2688451"/>
                      <a:gd name="connsiteX3" fmla="*/ 1332154 w 6767141"/>
                      <a:gd name="connsiteY3" fmla="*/ 143 h 2688451"/>
                      <a:gd name="connsiteX4" fmla="*/ 112954 w 6767141"/>
                      <a:gd name="connsiteY4" fmla="*/ 492340 h 2688451"/>
                      <a:gd name="connsiteX5" fmla="*/ 287126 w 6767141"/>
                      <a:gd name="connsiteY5" fmla="*/ 1843715 h 2688451"/>
                      <a:gd name="connsiteX6" fmla="*/ 2173983 w 6767141"/>
                      <a:gd name="connsiteY6" fmla="*/ 2090200 h 2688451"/>
                      <a:gd name="connsiteX7" fmla="*/ 2667469 w 6767141"/>
                      <a:gd name="connsiteY7" fmla="*/ 2598200 h 2688451"/>
                      <a:gd name="connsiteX8" fmla="*/ 4510783 w 6767141"/>
                      <a:gd name="connsiteY8" fmla="*/ 2641743 h 2688451"/>
                      <a:gd name="connsiteX9" fmla="*/ 6528269 w 6767141"/>
                      <a:gd name="connsiteY9" fmla="*/ 2583943 h 2688451"/>
                      <a:gd name="connsiteX10" fmla="*/ 6499241 w 6767141"/>
                      <a:gd name="connsiteY10" fmla="*/ 1453891 h 2688451"/>
                      <a:gd name="connsiteX0" fmla="*/ 6499241 w 6767141"/>
                      <a:gd name="connsiteY0" fmla="*/ 1453891 h 2688451"/>
                      <a:gd name="connsiteX1" fmla="*/ 4467240 w 6767141"/>
                      <a:gd name="connsiteY1" fmla="*/ 1204829 h 2688451"/>
                      <a:gd name="connsiteX2" fmla="*/ 3436726 w 6767141"/>
                      <a:gd name="connsiteY2" fmla="*/ 450086 h 2688451"/>
                      <a:gd name="connsiteX3" fmla="*/ 1332154 w 6767141"/>
                      <a:gd name="connsiteY3" fmla="*/ 143 h 2688451"/>
                      <a:gd name="connsiteX4" fmla="*/ 112954 w 6767141"/>
                      <a:gd name="connsiteY4" fmla="*/ 492340 h 2688451"/>
                      <a:gd name="connsiteX5" fmla="*/ 287126 w 6767141"/>
                      <a:gd name="connsiteY5" fmla="*/ 1843715 h 2688451"/>
                      <a:gd name="connsiteX6" fmla="*/ 2173983 w 6767141"/>
                      <a:gd name="connsiteY6" fmla="*/ 2090200 h 2688451"/>
                      <a:gd name="connsiteX7" fmla="*/ 4473409 w 6767141"/>
                      <a:gd name="connsiteY7" fmla="*/ 2144518 h 2688451"/>
                      <a:gd name="connsiteX8" fmla="*/ 4510783 w 6767141"/>
                      <a:gd name="connsiteY8" fmla="*/ 2641743 h 2688451"/>
                      <a:gd name="connsiteX9" fmla="*/ 6528269 w 6767141"/>
                      <a:gd name="connsiteY9" fmla="*/ 2583943 h 2688451"/>
                      <a:gd name="connsiteX10" fmla="*/ 6499241 w 6767141"/>
                      <a:gd name="connsiteY10" fmla="*/ 1453891 h 2688451"/>
                      <a:gd name="connsiteX0" fmla="*/ 6499241 w 6699250"/>
                      <a:gd name="connsiteY0" fmla="*/ 1453891 h 2607158"/>
                      <a:gd name="connsiteX1" fmla="*/ 4467240 w 6699250"/>
                      <a:gd name="connsiteY1" fmla="*/ 1204829 h 2607158"/>
                      <a:gd name="connsiteX2" fmla="*/ 3436726 w 6699250"/>
                      <a:gd name="connsiteY2" fmla="*/ 450086 h 2607158"/>
                      <a:gd name="connsiteX3" fmla="*/ 1332154 w 6699250"/>
                      <a:gd name="connsiteY3" fmla="*/ 143 h 2607158"/>
                      <a:gd name="connsiteX4" fmla="*/ 112954 w 6699250"/>
                      <a:gd name="connsiteY4" fmla="*/ 492340 h 2607158"/>
                      <a:gd name="connsiteX5" fmla="*/ 287126 w 6699250"/>
                      <a:gd name="connsiteY5" fmla="*/ 1843715 h 2607158"/>
                      <a:gd name="connsiteX6" fmla="*/ 2173983 w 6699250"/>
                      <a:gd name="connsiteY6" fmla="*/ 2090200 h 2607158"/>
                      <a:gd name="connsiteX7" fmla="*/ 4473409 w 6699250"/>
                      <a:gd name="connsiteY7" fmla="*/ 2144518 h 2607158"/>
                      <a:gd name="connsiteX8" fmla="*/ 5653783 w 6699250"/>
                      <a:gd name="connsiteY8" fmla="*/ 2246226 h 2607158"/>
                      <a:gd name="connsiteX9" fmla="*/ 6528269 w 6699250"/>
                      <a:gd name="connsiteY9" fmla="*/ 2583943 h 2607158"/>
                      <a:gd name="connsiteX10" fmla="*/ 6499241 w 6699250"/>
                      <a:gd name="connsiteY10" fmla="*/ 1453891 h 2607158"/>
                      <a:gd name="connsiteX0" fmla="*/ 6499241 w 7542097"/>
                      <a:gd name="connsiteY0" fmla="*/ 1453891 h 2246434"/>
                      <a:gd name="connsiteX1" fmla="*/ 4467240 w 7542097"/>
                      <a:gd name="connsiteY1" fmla="*/ 1204829 h 2246434"/>
                      <a:gd name="connsiteX2" fmla="*/ 3436726 w 7542097"/>
                      <a:gd name="connsiteY2" fmla="*/ 450086 h 2246434"/>
                      <a:gd name="connsiteX3" fmla="*/ 1332154 w 7542097"/>
                      <a:gd name="connsiteY3" fmla="*/ 143 h 2246434"/>
                      <a:gd name="connsiteX4" fmla="*/ 112954 w 7542097"/>
                      <a:gd name="connsiteY4" fmla="*/ 492340 h 2246434"/>
                      <a:gd name="connsiteX5" fmla="*/ 287126 w 7542097"/>
                      <a:gd name="connsiteY5" fmla="*/ 1843715 h 2246434"/>
                      <a:gd name="connsiteX6" fmla="*/ 2173983 w 7542097"/>
                      <a:gd name="connsiteY6" fmla="*/ 2090200 h 2246434"/>
                      <a:gd name="connsiteX7" fmla="*/ 4473409 w 7542097"/>
                      <a:gd name="connsiteY7" fmla="*/ 2144518 h 2246434"/>
                      <a:gd name="connsiteX8" fmla="*/ 5653783 w 7542097"/>
                      <a:gd name="connsiteY8" fmla="*/ 2246226 h 2246434"/>
                      <a:gd name="connsiteX9" fmla="*/ 7522679 w 7542097"/>
                      <a:gd name="connsiteY9" fmla="*/ 1909237 h 2246434"/>
                      <a:gd name="connsiteX10" fmla="*/ 6499241 w 7542097"/>
                      <a:gd name="connsiteY10" fmla="*/ 1453891 h 2246434"/>
                      <a:gd name="connsiteX0" fmla="*/ 7265051 w 7694768"/>
                      <a:gd name="connsiteY0" fmla="*/ 139377 h 2246434"/>
                      <a:gd name="connsiteX1" fmla="*/ 4467240 w 7694768"/>
                      <a:gd name="connsiteY1" fmla="*/ 1204829 h 2246434"/>
                      <a:gd name="connsiteX2" fmla="*/ 3436726 w 7694768"/>
                      <a:gd name="connsiteY2" fmla="*/ 450086 h 2246434"/>
                      <a:gd name="connsiteX3" fmla="*/ 1332154 w 7694768"/>
                      <a:gd name="connsiteY3" fmla="*/ 143 h 2246434"/>
                      <a:gd name="connsiteX4" fmla="*/ 112954 w 7694768"/>
                      <a:gd name="connsiteY4" fmla="*/ 492340 h 2246434"/>
                      <a:gd name="connsiteX5" fmla="*/ 287126 w 7694768"/>
                      <a:gd name="connsiteY5" fmla="*/ 1843715 h 2246434"/>
                      <a:gd name="connsiteX6" fmla="*/ 2173983 w 7694768"/>
                      <a:gd name="connsiteY6" fmla="*/ 2090200 h 2246434"/>
                      <a:gd name="connsiteX7" fmla="*/ 4473409 w 7694768"/>
                      <a:gd name="connsiteY7" fmla="*/ 2144518 h 2246434"/>
                      <a:gd name="connsiteX8" fmla="*/ 5653783 w 7694768"/>
                      <a:gd name="connsiteY8" fmla="*/ 2246226 h 2246434"/>
                      <a:gd name="connsiteX9" fmla="*/ 7522679 w 7694768"/>
                      <a:gd name="connsiteY9" fmla="*/ 1909237 h 2246434"/>
                      <a:gd name="connsiteX10" fmla="*/ 7265051 w 7694768"/>
                      <a:gd name="connsiteY10" fmla="*/ 139377 h 2246434"/>
                      <a:gd name="connsiteX0" fmla="*/ 7265051 w 7680937"/>
                      <a:gd name="connsiteY0" fmla="*/ 139377 h 2145726"/>
                      <a:gd name="connsiteX1" fmla="*/ 4467240 w 7680937"/>
                      <a:gd name="connsiteY1" fmla="*/ 1204829 h 2145726"/>
                      <a:gd name="connsiteX2" fmla="*/ 3436726 w 7680937"/>
                      <a:gd name="connsiteY2" fmla="*/ 450086 h 2145726"/>
                      <a:gd name="connsiteX3" fmla="*/ 1332154 w 7680937"/>
                      <a:gd name="connsiteY3" fmla="*/ 143 h 2145726"/>
                      <a:gd name="connsiteX4" fmla="*/ 112954 w 7680937"/>
                      <a:gd name="connsiteY4" fmla="*/ 492340 h 2145726"/>
                      <a:gd name="connsiteX5" fmla="*/ 287126 w 7680937"/>
                      <a:gd name="connsiteY5" fmla="*/ 1843715 h 2145726"/>
                      <a:gd name="connsiteX6" fmla="*/ 2173983 w 7680937"/>
                      <a:gd name="connsiteY6" fmla="*/ 2090200 h 2145726"/>
                      <a:gd name="connsiteX7" fmla="*/ 4473409 w 7680937"/>
                      <a:gd name="connsiteY7" fmla="*/ 2144518 h 2145726"/>
                      <a:gd name="connsiteX8" fmla="*/ 5848093 w 7680937"/>
                      <a:gd name="connsiteY8" fmla="*/ 2060100 h 2145726"/>
                      <a:gd name="connsiteX9" fmla="*/ 7522679 w 7680937"/>
                      <a:gd name="connsiteY9" fmla="*/ 1909237 h 2145726"/>
                      <a:gd name="connsiteX10" fmla="*/ 7265051 w 7680937"/>
                      <a:gd name="connsiteY10" fmla="*/ 139377 h 2145726"/>
                      <a:gd name="connsiteX0" fmla="*/ 7265051 w 7682677"/>
                      <a:gd name="connsiteY0" fmla="*/ 174727 h 2181076"/>
                      <a:gd name="connsiteX1" fmla="*/ 4432950 w 7682677"/>
                      <a:gd name="connsiteY1" fmla="*/ 100158 h 2181076"/>
                      <a:gd name="connsiteX2" fmla="*/ 3436726 w 7682677"/>
                      <a:gd name="connsiteY2" fmla="*/ 485436 h 2181076"/>
                      <a:gd name="connsiteX3" fmla="*/ 1332154 w 7682677"/>
                      <a:gd name="connsiteY3" fmla="*/ 35493 h 2181076"/>
                      <a:gd name="connsiteX4" fmla="*/ 112954 w 7682677"/>
                      <a:gd name="connsiteY4" fmla="*/ 527690 h 2181076"/>
                      <a:gd name="connsiteX5" fmla="*/ 287126 w 7682677"/>
                      <a:gd name="connsiteY5" fmla="*/ 1879065 h 2181076"/>
                      <a:gd name="connsiteX6" fmla="*/ 2173983 w 7682677"/>
                      <a:gd name="connsiteY6" fmla="*/ 2125550 h 2181076"/>
                      <a:gd name="connsiteX7" fmla="*/ 4473409 w 7682677"/>
                      <a:gd name="connsiteY7" fmla="*/ 2179868 h 2181076"/>
                      <a:gd name="connsiteX8" fmla="*/ 5848093 w 7682677"/>
                      <a:gd name="connsiteY8" fmla="*/ 2095450 h 2181076"/>
                      <a:gd name="connsiteX9" fmla="*/ 7522679 w 7682677"/>
                      <a:gd name="connsiteY9" fmla="*/ 1944587 h 2181076"/>
                      <a:gd name="connsiteX10" fmla="*/ 7265051 w 7682677"/>
                      <a:gd name="connsiteY10" fmla="*/ 174727 h 2181076"/>
                      <a:gd name="connsiteX0" fmla="*/ 7265051 w 7682677"/>
                      <a:gd name="connsiteY0" fmla="*/ 189505 h 2195854"/>
                      <a:gd name="connsiteX1" fmla="*/ 4432950 w 7682677"/>
                      <a:gd name="connsiteY1" fmla="*/ 114936 h 2195854"/>
                      <a:gd name="connsiteX2" fmla="*/ 2979526 w 7682677"/>
                      <a:gd name="connsiteY2" fmla="*/ 0 h 2195854"/>
                      <a:gd name="connsiteX3" fmla="*/ 1332154 w 7682677"/>
                      <a:gd name="connsiteY3" fmla="*/ 50271 h 2195854"/>
                      <a:gd name="connsiteX4" fmla="*/ 112954 w 7682677"/>
                      <a:gd name="connsiteY4" fmla="*/ 542468 h 2195854"/>
                      <a:gd name="connsiteX5" fmla="*/ 287126 w 7682677"/>
                      <a:gd name="connsiteY5" fmla="*/ 1893843 h 2195854"/>
                      <a:gd name="connsiteX6" fmla="*/ 2173983 w 7682677"/>
                      <a:gd name="connsiteY6" fmla="*/ 2140328 h 2195854"/>
                      <a:gd name="connsiteX7" fmla="*/ 4473409 w 7682677"/>
                      <a:gd name="connsiteY7" fmla="*/ 2194646 h 2195854"/>
                      <a:gd name="connsiteX8" fmla="*/ 5848093 w 7682677"/>
                      <a:gd name="connsiteY8" fmla="*/ 2110228 h 2195854"/>
                      <a:gd name="connsiteX9" fmla="*/ 7522679 w 7682677"/>
                      <a:gd name="connsiteY9" fmla="*/ 1959365 h 2195854"/>
                      <a:gd name="connsiteX10" fmla="*/ 7265051 w 7682677"/>
                      <a:gd name="connsiteY10" fmla="*/ 189505 h 2195854"/>
                      <a:gd name="connsiteX0" fmla="*/ 7265051 w 7668619"/>
                      <a:gd name="connsiteY0" fmla="*/ 199609 h 2205958"/>
                      <a:gd name="connsiteX1" fmla="*/ 4718700 w 7668619"/>
                      <a:gd name="connsiteY1" fmla="*/ 20345 h 2205958"/>
                      <a:gd name="connsiteX2" fmla="*/ 2979526 w 7668619"/>
                      <a:gd name="connsiteY2" fmla="*/ 10104 h 2205958"/>
                      <a:gd name="connsiteX3" fmla="*/ 1332154 w 7668619"/>
                      <a:gd name="connsiteY3" fmla="*/ 60375 h 2205958"/>
                      <a:gd name="connsiteX4" fmla="*/ 112954 w 7668619"/>
                      <a:gd name="connsiteY4" fmla="*/ 552572 h 2205958"/>
                      <a:gd name="connsiteX5" fmla="*/ 287126 w 7668619"/>
                      <a:gd name="connsiteY5" fmla="*/ 1903947 h 2205958"/>
                      <a:gd name="connsiteX6" fmla="*/ 2173983 w 7668619"/>
                      <a:gd name="connsiteY6" fmla="*/ 2150432 h 2205958"/>
                      <a:gd name="connsiteX7" fmla="*/ 4473409 w 7668619"/>
                      <a:gd name="connsiteY7" fmla="*/ 2204750 h 2205958"/>
                      <a:gd name="connsiteX8" fmla="*/ 5848093 w 7668619"/>
                      <a:gd name="connsiteY8" fmla="*/ 2120332 h 2205958"/>
                      <a:gd name="connsiteX9" fmla="*/ 7522679 w 7668619"/>
                      <a:gd name="connsiteY9" fmla="*/ 1969469 h 2205958"/>
                      <a:gd name="connsiteX10" fmla="*/ 7265051 w 7668619"/>
                      <a:gd name="connsiteY10" fmla="*/ 199609 h 2205958"/>
                      <a:gd name="connsiteX0" fmla="*/ 7425071 w 7747696"/>
                      <a:gd name="connsiteY0" fmla="*/ 310695 h 2212348"/>
                      <a:gd name="connsiteX1" fmla="*/ 4718700 w 7747696"/>
                      <a:gd name="connsiteY1" fmla="*/ 26735 h 2212348"/>
                      <a:gd name="connsiteX2" fmla="*/ 2979526 w 7747696"/>
                      <a:gd name="connsiteY2" fmla="*/ 16494 h 2212348"/>
                      <a:gd name="connsiteX3" fmla="*/ 1332154 w 7747696"/>
                      <a:gd name="connsiteY3" fmla="*/ 66765 h 2212348"/>
                      <a:gd name="connsiteX4" fmla="*/ 112954 w 7747696"/>
                      <a:gd name="connsiteY4" fmla="*/ 558962 h 2212348"/>
                      <a:gd name="connsiteX5" fmla="*/ 287126 w 7747696"/>
                      <a:gd name="connsiteY5" fmla="*/ 1910337 h 2212348"/>
                      <a:gd name="connsiteX6" fmla="*/ 2173983 w 7747696"/>
                      <a:gd name="connsiteY6" fmla="*/ 2156822 h 2212348"/>
                      <a:gd name="connsiteX7" fmla="*/ 4473409 w 7747696"/>
                      <a:gd name="connsiteY7" fmla="*/ 2211140 h 2212348"/>
                      <a:gd name="connsiteX8" fmla="*/ 5848093 w 7747696"/>
                      <a:gd name="connsiteY8" fmla="*/ 2126722 h 2212348"/>
                      <a:gd name="connsiteX9" fmla="*/ 7522679 w 7747696"/>
                      <a:gd name="connsiteY9" fmla="*/ 1975859 h 2212348"/>
                      <a:gd name="connsiteX10" fmla="*/ 7425071 w 7747696"/>
                      <a:gd name="connsiteY10" fmla="*/ 310695 h 2212348"/>
                      <a:gd name="connsiteX0" fmla="*/ 7425071 w 7711435"/>
                      <a:gd name="connsiteY0" fmla="*/ 310695 h 2212348"/>
                      <a:gd name="connsiteX1" fmla="*/ 4718700 w 7711435"/>
                      <a:gd name="connsiteY1" fmla="*/ 26735 h 2212348"/>
                      <a:gd name="connsiteX2" fmla="*/ 2979526 w 7711435"/>
                      <a:gd name="connsiteY2" fmla="*/ 16494 h 2212348"/>
                      <a:gd name="connsiteX3" fmla="*/ 1332154 w 7711435"/>
                      <a:gd name="connsiteY3" fmla="*/ 66765 h 2212348"/>
                      <a:gd name="connsiteX4" fmla="*/ 112954 w 7711435"/>
                      <a:gd name="connsiteY4" fmla="*/ 558962 h 2212348"/>
                      <a:gd name="connsiteX5" fmla="*/ 287126 w 7711435"/>
                      <a:gd name="connsiteY5" fmla="*/ 1910337 h 2212348"/>
                      <a:gd name="connsiteX6" fmla="*/ 2173983 w 7711435"/>
                      <a:gd name="connsiteY6" fmla="*/ 2156822 h 2212348"/>
                      <a:gd name="connsiteX7" fmla="*/ 4473409 w 7711435"/>
                      <a:gd name="connsiteY7" fmla="*/ 2211140 h 2212348"/>
                      <a:gd name="connsiteX8" fmla="*/ 5848093 w 7711435"/>
                      <a:gd name="connsiteY8" fmla="*/ 2126722 h 2212348"/>
                      <a:gd name="connsiteX9" fmla="*/ 7454099 w 7711435"/>
                      <a:gd name="connsiteY9" fmla="*/ 2010757 h 2212348"/>
                      <a:gd name="connsiteX10" fmla="*/ 7425071 w 7711435"/>
                      <a:gd name="connsiteY10" fmla="*/ 310695 h 2212348"/>
                      <a:gd name="connsiteX0" fmla="*/ 7412901 w 7699265"/>
                      <a:gd name="connsiteY0" fmla="*/ 311289 h 2212942"/>
                      <a:gd name="connsiteX1" fmla="*/ 4706530 w 7699265"/>
                      <a:gd name="connsiteY1" fmla="*/ 27329 h 2212942"/>
                      <a:gd name="connsiteX2" fmla="*/ 2967356 w 7699265"/>
                      <a:gd name="connsiteY2" fmla="*/ 17088 h 2212942"/>
                      <a:gd name="connsiteX3" fmla="*/ 1148534 w 7699265"/>
                      <a:gd name="connsiteY3" fmla="*/ 78992 h 2212942"/>
                      <a:gd name="connsiteX4" fmla="*/ 100784 w 7699265"/>
                      <a:gd name="connsiteY4" fmla="*/ 559556 h 2212942"/>
                      <a:gd name="connsiteX5" fmla="*/ 274956 w 7699265"/>
                      <a:gd name="connsiteY5" fmla="*/ 1910931 h 2212942"/>
                      <a:gd name="connsiteX6" fmla="*/ 2161813 w 7699265"/>
                      <a:gd name="connsiteY6" fmla="*/ 2157416 h 2212942"/>
                      <a:gd name="connsiteX7" fmla="*/ 4461239 w 7699265"/>
                      <a:gd name="connsiteY7" fmla="*/ 2211734 h 2212942"/>
                      <a:gd name="connsiteX8" fmla="*/ 5835923 w 7699265"/>
                      <a:gd name="connsiteY8" fmla="*/ 2127316 h 2212942"/>
                      <a:gd name="connsiteX9" fmla="*/ 7441929 w 7699265"/>
                      <a:gd name="connsiteY9" fmla="*/ 2011351 h 2212942"/>
                      <a:gd name="connsiteX10" fmla="*/ 7412901 w 7699265"/>
                      <a:gd name="connsiteY10" fmla="*/ 311289 h 2212942"/>
                      <a:gd name="connsiteX0" fmla="*/ 7412901 w 7699265"/>
                      <a:gd name="connsiteY0" fmla="*/ 311289 h 2212942"/>
                      <a:gd name="connsiteX1" fmla="*/ 4706530 w 7699265"/>
                      <a:gd name="connsiteY1" fmla="*/ 27329 h 2212942"/>
                      <a:gd name="connsiteX2" fmla="*/ 2910206 w 7699265"/>
                      <a:gd name="connsiteY2" fmla="*/ 17088 h 2212942"/>
                      <a:gd name="connsiteX3" fmla="*/ 1148534 w 7699265"/>
                      <a:gd name="connsiteY3" fmla="*/ 78992 h 2212942"/>
                      <a:gd name="connsiteX4" fmla="*/ 100784 w 7699265"/>
                      <a:gd name="connsiteY4" fmla="*/ 559556 h 2212942"/>
                      <a:gd name="connsiteX5" fmla="*/ 274956 w 7699265"/>
                      <a:gd name="connsiteY5" fmla="*/ 1910931 h 2212942"/>
                      <a:gd name="connsiteX6" fmla="*/ 2161813 w 7699265"/>
                      <a:gd name="connsiteY6" fmla="*/ 2157416 h 2212942"/>
                      <a:gd name="connsiteX7" fmla="*/ 4461239 w 7699265"/>
                      <a:gd name="connsiteY7" fmla="*/ 2211734 h 2212942"/>
                      <a:gd name="connsiteX8" fmla="*/ 5835923 w 7699265"/>
                      <a:gd name="connsiteY8" fmla="*/ 2127316 h 2212942"/>
                      <a:gd name="connsiteX9" fmla="*/ 7441929 w 7699265"/>
                      <a:gd name="connsiteY9" fmla="*/ 2011351 h 2212942"/>
                      <a:gd name="connsiteX10" fmla="*/ 7412901 w 7699265"/>
                      <a:gd name="connsiteY10" fmla="*/ 311289 h 2212942"/>
                      <a:gd name="connsiteX0" fmla="*/ 7429211 w 7715575"/>
                      <a:gd name="connsiteY0" fmla="*/ 311289 h 2212309"/>
                      <a:gd name="connsiteX1" fmla="*/ 4722840 w 7715575"/>
                      <a:gd name="connsiteY1" fmla="*/ 27329 h 2212309"/>
                      <a:gd name="connsiteX2" fmla="*/ 2926516 w 7715575"/>
                      <a:gd name="connsiteY2" fmla="*/ 17088 h 2212309"/>
                      <a:gd name="connsiteX3" fmla="*/ 1164844 w 7715575"/>
                      <a:gd name="connsiteY3" fmla="*/ 78992 h 2212309"/>
                      <a:gd name="connsiteX4" fmla="*/ 117094 w 7715575"/>
                      <a:gd name="connsiteY4" fmla="*/ 559556 h 2212309"/>
                      <a:gd name="connsiteX5" fmla="*/ 256976 w 7715575"/>
                      <a:gd name="connsiteY5" fmla="*/ 2027260 h 2212309"/>
                      <a:gd name="connsiteX6" fmla="*/ 2178123 w 7715575"/>
                      <a:gd name="connsiteY6" fmla="*/ 2157416 h 2212309"/>
                      <a:gd name="connsiteX7" fmla="*/ 4477549 w 7715575"/>
                      <a:gd name="connsiteY7" fmla="*/ 2211734 h 2212309"/>
                      <a:gd name="connsiteX8" fmla="*/ 5852233 w 7715575"/>
                      <a:gd name="connsiteY8" fmla="*/ 2127316 h 2212309"/>
                      <a:gd name="connsiteX9" fmla="*/ 7458239 w 7715575"/>
                      <a:gd name="connsiteY9" fmla="*/ 2011351 h 2212309"/>
                      <a:gd name="connsiteX10" fmla="*/ 7429211 w 7715575"/>
                      <a:gd name="connsiteY10" fmla="*/ 311289 h 2212309"/>
                      <a:gd name="connsiteX0" fmla="*/ 7429211 w 7715575"/>
                      <a:gd name="connsiteY0" fmla="*/ 286430 h 2187450"/>
                      <a:gd name="connsiteX1" fmla="*/ 4722840 w 7715575"/>
                      <a:gd name="connsiteY1" fmla="*/ 2470 h 2187450"/>
                      <a:gd name="connsiteX2" fmla="*/ 3086536 w 7715575"/>
                      <a:gd name="connsiteY2" fmla="*/ 143456 h 2187450"/>
                      <a:gd name="connsiteX3" fmla="*/ 1164844 w 7715575"/>
                      <a:gd name="connsiteY3" fmla="*/ 54133 h 2187450"/>
                      <a:gd name="connsiteX4" fmla="*/ 117094 w 7715575"/>
                      <a:gd name="connsiteY4" fmla="*/ 534697 h 2187450"/>
                      <a:gd name="connsiteX5" fmla="*/ 256976 w 7715575"/>
                      <a:gd name="connsiteY5" fmla="*/ 2002401 h 2187450"/>
                      <a:gd name="connsiteX6" fmla="*/ 2178123 w 7715575"/>
                      <a:gd name="connsiteY6" fmla="*/ 2132557 h 2187450"/>
                      <a:gd name="connsiteX7" fmla="*/ 4477549 w 7715575"/>
                      <a:gd name="connsiteY7" fmla="*/ 2186875 h 2187450"/>
                      <a:gd name="connsiteX8" fmla="*/ 5852233 w 7715575"/>
                      <a:gd name="connsiteY8" fmla="*/ 2102457 h 2187450"/>
                      <a:gd name="connsiteX9" fmla="*/ 7458239 w 7715575"/>
                      <a:gd name="connsiteY9" fmla="*/ 1986492 h 2187450"/>
                      <a:gd name="connsiteX10" fmla="*/ 7429211 w 7715575"/>
                      <a:gd name="connsiteY10" fmla="*/ 286430 h 2187450"/>
                      <a:gd name="connsiteX0" fmla="*/ 7429211 w 7707875"/>
                      <a:gd name="connsiteY0" fmla="*/ 249040 h 2150060"/>
                      <a:gd name="connsiteX1" fmla="*/ 4837140 w 7707875"/>
                      <a:gd name="connsiteY1" fmla="*/ 69776 h 2150060"/>
                      <a:gd name="connsiteX2" fmla="*/ 3086536 w 7707875"/>
                      <a:gd name="connsiteY2" fmla="*/ 106066 h 2150060"/>
                      <a:gd name="connsiteX3" fmla="*/ 1164844 w 7707875"/>
                      <a:gd name="connsiteY3" fmla="*/ 16743 h 2150060"/>
                      <a:gd name="connsiteX4" fmla="*/ 117094 w 7707875"/>
                      <a:gd name="connsiteY4" fmla="*/ 497307 h 2150060"/>
                      <a:gd name="connsiteX5" fmla="*/ 256976 w 7707875"/>
                      <a:gd name="connsiteY5" fmla="*/ 1965011 h 2150060"/>
                      <a:gd name="connsiteX6" fmla="*/ 2178123 w 7707875"/>
                      <a:gd name="connsiteY6" fmla="*/ 2095167 h 2150060"/>
                      <a:gd name="connsiteX7" fmla="*/ 4477549 w 7707875"/>
                      <a:gd name="connsiteY7" fmla="*/ 2149485 h 2150060"/>
                      <a:gd name="connsiteX8" fmla="*/ 5852233 w 7707875"/>
                      <a:gd name="connsiteY8" fmla="*/ 2065067 h 2150060"/>
                      <a:gd name="connsiteX9" fmla="*/ 7458239 w 7707875"/>
                      <a:gd name="connsiteY9" fmla="*/ 1949102 h 2150060"/>
                      <a:gd name="connsiteX10" fmla="*/ 7429211 w 7707875"/>
                      <a:gd name="connsiteY10" fmla="*/ 249040 h 2150060"/>
                      <a:gd name="connsiteX0" fmla="*/ 7429211 w 7707875"/>
                      <a:gd name="connsiteY0" fmla="*/ 249358 h 2150378"/>
                      <a:gd name="connsiteX1" fmla="*/ 4837140 w 7707875"/>
                      <a:gd name="connsiteY1" fmla="*/ 70094 h 2150378"/>
                      <a:gd name="connsiteX2" fmla="*/ 3978258 w 7707875"/>
                      <a:gd name="connsiteY2" fmla="*/ 93340 h 2150378"/>
                      <a:gd name="connsiteX3" fmla="*/ 3086536 w 7707875"/>
                      <a:gd name="connsiteY3" fmla="*/ 106384 h 2150378"/>
                      <a:gd name="connsiteX4" fmla="*/ 1164844 w 7707875"/>
                      <a:gd name="connsiteY4" fmla="*/ 17061 h 2150378"/>
                      <a:gd name="connsiteX5" fmla="*/ 117094 w 7707875"/>
                      <a:gd name="connsiteY5" fmla="*/ 497625 h 2150378"/>
                      <a:gd name="connsiteX6" fmla="*/ 256976 w 7707875"/>
                      <a:gd name="connsiteY6" fmla="*/ 1965329 h 2150378"/>
                      <a:gd name="connsiteX7" fmla="*/ 2178123 w 7707875"/>
                      <a:gd name="connsiteY7" fmla="*/ 2095485 h 2150378"/>
                      <a:gd name="connsiteX8" fmla="*/ 4477549 w 7707875"/>
                      <a:gd name="connsiteY8" fmla="*/ 2149803 h 2150378"/>
                      <a:gd name="connsiteX9" fmla="*/ 5852233 w 7707875"/>
                      <a:gd name="connsiteY9" fmla="*/ 2065385 h 2150378"/>
                      <a:gd name="connsiteX10" fmla="*/ 7458239 w 7707875"/>
                      <a:gd name="connsiteY10" fmla="*/ 1949420 h 2150378"/>
                      <a:gd name="connsiteX11" fmla="*/ 7429211 w 7707875"/>
                      <a:gd name="connsiteY11" fmla="*/ 249358 h 2150378"/>
                      <a:gd name="connsiteX0" fmla="*/ 7429211 w 7707875"/>
                      <a:gd name="connsiteY0" fmla="*/ 253500 h 2154520"/>
                      <a:gd name="connsiteX1" fmla="*/ 4837140 w 7707875"/>
                      <a:gd name="connsiteY1" fmla="*/ 74236 h 2154520"/>
                      <a:gd name="connsiteX2" fmla="*/ 3715368 w 7707875"/>
                      <a:gd name="connsiteY2" fmla="*/ 341772 h 2154520"/>
                      <a:gd name="connsiteX3" fmla="*/ 3086536 w 7707875"/>
                      <a:gd name="connsiteY3" fmla="*/ 110526 h 2154520"/>
                      <a:gd name="connsiteX4" fmla="*/ 1164844 w 7707875"/>
                      <a:gd name="connsiteY4" fmla="*/ 21203 h 2154520"/>
                      <a:gd name="connsiteX5" fmla="*/ 117094 w 7707875"/>
                      <a:gd name="connsiteY5" fmla="*/ 501767 h 2154520"/>
                      <a:gd name="connsiteX6" fmla="*/ 256976 w 7707875"/>
                      <a:gd name="connsiteY6" fmla="*/ 1969471 h 2154520"/>
                      <a:gd name="connsiteX7" fmla="*/ 2178123 w 7707875"/>
                      <a:gd name="connsiteY7" fmla="*/ 2099627 h 2154520"/>
                      <a:gd name="connsiteX8" fmla="*/ 4477549 w 7707875"/>
                      <a:gd name="connsiteY8" fmla="*/ 2153945 h 2154520"/>
                      <a:gd name="connsiteX9" fmla="*/ 5852233 w 7707875"/>
                      <a:gd name="connsiteY9" fmla="*/ 2069527 h 2154520"/>
                      <a:gd name="connsiteX10" fmla="*/ 7458239 w 7707875"/>
                      <a:gd name="connsiteY10" fmla="*/ 1953562 h 2154520"/>
                      <a:gd name="connsiteX11" fmla="*/ 7429211 w 7707875"/>
                      <a:gd name="connsiteY11" fmla="*/ 253500 h 2154520"/>
                      <a:gd name="connsiteX0" fmla="*/ 7429211 w 7707875"/>
                      <a:gd name="connsiteY0" fmla="*/ 243158 h 2144178"/>
                      <a:gd name="connsiteX1" fmla="*/ 4837140 w 7707875"/>
                      <a:gd name="connsiteY1" fmla="*/ 63894 h 2144178"/>
                      <a:gd name="connsiteX2" fmla="*/ 3715368 w 7707875"/>
                      <a:gd name="connsiteY2" fmla="*/ 331430 h 2144178"/>
                      <a:gd name="connsiteX3" fmla="*/ 2617906 w 7707875"/>
                      <a:gd name="connsiteY3" fmla="*/ 169982 h 2144178"/>
                      <a:gd name="connsiteX4" fmla="*/ 1164844 w 7707875"/>
                      <a:gd name="connsiteY4" fmla="*/ 10861 h 2144178"/>
                      <a:gd name="connsiteX5" fmla="*/ 117094 w 7707875"/>
                      <a:gd name="connsiteY5" fmla="*/ 491425 h 2144178"/>
                      <a:gd name="connsiteX6" fmla="*/ 256976 w 7707875"/>
                      <a:gd name="connsiteY6" fmla="*/ 1959129 h 2144178"/>
                      <a:gd name="connsiteX7" fmla="*/ 2178123 w 7707875"/>
                      <a:gd name="connsiteY7" fmla="*/ 2089285 h 2144178"/>
                      <a:gd name="connsiteX8" fmla="*/ 4477549 w 7707875"/>
                      <a:gd name="connsiteY8" fmla="*/ 2143603 h 2144178"/>
                      <a:gd name="connsiteX9" fmla="*/ 5852233 w 7707875"/>
                      <a:gd name="connsiteY9" fmla="*/ 2059185 h 2144178"/>
                      <a:gd name="connsiteX10" fmla="*/ 7458239 w 7707875"/>
                      <a:gd name="connsiteY10" fmla="*/ 1943220 h 2144178"/>
                      <a:gd name="connsiteX11" fmla="*/ 7429211 w 7707875"/>
                      <a:gd name="connsiteY11" fmla="*/ 243158 h 2144178"/>
                      <a:gd name="connsiteX0" fmla="*/ 7429211 w 7707875"/>
                      <a:gd name="connsiteY0" fmla="*/ 242684 h 2143704"/>
                      <a:gd name="connsiteX1" fmla="*/ 4837140 w 7707875"/>
                      <a:gd name="connsiteY1" fmla="*/ 63420 h 2143704"/>
                      <a:gd name="connsiteX2" fmla="*/ 3715368 w 7707875"/>
                      <a:gd name="connsiteY2" fmla="*/ 330956 h 2143704"/>
                      <a:gd name="connsiteX3" fmla="*/ 3475338 w 7707875"/>
                      <a:gd name="connsiteY3" fmla="*/ 272791 h 2143704"/>
                      <a:gd name="connsiteX4" fmla="*/ 2617906 w 7707875"/>
                      <a:gd name="connsiteY4" fmla="*/ 169508 h 2143704"/>
                      <a:gd name="connsiteX5" fmla="*/ 1164844 w 7707875"/>
                      <a:gd name="connsiteY5" fmla="*/ 10387 h 2143704"/>
                      <a:gd name="connsiteX6" fmla="*/ 117094 w 7707875"/>
                      <a:gd name="connsiteY6" fmla="*/ 490951 h 2143704"/>
                      <a:gd name="connsiteX7" fmla="*/ 256976 w 7707875"/>
                      <a:gd name="connsiteY7" fmla="*/ 1958655 h 2143704"/>
                      <a:gd name="connsiteX8" fmla="*/ 2178123 w 7707875"/>
                      <a:gd name="connsiteY8" fmla="*/ 2088811 h 2143704"/>
                      <a:gd name="connsiteX9" fmla="*/ 4477549 w 7707875"/>
                      <a:gd name="connsiteY9" fmla="*/ 2143129 h 2143704"/>
                      <a:gd name="connsiteX10" fmla="*/ 5852233 w 7707875"/>
                      <a:gd name="connsiteY10" fmla="*/ 2058711 h 2143704"/>
                      <a:gd name="connsiteX11" fmla="*/ 7458239 w 7707875"/>
                      <a:gd name="connsiteY11" fmla="*/ 1942746 h 2143704"/>
                      <a:gd name="connsiteX12" fmla="*/ 7429211 w 7707875"/>
                      <a:gd name="connsiteY12" fmla="*/ 242684 h 2143704"/>
                      <a:gd name="connsiteX0" fmla="*/ 7429211 w 7682201"/>
                      <a:gd name="connsiteY0" fmla="*/ 242684 h 2143704"/>
                      <a:gd name="connsiteX1" fmla="*/ 5225760 w 7682201"/>
                      <a:gd name="connsiteY1" fmla="*/ 98319 h 2143704"/>
                      <a:gd name="connsiteX2" fmla="*/ 3715368 w 7682201"/>
                      <a:gd name="connsiteY2" fmla="*/ 330956 h 2143704"/>
                      <a:gd name="connsiteX3" fmla="*/ 3475338 w 7682201"/>
                      <a:gd name="connsiteY3" fmla="*/ 272791 h 2143704"/>
                      <a:gd name="connsiteX4" fmla="*/ 2617906 w 7682201"/>
                      <a:gd name="connsiteY4" fmla="*/ 169508 h 2143704"/>
                      <a:gd name="connsiteX5" fmla="*/ 1164844 w 7682201"/>
                      <a:gd name="connsiteY5" fmla="*/ 10387 h 2143704"/>
                      <a:gd name="connsiteX6" fmla="*/ 117094 w 7682201"/>
                      <a:gd name="connsiteY6" fmla="*/ 490951 h 2143704"/>
                      <a:gd name="connsiteX7" fmla="*/ 256976 w 7682201"/>
                      <a:gd name="connsiteY7" fmla="*/ 1958655 h 2143704"/>
                      <a:gd name="connsiteX8" fmla="*/ 2178123 w 7682201"/>
                      <a:gd name="connsiteY8" fmla="*/ 2088811 h 2143704"/>
                      <a:gd name="connsiteX9" fmla="*/ 4477549 w 7682201"/>
                      <a:gd name="connsiteY9" fmla="*/ 2143129 h 2143704"/>
                      <a:gd name="connsiteX10" fmla="*/ 5852233 w 7682201"/>
                      <a:gd name="connsiteY10" fmla="*/ 2058711 h 2143704"/>
                      <a:gd name="connsiteX11" fmla="*/ 7458239 w 7682201"/>
                      <a:gd name="connsiteY11" fmla="*/ 1942746 h 2143704"/>
                      <a:gd name="connsiteX12" fmla="*/ 7429211 w 7682201"/>
                      <a:gd name="connsiteY12" fmla="*/ 242684 h 2143704"/>
                      <a:gd name="connsiteX0" fmla="*/ 7429211 w 7682201"/>
                      <a:gd name="connsiteY0" fmla="*/ 242684 h 2143704"/>
                      <a:gd name="connsiteX1" fmla="*/ 5225760 w 7682201"/>
                      <a:gd name="connsiteY1" fmla="*/ 98319 h 2143704"/>
                      <a:gd name="connsiteX2" fmla="*/ 3978258 w 7682201"/>
                      <a:gd name="connsiteY2" fmla="*/ 202994 h 2143704"/>
                      <a:gd name="connsiteX3" fmla="*/ 3475338 w 7682201"/>
                      <a:gd name="connsiteY3" fmla="*/ 272791 h 2143704"/>
                      <a:gd name="connsiteX4" fmla="*/ 2617906 w 7682201"/>
                      <a:gd name="connsiteY4" fmla="*/ 169508 h 2143704"/>
                      <a:gd name="connsiteX5" fmla="*/ 1164844 w 7682201"/>
                      <a:gd name="connsiteY5" fmla="*/ 10387 h 2143704"/>
                      <a:gd name="connsiteX6" fmla="*/ 117094 w 7682201"/>
                      <a:gd name="connsiteY6" fmla="*/ 490951 h 2143704"/>
                      <a:gd name="connsiteX7" fmla="*/ 256976 w 7682201"/>
                      <a:gd name="connsiteY7" fmla="*/ 1958655 h 2143704"/>
                      <a:gd name="connsiteX8" fmla="*/ 2178123 w 7682201"/>
                      <a:gd name="connsiteY8" fmla="*/ 2088811 h 2143704"/>
                      <a:gd name="connsiteX9" fmla="*/ 4477549 w 7682201"/>
                      <a:gd name="connsiteY9" fmla="*/ 2143129 h 2143704"/>
                      <a:gd name="connsiteX10" fmla="*/ 5852233 w 7682201"/>
                      <a:gd name="connsiteY10" fmla="*/ 2058711 h 2143704"/>
                      <a:gd name="connsiteX11" fmla="*/ 7458239 w 7682201"/>
                      <a:gd name="connsiteY11" fmla="*/ 1942746 h 2143704"/>
                      <a:gd name="connsiteX12" fmla="*/ 7429211 w 7682201"/>
                      <a:gd name="connsiteY12" fmla="*/ 242684 h 2143704"/>
                      <a:gd name="connsiteX0" fmla="*/ 7429211 w 7682201"/>
                      <a:gd name="connsiteY0" fmla="*/ 242774 h 2143794"/>
                      <a:gd name="connsiteX1" fmla="*/ 5225760 w 7682201"/>
                      <a:gd name="connsiteY1" fmla="*/ 98409 h 2143794"/>
                      <a:gd name="connsiteX2" fmla="*/ 3978258 w 7682201"/>
                      <a:gd name="connsiteY2" fmla="*/ 203084 h 2143794"/>
                      <a:gd name="connsiteX3" fmla="*/ 3281028 w 7682201"/>
                      <a:gd name="connsiteY3" fmla="*/ 284514 h 2143794"/>
                      <a:gd name="connsiteX4" fmla="*/ 2617906 w 7682201"/>
                      <a:gd name="connsiteY4" fmla="*/ 169598 h 2143794"/>
                      <a:gd name="connsiteX5" fmla="*/ 1164844 w 7682201"/>
                      <a:gd name="connsiteY5" fmla="*/ 10477 h 2143794"/>
                      <a:gd name="connsiteX6" fmla="*/ 117094 w 7682201"/>
                      <a:gd name="connsiteY6" fmla="*/ 491041 h 2143794"/>
                      <a:gd name="connsiteX7" fmla="*/ 256976 w 7682201"/>
                      <a:gd name="connsiteY7" fmla="*/ 1958745 h 2143794"/>
                      <a:gd name="connsiteX8" fmla="*/ 2178123 w 7682201"/>
                      <a:gd name="connsiteY8" fmla="*/ 2088901 h 2143794"/>
                      <a:gd name="connsiteX9" fmla="*/ 4477549 w 7682201"/>
                      <a:gd name="connsiteY9" fmla="*/ 2143219 h 2143794"/>
                      <a:gd name="connsiteX10" fmla="*/ 5852233 w 7682201"/>
                      <a:gd name="connsiteY10" fmla="*/ 2058801 h 2143794"/>
                      <a:gd name="connsiteX11" fmla="*/ 7458239 w 7682201"/>
                      <a:gd name="connsiteY11" fmla="*/ 1942836 h 2143794"/>
                      <a:gd name="connsiteX12" fmla="*/ 7429211 w 7682201"/>
                      <a:gd name="connsiteY12" fmla="*/ 242774 h 2143794"/>
                      <a:gd name="connsiteX0" fmla="*/ 7429211 w 7682201"/>
                      <a:gd name="connsiteY0" fmla="*/ 252585 h 2153605"/>
                      <a:gd name="connsiteX1" fmla="*/ 5225760 w 7682201"/>
                      <a:gd name="connsiteY1" fmla="*/ 108220 h 2153605"/>
                      <a:gd name="connsiteX2" fmla="*/ 3978258 w 7682201"/>
                      <a:gd name="connsiteY2" fmla="*/ 212895 h 2153605"/>
                      <a:gd name="connsiteX3" fmla="*/ 3281028 w 7682201"/>
                      <a:gd name="connsiteY3" fmla="*/ 294325 h 2153605"/>
                      <a:gd name="connsiteX4" fmla="*/ 2400736 w 7682201"/>
                      <a:gd name="connsiteY4" fmla="*/ 109611 h 2153605"/>
                      <a:gd name="connsiteX5" fmla="*/ 1164844 w 7682201"/>
                      <a:gd name="connsiteY5" fmla="*/ 20288 h 2153605"/>
                      <a:gd name="connsiteX6" fmla="*/ 117094 w 7682201"/>
                      <a:gd name="connsiteY6" fmla="*/ 500852 h 2153605"/>
                      <a:gd name="connsiteX7" fmla="*/ 256976 w 7682201"/>
                      <a:gd name="connsiteY7" fmla="*/ 1968556 h 2153605"/>
                      <a:gd name="connsiteX8" fmla="*/ 2178123 w 7682201"/>
                      <a:gd name="connsiteY8" fmla="*/ 2098712 h 2153605"/>
                      <a:gd name="connsiteX9" fmla="*/ 4477549 w 7682201"/>
                      <a:gd name="connsiteY9" fmla="*/ 2153030 h 2153605"/>
                      <a:gd name="connsiteX10" fmla="*/ 5852233 w 7682201"/>
                      <a:gd name="connsiteY10" fmla="*/ 2068612 h 2153605"/>
                      <a:gd name="connsiteX11" fmla="*/ 7458239 w 7682201"/>
                      <a:gd name="connsiteY11" fmla="*/ 1952647 h 2153605"/>
                      <a:gd name="connsiteX12" fmla="*/ 7429211 w 7682201"/>
                      <a:gd name="connsiteY12" fmla="*/ 252585 h 2153605"/>
                      <a:gd name="connsiteX0" fmla="*/ 7399911 w 7652901"/>
                      <a:gd name="connsiteY0" fmla="*/ 185526 h 2086546"/>
                      <a:gd name="connsiteX1" fmla="*/ 5196460 w 7652901"/>
                      <a:gd name="connsiteY1" fmla="*/ 41161 h 2086546"/>
                      <a:gd name="connsiteX2" fmla="*/ 3948958 w 7652901"/>
                      <a:gd name="connsiteY2" fmla="*/ 145836 h 2086546"/>
                      <a:gd name="connsiteX3" fmla="*/ 3251728 w 7652901"/>
                      <a:gd name="connsiteY3" fmla="*/ 227266 h 2086546"/>
                      <a:gd name="connsiteX4" fmla="*/ 2371436 w 7652901"/>
                      <a:gd name="connsiteY4" fmla="*/ 42552 h 2086546"/>
                      <a:gd name="connsiteX5" fmla="*/ 689774 w 7652901"/>
                      <a:gd name="connsiteY5" fmla="*/ 34659 h 2086546"/>
                      <a:gd name="connsiteX6" fmla="*/ 87794 w 7652901"/>
                      <a:gd name="connsiteY6" fmla="*/ 433793 h 2086546"/>
                      <a:gd name="connsiteX7" fmla="*/ 227676 w 7652901"/>
                      <a:gd name="connsiteY7" fmla="*/ 1901497 h 2086546"/>
                      <a:gd name="connsiteX8" fmla="*/ 2148823 w 7652901"/>
                      <a:gd name="connsiteY8" fmla="*/ 2031653 h 2086546"/>
                      <a:gd name="connsiteX9" fmla="*/ 4448249 w 7652901"/>
                      <a:gd name="connsiteY9" fmla="*/ 2085971 h 2086546"/>
                      <a:gd name="connsiteX10" fmla="*/ 5822933 w 7652901"/>
                      <a:gd name="connsiteY10" fmla="*/ 2001553 h 2086546"/>
                      <a:gd name="connsiteX11" fmla="*/ 7428939 w 7652901"/>
                      <a:gd name="connsiteY11" fmla="*/ 1885588 h 2086546"/>
                      <a:gd name="connsiteX12" fmla="*/ 7399911 w 7652901"/>
                      <a:gd name="connsiteY12" fmla="*/ 185526 h 2086546"/>
                      <a:gd name="connsiteX0" fmla="*/ 7405763 w 7658753"/>
                      <a:gd name="connsiteY0" fmla="*/ 185173 h 2086193"/>
                      <a:gd name="connsiteX1" fmla="*/ 5202312 w 7658753"/>
                      <a:gd name="connsiteY1" fmla="*/ 40808 h 2086193"/>
                      <a:gd name="connsiteX2" fmla="*/ 3954810 w 7658753"/>
                      <a:gd name="connsiteY2" fmla="*/ 145483 h 2086193"/>
                      <a:gd name="connsiteX3" fmla="*/ 3257580 w 7658753"/>
                      <a:gd name="connsiteY3" fmla="*/ 226913 h 2086193"/>
                      <a:gd name="connsiteX4" fmla="*/ 2377288 w 7658753"/>
                      <a:gd name="connsiteY4" fmla="*/ 42199 h 2086193"/>
                      <a:gd name="connsiteX5" fmla="*/ 787066 w 7658753"/>
                      <a:gd name="connsiteY5" fmla="*/ 92471 h 2086193"/>
                      <a:gd name="connsiteX6" fmla="*/ 93646 w 7658753"/>
                      <a:gd name="connsiteY6" fmla="*/ 433440 h 2086193"/>
                      <a:gd name="connsiteX7" fmla="*/ 233528 w 7658753"/>
                      <a:gd name="connsiteY7" fmla="*/ 1901144 h 2086193"/>
                      <a:gd name="connsiteX8" fmla="*/ 2154675 w 7658753"/>
                      <a:gd name="connsiteY8" fmla="*/ 2031300 h 2086193"/>
                      <a:gd name="connsiteX9" fmla="*/ 4454101 w 7658753"/>
                      <a:gd name="connsiteY9" fmla="*/ 2085618 h 2086193"/>
                      <a:gd name="connsiteX10" fmla="*/ 5828785 w 7658753"/>
                      <a:gd name="connsiteY10" fmla="*/ 2001200 h 2086193"/>
                      <a:gd name="connsiteX11" fmla="*/ 7434791 w 7658753"/>
                      <a:gd name="connsiteY11" fmla="*/ 1885235 h 2086193"/>
                      <a:gd name="connsiteX12" fmla="*/ 7405763 w 7658753"/>
                      <a:gd name="connsiteY12" fmla="*/ 185173 h 2086193"/>
                      <a:gd name="connsiteX0" fmla="*/ 7392767 w 7645757"/>
                      <a:gd name="connsiteY0" fmla="*/ 185173 h 2086193"/>
                      <a:gd name="connsiteX1" fmla="*/ 5189316 w 7645757"/>
                      <a:gd name="connsiteY1" fmla="*/ 40808 h 2086193"/>
                      <a:gd name="connsiteX2" fmla="*/ 3941814 w 7645757"/>
                      <a:gd name="connsiteY2" fmla="*/ 145483 h 2086193"/>
                      <a:gd name="connsiteX3" fmla="*/ 3244584 w 7645757"/>
                      <a:gd name="connsiteY3" fmla="*/ 226913 h 2086193"/>
                      <a:gd name="connsiteX4" fmla="*/ 2364292 w 7645757"/>
                      <a:gd name="connsiteY4" fmla="*/ 42199 h 2086193"/>
                      <a:gd name="connsiteX5" fmla="*/ 774070 w 7645757"/>
                      <a:gd name="connsiteY5" fmla="*/ 92471 h 2086193"/>
                      <a:gd name="connsiteX6" fmla="*/ 103510 w 7645757"/>
                      <a:gd name="connsiteY6" fmla="*/ 526503 h 2086193"/>
                      <a:gd name="connsiteX7" fmla="*/ 220532 w 7645757"/>
                      <a:gd name="connsiteY7" fmla="*/ 1901144 h 2086193"/>
                      <a:gd name="connsiteX8" fmla="*/ 2141679 w 7645757"/>
                      <a:gd name="connsiteY8" fmla="*/ 2031300 h 2086193"/>
                      <a:gd name="connsiteX9" fmla="*/ 4441105 w 7645757"/>
                      <a:gd name="connsiteY9" fmla="*/ 2085618 h 2086193"/>
                      <a:gd name="connsiteX10" fmla="*/ 5815789 w 7645757"/>
                      <a:gd name="connsiteY10" fmla="*/ 2001200 h 2086193"/>
                      <a:gd name="connsiteX11" fmla="*/ 7421795 w 7645757"/>
                      <a:gd name="connsiteY11" fmla="*/ 1885235 h 2086193"/>
                      <a:gd name="connsiteX12" fmla="*/ 7392767 w 7645757"/>
                      <a:gd name="connsiteY12" fmla="*/ 185173 h 2086193"/>
                      <a:gd name="connsiteX0" fmla="*/ 7373990 w 7626980"/>
                      <a:gd name="connsiteY0" fmla="*/ 185173 h 2086227"/>
                      <a:gd name="connsiteX1" fmla="*/ 5170539 w 7626980"/>
                      <a:gd name="connsiteY1" fmla="*/ 40808 h 2086227"/>
                      <a:gd name="connsiteX2" fmla="*/ 3923037 w 7626980"/>
                      <a:gd name="connsiteY2" fmla="*/ 145483 h 2086227"/>
                      <a:gd name="connsiteX3" fmla="*/ 3225807 w 7626980"/>
                      <a:gd name="connsiteY3" fmla="*/ 226913 h 2086227"/>
                      <a:gd name="connsiteX4" fmla="*/ 2345515 w 7626980"/>
                      <a:gd name="connsiteY4" fmla="*/ 42199 h 2086227"/>
                      <a:gd name="connsiteX5" fmla="*/ 755293 w 7626980"/>
                      <a:gd name="connsiteY5" fmla="*/ 92471 h 2086227"/>
                      <a:gd name="connsiteX6" fmla="*/ 84733 w 7626980"/>
                      <a:gd name="connsiteY6" fmla="*/ 526503 h 2086227"/>
                      <a:gd name="connsiteX7" fmla="*/ 236045 w 7626980"/>
                      <a:gd name="connsiteY7" fmla="*/ 1889511 h 2086227"/>
                      <a:gd name="connsiteX8" fmla="*/ 2122902 w 7626980"/>
                      <a:gd name="connsiteY8" fmla="*/ 2031300 h 2086227"/>
                      <a:gd name="connsiteX9" fmla="*/ 4422328 w 7626980"/>
                      <a:gd name="connsiteY9" fmla="*/ 2085618 h 2086227"/>
                      <a:gd name="connsiteX10" fmla="*/ 5797012 w 7626980"/>
                      <a:gd name="connsiteY10" fmla="*/ 2001200 h 2086227"/>
                      <a:gd name="connsiteX11" fmla="*/ 7403018 w 7626980"/>
                      <a:gd name="connsiteY11" fmla="*/ 1885235 h 2086227"/>
                      <a:gd name="connsiteX12" fmla="*/ 7373990 w 7626980"/>
                      <a:gd name="connsiteY12" fmla="*/ 185173 h 2086227"/>
                      <a:gd name="connsiteX0" fmla="*/ 7315291 w 7568281"/>
                      <a:gd name="connsiteY0" fmla="*/ 185173 h 2086227"/>
                      <a:gd name="connsiteX1" fmla="*/ 5111840 w 7568281"/>
                      <a:gd name="connsiteY1" fmla="*/ 40808 h 2086227"/>
                      <a:gd name="connsiteX2" fmla="*/ 3864338 w 7568281"/>
                      <a:gd name="connsiteY2" fmla="*/ 145483 h 2086227"/>
                      <a:gd name="connsiteX3" fmla="*/ 3167108 w 7568281"/>
                      <a:gd name="connsiteY3" fmla="*/ 226913 h 2086227"/>
                      <a:gd name="connsiteX4" fmla="*/ 2286816 w 7568281"/>
                      <a:gd name="connsiteY4" fmla="*/ 42199 h 2086227"/>
                      <a:gd name="connsiteX5" fmla="*/ 696594 w 7568281"/>
                      <a:gd name="connsiteY5" fmla="*/ 92471 h 2086227"/>
                      <a:gd name="connsiteX6" fmla="*/ 26034 w 7568281"/>
                      <a:gd name="connsiteY6" fmla="*/ 526503 h 2086227"/>
                      <a:gd name="connsiteX7" fmla="*/ 177346 w 7568281"/>
                      <a:gd name="connsiteY7" fmla="*/ 1889511 h 2086227"/>
                      <a:gd name="connsiteX8" fmla="*/ 2064203 w 7568281"/>
                      <a:gd name="connsiteY8" fmla="*/ 2031300 h 2086227"/>
                      <a:gd name="connsiteX9" fmla="*/ 4363629 w 7568281"/>
                      <a:gd name="connsiteY9" fmla="*/ 2085618 h 2086227"/>
                      <a:gd name="connsiteX10" fmla="*/ 5738313 w 7568281"/>
                      <a:gd name="connsiteY10" fmla="*/ 2001200 h 2086227"/>
                      <a:gd name="connsiteX11" fmla="*/ 7344319 w 7568281"/>
                      <a:gd name="connsiteY11" fmla="*/ 1885235 h 2086227"/>
                      <a:gd name="connsiteX12" fmla="*/ 7315291 w 7568281"/>
                      <a:gd name="connsiteY12" fmla="*/ 185173 h 2086227"/>
                      <a:gd name="connsiteX0" fmla="*/ 7334799 w 7587789"/>
                      <a:gd name="connsiteY0" fmla="*/ 185173 h 2086227"/>
                      <a:gd name="connsiteX1" fmla="*/ 5131348 w 7587789"/>
                      <a:gd name="connsiteY1" fmla="*/ 40808 h 2086227"/>
                      <a:gd name="connsiteX2" fmla="*/ 3883846 w 7587789"/>
                      <a:gd name="connsiteY2" fmla="*/ 145483 h 2086227"/>
                      <a:gd name="connsiteX3" fmla="*/ 3186616 w 7587789"/>
                      <a:gd name="connsiteY3" fmla="*/ 226913 h 2086227"/>
                      <a:gd name="connsiteX4" fmla="*/ 2306324 w 7587789"/>
                      <a:gd name="connsiteY4" fmla="*/ 42199 h 2086227"/>
                      <a:gd name="connsiteX5" fmla="*/ 716102 w 7587789"/>
                      <a:gd name="connsiteY5" fmla="*/ 92471 h 2086227"/>
                      <a:gd name="connsiteX6" fmla="*/ 45542 w 7587789"/>
                      <a:gd name="connsiteY6" fmla="*/ 526503 h 2086227"/>
                      <a:gd name="connsiteX7" fmla="*/ 116844 w 7587789"/>
                      <a:gd name="connsiteY7" fmla="*/ 1889511 h 2086227"/>
                      <a:gd name="connsiteX8" fmla="*/ 2083711 w 7587789"/>
                      <a:gd name="connsiteY8" fmla="*/ 2031300 h 2086227"/>
                      <a:gd name="connsiteX9" fmla="*/ 4383137 w 7587789"/>
                      <a:gd name="connsiteY9" fmla="*/ 2085618 h 2086227"/>
                      <a:gd name="connsiteX10" fmla="*/ 5757821 w 7587789"/>
                      <a:gd name="connsiteY10" fmla="*/ 2001200 h 2086227"/>
                      <a:gd name="connsiteX11" fmla="*/ 7363827 w 7587789"/>
                      <a:gd name="connsiteY11" fmla="*/ 1885235 h 2086227"/>
                      <a:gd name="connsiteX12" fmla="*/ 7334799 w 7587789"/>
                      <a:gd name="connsiteY12" fmla="*/ 185173 h 2086227"/>
                      <a:gd name="connsiteX0" fmla="*/ 7342900 w 7595890"/>
                      <a:gd name="connsiteY0" fmla="*/ 185173 h 2086227"/>
                      <a:gd name="connsiteX1" fmla="*/ 5139449 w 7595890"/>
                      <a:gd name="connsiteY1" fmla="*/ 40808 h 2086227"/>
                      <a:gd name="connsiteX2" fmla="*/ 3891947 w 7595890"/>
                      <a:gd name="connsiteY2" fmla="*/ 145483 h 2086227"/>
                      <a:gd name="connsiteX3" fmla="*/ 3194717 w 7595890"/>
                      <a:gd name="connsiteY3" fmla="*/ 226913 h 2086227"/>
                      <a:gd name="connsiteX4" fmla="*/ 2314425 w 7595890"/>
                      <a:gd name="connsiteY4" fmla="*/ 42199 h 2086227"/>
                      <a:gd name="connsiteX5" fmla="*/ 724203 w 7595890"/>
                      <a:gd name="connsiteY5" fmla="*/ 92471 h 2086227"/>
                      <a:gd name="connsiteX6" fmla="*/ 53643 w 7595890"/>
                      <a:gd name="connsiteY6" fmla="*/ 526503 h 2086227"/>
                      <a:gd name="connsiteX7" fmla="*/ 124945 w 7595890"/>
                      <a:gd name="connsiteY7" fmla="*/ 1889511 h 2086227"/>
                      <a:gd name="connsiteX8" fmla="*/ 2091812 w 7595890"/>
                      <a:gd name="connsiteY8" fmla="*/ 2031300 h 2086227"/>
                      <a:gd name="connsiteX9" fmla="*/ 4391238 w 7595890"/>
                      <a:gd name="connsiteY9" fmla="*/ 2085618 h 2086227"/>
                      <a:gd name="connsiteX10" fmla="*/ 5765922 w 7595890"/>
                      <a:gd name="connsiteY10" fmla="*/ 2001200 h 2086227"/>
                      <a:gd name="connsiteX11" fmla="*/ 7371928 w 7595890"/>
                      <a:gd name="connsiteY11" fmla="*/ 1885235 h 2086227"/>
                      <a:gd name="connsiteX12" fmla="*/ 7342900 w 7595890"/>
                      <a:gd name="connsiteY12" fmla="*/ 185173 h 2086227"/>
                      <a:gd name="connsiteX0" fmla="*/ 7342900 w 7595890"/>
                      <a:gd name="connsiteY0" fmla="*/ 185173 h 2086227"/>
                      <a:gd name="connsiteX1" fmla="*/ 5139449 w 7595890"/>
                      <a:gd name="connsiteY1" fmla="*/ 40808 h 2086227"/>
                      <a:gd name="connsiteX2" fmla="*/ 3891947 w 7595890"/>
                      <a:gd name="connsiteY2" fmla="*/ 145483 h 2086227"/>
                      <a:gd name="connsiteX3" fmla="*/ 3194717 w 7595890"/>
                      <a:gd name="connsiteY3" fmla="*/ 226913 h 2086227"/>
                      <a:gd name="connsiteX4" fmla="*/ 2314425 w 7595890"/>
                      <a:gd name="connsiteY4" fmla="*/ 42199 h 2086227"/>
                      <a:gd name="connsiteX5" fmla="*/ 724203 w 7595890"/>
                      <a:gd name="connsiteY5" fmla="*/ 92471 h 2086227"/>
                      <a:gd name="connsiteX6" fmla="*/ 53643 w 7595890"/>
                      <a:gd name="connsiteY6" fmla="*/ 526503 h 2086227"/>
                      <a:gd name="connsiteX7" fmla="*/ 124945 w 7595890"/>
                      <a:gd name="connsiteY7" fmla="*/ 1889511 h 2086227"/>
                      <a:gd name="connsiteX8" fmla="*/ 2091812 w 7595890"/>
                      <a:gd name="connsiteY8" fmla="*/ 2031300 h 2086227"/>
                      <a:gd name="connsiteX9" fmla="*/ 4391238 w 7595890"/>
                      <a:gd name="connsiteY9" fmla="*/ 2085618 h 2086227"/>
                      <a:gd name="connsiteX10" fmla="*/ 5765922 w 7595890"/>
                      <a:gd name="connsiteY10" fmla="*/ 2001200 h 2086227"/>
                      <a:gd name="connsiteX11" fmla="*/ 7371928 w 7595890"/>
                      <a:gd name="connsiteY11" fmla="*/ 1885235 h 2086227"/>
                      <a:gd name="connsiteX12" fmla="*/ 7342900 w 7595890"/>
                      <a:gd name="connsiteY12" fmla="*/ 185173 h 2086227"/>
                      <a:gd name="connsiteX0" fmla="*/ 7375595 w 7628585"/>
                      <a:gd name="connsiteY0" fmla="*/ 185173 h 2086718"/>
                      <a:gd name="connsiteX1" fmla="*/ 5172144 w 7628585"/>
                      <a:gd name="connsiteY1" fmla="*/ 40808 h 2086718"/>
                      <a:gd name="connsiteX2" fmla="*/ 3924642 w 7628585"/>
                      <a:gd name="connsiteY2" fmla="*/ 145483 h 2086718"/>
                      <a:gd name="connsiteX3" fmla="*/ 3227412 w 7628585"/>
                      <a:gd name="connsiteY3" fmla="*/ 226913 h 2086718"/>
                      <a:gd name="connsiteX4" fmla="*/ 2347120 w 7628585"/>
                      <a:gd name="connsiteY4" fmla="*/ 42199 h 2086718"/>
                      <a:gd name="connsiteX5" fmla="*/ 756898 w 7628585"/>
                      <a:gd name="connsiteY5" fmla="*/ 92471 h 2086718"/>
                      <a:gd name="connsiteX6" fmla="*/ 86338 w 7628585"/>
                      <a:gd name="connsiteY6" fmla="*/ 526503 h 2086718"/>
                      <a:gd name="connsiteX7" fmla="*/ 89060 w 7628585"/>
                      <a:gd name="connsiteY7" fmla="*/ 1796448 h 2086718"/>
                      <a:gd name="connsiteX8" fmla="*/ 2124507 w 7628585"/>
                      <a:gd name="connsiteY8" fmla="*/ 2031300 h 2086718"/>
                      <a:gd name="connsiteX9" fmla="*/ 4423933 w 7628585"/>
                      <a:gd name="connsiteY9" fmla="*/ 2085618 h 2086718"/>
                      <a:gd name="connsiteX10" fmla="*/ 5798617 w 7628585"/>
                      <a:gd name="connsiteY10" fmla="*/ 2001200 h 2086718"/>
                      <a:gd name="connsiteX11" fmla="*/ 7404623 w 7628585"/>
                      <a:gd name="connsiteY11" fmla="*/ 1885235 h 2086718"/>
                      <a:gd name="connsiteX12" fmla="*/ 7375595 w 7628585"/>
                      <a:gd name="connsiteY12" fmla="*/ 185173 h 208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8585" h="2086718">
                        <a:moveTo>
                          <a:pt x="7375595" y="185173"/>
                        </a:moveTo>
                        <a:cubicBezTo>
                          <a:pt x="7003515" y="-122231"/>
                          <a:pt x="5747303" y="47423"/>
                          <a:pt x="5172144" y="40808"/>
                        </a:cubicBezTo>
                        <a:cubicBezTo>
                          <a:pt x="4596985" y="34193"/>
                          <a:pt x="4124939" y="102833"/>
                          <a:pt x="3924642" y="145483"/>
                        </a:cubicBezTo>
                        <a:cubicBezTo>
                          <a:pt x="3724345" y="188133"/>
                          <a:pt x="3410322" y="253821"/>
                          <a:pt x="3227412" y="226913"/>
                        </a:cubicBezTo>
                        <a:cubicBezTo>
                          <a:pt x="3044502" y="200005"/>
                          <a:pt x="2758872" y="64606"/>
                          <a:pt x="2347120" y="42199"/>
                        </a:cubicBezTo>
                        <a:cubicBezTo>
                          <a:pt x="1935368" y="19792"/>
                          <a:pt x="1133695" y="11754"/>
                          <a:pt x="756898" y="92471"/>
                        </a:cubicBezTo>
                        <a:cubicBezTo>
                          <a:pt x="380101" y="173188"/>
                          <a:pt x="197644" y="242507"/>
                          <a:pt x="86338" y="526503"/>
                        </a:cubicBezTo>
                        <a:cubicBezTo>
                          <a:pt x="-24968" y="810499"/>
                          <a:pt x="-33465" y="1475853"/>
                          <a:pt x="89060" y="1796448"/>
                        </a:cubicBezTo>
                        <a:cubicBezTo>
                          <a:pt x="211585" y="2117043"/>
                          <a:pt x="1402028" y="1983105"/>
                          <a:pt x="2124507" y="2031300"/>
                        </a:cubicBezTo>
                        <a:cubicBezTo>
                          <a:pt x="2846986" y="2079495"/>
                          <a:pt x="3811581" y="2090635"/>
                          <a:pt x="4423933" y="2085618"/>
                        </a:cubicBezTo>
                        <a:cubicBezTo>
                          <a:pt x="5036285" y="2080601"/>
                          <a:pt x="5114027" y="2006038"/>
                          <a:pt x="5798617" y="2001200"/>
                        </a:cubicBezTo>
                        <a:cubicBezTo>
                          <a:pt x="6483207" y="1996362"/>
                          <a:pt x="7141793" y="2187906"/>
                          <a:pt x="7404623" y="1885235"/>
                        </a:cubicBezTo>
                        <a:cubicBezTo>
                          <a:pt x="7667453" y="1582564"/>
                          <a:pt x="7747675" y="492577"/>
                          <a:pt x="7375595" y="185173"/>
                        </a:cubicBezTo>
                        <a:close/>
                      </a:path>
                    </a:pathLst>
                  </a:custGeom>
                  <a:noFill/>
                  <a:ln w="38100">
                    <a:solidFill>
                      <a:srgbClr val="FF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직사각형 10"/>
                <p:cNvSpPr/>
                <p:nvPr/>
              </p:nvSpPr>
              <p:spPr>
                <a:xfrm>
                  <a:off x="4640520" y="2816994"/>
                  <a:ext cx="52636" cy="96520"/>
                </a:xfrm>
                <a:prstGeom prst="rect">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1999080" y="3225164"/>
                  <a:ext cx="603149" cy="194311"/>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925755" y="3172315"/>
                  <a:ext cx="749797" cy="292388"/>
                </a:xfrm>
                <a:prstGeom prst="rect">
                  <a:avLst/>
                </a:prstGeom>
                <a:noFill/>
              </p:spPr>
              <p:txBody>
                <a:bodyPr wrap="square" rtlCol="0">
                  <a:spAutoFit/>
                </a:bodyPr>
                <a:lstStyle/>
                <a:p>
                  <a:pPr algn="ctr"/>
                  <a:r>
                    <a:rPr lang="en-US" altLang="ko-KR" sz="650" dirty="0" smtClean="0">
                      <a:solidFill>
                        <a:srgbClr val="353F3A"/>
                      </a:solidFill>
                      <a:latin typeface="SamsungOne 400" panose="020B0503030303020204" pitchFamily="34" charset="0"/>
                      <a:ea typeface="SamsungOne 400" panose="020B0503030303020204" pitchFamily="34" charset="0"/>
                    </a:rPr>
                    <a:t>kernel</a:t>
                  </a:r>
                </a:p>
                <a:p>
                  <a:pPr algn="ctr"/>
                  <a:r>
                    <a:rPr lang="en-US" altLang="ko-KR" sz="650" dirty="0" smtClean="0">
                      <a:solidFill>
                        <a:srgbClr val="353F3A"/>
                      </a:solidFill>
                      <a:latin typeface="SamsungOne 400" panose="020B0503030303020204" pitchFamily="34" charset="0"/>
                      <a:ea typeface="SamsungOne 400" panose="020B0503030303020204" pitchFamily="34" charset="0"/>
                    </a:rPr>
                    <a:t>approximation</a:t>
                  </a:r>
                  <a:endParaRPr lang="ko-KR" altLang="en-US" sz="650" dirty="0">
                    <a:solidFill>
                      <a:srgbClr val="353F3A"/>
                    </a:solidFill>
                    <a:latin typeface="SamsungOne 400" panose="020B0503030303020204" pitchFamily="34" charset="0"/>
                    <a:ea typeface="SamsungOne 400" panose="020B0503030303020204" pitchFamily="34" charset="0"/>
                  </a:endParaRPr>
                </a:p>
              </p:txBody>
            </p:sp>
            <p:grpSp>
              <p:nvGrpSpPr>
                <p:cNvPr id="22" name="그룹 21"/>
                <p:cNvGrpSpPr/>
                <p:nvPr/>
              </p:nvGrpSpPr>
              <p:grpSpPr>
                <a:xfrm>
                  <a:off x="6998083" y="3693408"/>
                  <a:ext cx="965821" cy="192360"/>
                  <a:chOff x="6778272" y="3845808"/>
                  <a:chExt cx="965821" cy="192360"/>
                </a:xfrm>
              </p:grpSpPr>
              <p:sp>
                <p:nvSpPr>
                  <p:cNvPr id="23" name="직사각형 22"/>
                  <p:cNvSpPr/>
                  <p:nvPr/>
                </p:nvSpPr>
                <p:spPr>
                  <a:xfrm>
                    <a:off x="6807356" y="3894379"/>
                    <a:ext cx="850744" cy="90882"/>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p:cNvSpPr txBox="1"/>
                  <p:nvPr/>
                </p:nvSpPr>
                <p:spPr>
                  <a:xfrm>
                    <a:off x="6778272" y="3845808"/>
                    <a:ext cx="965821" cy="192360"/>
                  </a:xfrm>
                  <a:prstGeom prst="rect">
                    <a:avLst/>
                  </a:prstGeom>
                  <a:noFill/>
                </p:spPr>
                <p:txBody>
                  <a:bodyPr wrap="square" rtlCol="0">
                    <a:spAutoFit/>
                  </a:bodyPr>
                  <a:lstStyle/>
                  <a:p>
                    <a:pPr algn="ctr"/>
                    <a:r>
                      <a:rPr lang="en-US" altLang="ko-KR" sz="650" dirty="0" smtClean="0">
                        <a:solidFill>
                          <a:srgbClr val="353F3A"/>
                        </a:solidFill>
                        <a:latin typeface="SamsungOne 400" panose="020B0503030303020204" pitchFamily="34" charset="0"/>
                        <a:ea typeface="SamsungOne 400" panose="020B0503030303020204" pitchFamily="34" charset="0"/>
                      </a:rPr>
                      <a:t>SVR (kernel=‘linear’)</a:t>
                    </a:r>
                    <a:endParaRPr lang="ko-KR" altLang="en-US" sz="650" dirty="0">
                      <a:solidFill>
                        <a:srgbClr val="353F3A"/>
                      </a:solidFill>
                      <a:latin typeface="SamsungOne 400" panose="020B0503030303020204" pitchFamily="34" charset="0"/>
                      <a:ea typeface="SamsungOne 400" panose="020B0503030303020204" pitchFamily="34" charset="0"/>
                    </a:endParaRPr>
                  </a:p>
                </p:txBody>
              </p:sp>
            </p:grpSp>
            <p:grpSp>
              <p:nvGrpSpPr>
                <p:cNvPr id="25" name="그룹 24"/>
                <p:cNvGrpSpPr/>
                <p:nvPr/>
              </p:nvGrpSpPr>
              <p:grpSpPr>
                <a:xfrm>
                  <a:off x="6992011" y="3989060"/>
                  <a:ext cx="965821" cy="192360"/>
                  <a:chOff x="6778272" y="3845808"/>
                  <a:chExt cx="965821" cy="192360"/>
                </a:xfrm>
              </p:grpSpPr>
              <p:sp>
                <p:nvSpPr>
                  <p:cNvPr id="26" name="직사각형 25"/>
                  <p:cNvSpPr/>
                  <p:nvPr/>
                </p:nvSpPr>
                <p:spPr>
                  <a:xfrm>
                    <a:off x="6807356" y="3894379"/>
                    <a:ext cx="850744" cy="90882"/>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p:cNvSpPr txBox="1"/>
                  <p:nvPr/>
                </p:nvSpPr>
                <p:spPr>
                  <a:xfrm>
                    <a:off x="6778272" y="3845808"/>
                    <a:ext cx="965821" cy="192360"/>
                  </a:xfrm>
                  <a:prstGeom prst="rect">
                    <a:avLst/>
                  </a:prstGeom>
                  <a:noFill/>
                </p:spPr>
                <p:txBody>
                  <a:bodyPr wrap="square" rtlCol="0">
                    <a:spAutoFit/>
                  </a:bodyPr>
                  <a:lstStyle/>
                  <a:p>
                    <a:pPr algn="ctr"/>
                    <a:r>
                      <a:rPr lang="en-US" altLang="ko-KR" sz="650" dirty="0" smtClean="0">
                        <a:solidFill>
                          <a:srgbClr val="353F3A"/>
                        </a:solidFill>
                        <a:latin typeface="SamsungOne 400" panose="020B0503030303020204" pitchFamily="34" charset="0"/>
                        <a:ea typeface="SamsungOne 400" panose="020B0503030303020204" pitchFamily="34" charset="0"/>
                      </a:rPr>
                      <a:t>SVR (kernel=‘rbf’)</a:t>
                    </a:r>
                    <a:endParaRPr lang="ko-KR" altLang="en-US" sz="650" dirty="0">
                      <a:solidFill>
                        <a:srgbClr val="353F3A"/>
                      </a:solidFill>
                      <a:latin typeface="SamsungOne 400" panose="020B0503030303020204" pitchFamily="34" charset="0"/>
                      <a:ea typeface="SamsungOne 400" panose="020B0503030303020204" pitchFamily="34" charset="0"/>
                    </a:endParaRPr>
                  </a:p>
                </p:txBody>
              </p:sp>
            </p:grpSp>
          </p:grpSp>
          <p:grpSp>
            <p:nvGrpSpPr>
              <p:cNvPr id="30" name="그룹 29"/>
              <p:cNvGrpSpPr/>
              <p:nvPr/>
            </p:nvGrpSpPr>
            <p:grpSpPr>
              <a:xfrm>
                <a:off x="4222624" y="3655040"/>
                <a:ext cx="749797" cy="215444"/>
                <a:chOff x="4156116" y="3675754"/>
                <a:chExt cx="749797" cy="215444"/>
              </a:xfrm>
            </p:grpSpPr>
            <p:sp>
              <p:nvSpPr>
                <p:cNvPr id="31" name="직사각형 30"/>
                <p:cNvSpPr/>
                <p:nvPr/>
              </p:nvSpPr>
              <p:spPr>
                <a:xfrm>
                  <a:off x="4269050" y="3731655"/>
                  <a:ext cx="518382" cy="84060"/>
                </a:xfrm>
                <a:prstGeom prst="rect">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32" name="TextBox 31"/>
                <p:cNvSpPr txBox="1"/>
                <p:nvPr/>
              </p:nvSpPr>
              <p:spPr>
                <a:xfrm>
                  <a:off x="4156116" y="3675754"/>
                  <a:ext cx="749797" cy="215444"/>
                </a:xfrm>
                <a:prstGeom prst="rect">
                  <a:avLst/>
                </a:prstGeom>
                <a:noFill/>
              </p:spPr>
              <p:txBody>
                <a:bodyPr wrap="square" rtlCol="0">
                  <a:spAutoFit/>
                </a:bodyPr>
                <a:lstStyle/>
                <a:p>
                  <a:pPr algn="ctr"/>
                  <a:r>
                    <a:rPr lang="en-US" altLang="ko-KR" sz="750" dirty="0" smtClean="0">
                      <a:solidFill>
                        <a:srgbClr val="353F3A"/>
                      </a:solidFill>
                      <a:latin typeface="SamsungOne 400" panose="020B0503030303020204" pitchFamily="34" charset="0"/>
                      <a:ea typeface="SamsungOne 400" panose="020B0503030303020204" pitchFamily="34" charset="0"/>
                    </a:rPr>
                    <a:t>labeled data</a:t>
                  </a:r>
                  <a:endParaRPr lang="ko-KR" altLang="en-US" sz="750" dirty="0">
                    <a:solidFill>
                      <a:srgbClr val="353F3A"/>
                    </a:solidFill>
                    <a:latin typeface="SamsungOne 400" panose="020B0503030303020204" pitchFamily="34" charset="0"/>
                    <a:ea typeface="SamsungOne 400" panose="020B0503030303020204" pitchFamily="34" charset="0"/>
                  </a:endParaRPr>
                </a:p>
              </p:txBody>
            </p:sp>
          </p:grpSp>
          <p:grpSp>
            <p:nvGrpSpPr>
              <p:cNvPr id="33" name="그룹 32"/>
              <p:cNvGrpSpPr/>
              <p:nvPr/>
            </p:nvGrpSpPr>
            <p:grpSpPr>
              <a:xfrm>
                <a:off x="2847974" y="4990597"/>
                <a:ext cx="958215" cy="292388"/>
                <a:chOff x="3999505" y="4012422"/>
                <a:chExt cx="958215" cy="292388"/>
              </a:xfrm>
            </p:grpSpPr>
            <p:sp>
              <p:nvSpPr>
                <p:cNvPr id="34" name="타원 33"/>
                <p:cNvSpPr/>
                <p:nvPr/>
              </p:nvSpPr>
              <p:spPr>
                <a:xfrm>
                  <a:off x="3999505" y="4049120"/>
                  <a:ext cx="958215" cy="230505"/>
                </a:xfrm>
                <a:prstGeom prst="ellipse">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4017369" y="4012422"/>
                  <a:ext cx="936104" cy="292388"/>
                </a:xfrm>
                <a:prstGeom prst="rect">
                  <a:avLst/>
                </a:prstGeom>
                <a:noFill/>
              </p:spPr>
              <p:txBody>
                <a:bodyPr wrap="square" rtlCol="0">
                  <a:spAutoFit/>
                </a:bodyPr>
                <a:lstStyle/>
                <a:p>
                  <a:pPr algn="ctr"/>
                  <a:r>
                    <a:rPr lang="en-US" altLang="ko-KR" sz="650" dirty="0" smtClean="0">
                      <a:solidFill>
                        <a:srgbClr val="353F3A"/>
                      </a:solidFill>
                      <a:latin typeface="SamsungOne 400" panose="020B0503030303020204" pitchFamily="34" charset="0"/>
                      <a:ea typeface="SamsungOne 400" panose="020B0503030303020204" pitchFamily="34" charset="0"/>
                    </a:rPr>
                    <a:t>number of </a:t>
                  </a:r>
                </a:p>
                <a:p>
                  <a:pPr algn="ctr"/>
                  <a:r>
                    <a:rPr lang="en-US" altLang="ko-KR" sz="650" dirty="0" smtClean="0">
                      <a:solidFill>
                        <a:srgbClr val="353F3A"/>
                      </a:solidFill>
                      <a:latin typeface="SamsungOne 400" panose="020B0503030303020204" pitchFamily="34" charset="0"/>
                      <a:ea typeface="SamsungOne 400" panose="020B0503030303020204" pitchFamily="34" charset="0"/>
                    </a:rPr>
                    <a:t>categories known</a:t>
                  </a:r>
                  <a:endParaRPr lang="ko-KR" altLang="en-US" sz="650" dirty="0">
                    <a:solidFill>
                      <a:srgbClr val="353F3A"/>
                    </a:solidFill>
                    <a:latin typeface="SamsungOne 400" panose="020B0503030303020204" pitchFamily="34" charset="0"/>
                    <a:ea typeface="SamsungOne 400" panose="020B0503030303020204" pitchFamily="34" charset="0"/>
                  </a:endParaRPr>
                </a:p>
              </p:txBody>
            </p:sp>
          </p:grpSp>
        </p:grpSp>
        <p:grpSp>
          <p:nvGrpSpPr>
            <p:cNvPr id="36" name="그룹 35"/>
            <p:cNvGrpSpPr/>
            <p:nvPr/>
          </p:nvGrpSpPr>
          <p:grpSpPr>
            <a:xfrm>
              <a:off x="1180197" y="3573682"/>
              <a:ext cx="749797" cy="307777"/>
              <a:chOff x="1962165" y="3790190"/>
              <a:chExt cx="749797" cy="307777"/>
            </a:xfrm>
          </p:grpSpPr>
          <p:sp>
            <p:nvSpPr>
              <p:cNvPr id="37" name="직사각형 36"/>
              <p:cNvSpPr/>
              <p:nvPr/>
            </p:nvSpPr>
            <p:spPr>
              <a:xfrm>
                <a:off x="2135505" y="3854386"/>
                <a:ext cx="411875" cy="194982"/>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p:cNvSpPr txBox="1"/>
              <p:nvPr/>
            </p:nvSpPr>
            <p:spPr>
              <a:xfrm>
                <a:off x="1962165" y="3790190"/>
                <a:ext cx="749797" cy="307777"/>
              </a:xfrm>
              <a:prstGeom prst="rect">
                <a:avLst/>
              </a:prstGeom>
              <a:noFill/>
            </p:spPr>
            <p:txBody>
              <a:bodyPr wrap="square" rtlCol="0">
                <a:spAutoFit/>
              </a:bodyPr>
              <a:lstStyle/>
              <a:p>
                <a:pPr algn="ctr"/>
                <a:r>
                  <a:rPr lang="en-US" altLang="ko-KR" sz="700" dirty="0" smtClean="0">
                    <a:solidFill>
                      <a:srgbClr val="353F3A"/>
                    </a:solidFill>
                    <a:latin typeface="SamsungOne 400" panose="020B0503030303020204" pitchFamily="34" charset="0"/>
                    <a:ea typeface="SamsungOne 400" panose="020B0503030303020204" pitchFamily="34" charset="0"/>
                  </a:rPr>
                  <a:t>Ensemble</a:t>
                </a:r>
              </a:p>
              <a:p>
                <a:pPr algn="ctr"/>
                <a:r>
                  <a:rPr lang="en-US" altLang="ko-KR" sz="700" dirty="0" smtClean="0">
                    <a:solidFill>
                      <a:srgbClr val="353F3A"/>
                    </a:solidFill>
                    <a:latin typeface="SamsungOne 400" panose="020B0503030303020204" pitchFamily="34" charset="0"/>
                    <a:ea typeface="SamsungOne 400" panose="020B0503030303020204" pitchFamily="34" charset="0"/>
                  </a:rPr>
                  <a:t>Classifiers</a:t>
                </a:r>
                <a:endParaRPr lang="ko-KR" altLang="en-US" sz="700" dirty="0">
                  <a:solidFill>
                    <a:srgbClr val="353F3A"/>
                  </a:solidFill>
                  <a:latin typeface="SamsungOne 400" panose="020B0503030303020204" pitchFamily="34" charset="0"/>
                  <a:ea typeface="SamsungOne 400" panose="020B0503030303020204" pitchFamily="34" charset="0"/>
                </a:endParaRPr>
              </a:p>
            </p:txBody>
          </p:sp>
        </p:grpSp>
      </p:grpSp>
    </p:spTree>
    <p:custDataLst>
      <p:tags r:id="rId1"/>
    </p:custDataLst>
    <p:extLst>
      <p:ext uri="{BB962C8B-B14F-4D97-AF65-F5344CB8AC3E}">
        <p14:creationId xmlns:p14="http://schemas.microsoft.com/office/powerpoint/2010/main" val="9493730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0" name="직사각형 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aphicFrame>
        <p:nvGraphicFramePr>
          <p:cNvPr id="11" name="Table 12">
            <a:extLst>
              <a:ext uri="{FF2B5EF4-FFF2-40B4-BE49-F238E27FC236}">
                <a16:creationId xmlns="" xmlns:a16="http://schemas.microsoft.com/office/drawing/2014/main" id="{5A6D7F6C-E827-4B71-93B3-E0A9D17E045A}"/>
              </a:ext>
            </a:extLst>
          </p:cNvPr>
          <p:cNvGraphicFramePr>
            <a:graphicFrameLocks noGrp="1"/>
          </p:cNvGraphicFramePr>
          <p:nvPr>
            <p:extLst>
              <p:ext uri="{D42A27DB-BD31-4B8C-83A1-F6EECF244321}">
                <p14:modId xmlns:p14="http://schemas.microsoft.com/office/powerpoint/2010/main" val="1591053505"/>
              </p:ext>
            </p:extLst>
          </p:nvPr>
        </p:nvGraphicFramePr>
        <p:xfrm>
          <a:off x="558924" y="1806622"/>
          <a:ext cx="8630828" cy="3206554"/>
        </p:xfrm>
        <a:graphic>
          <a:graphicData uri="http://schemas.openxmlformats.org/drawingml/2006/table">
            <a:tbl>
              <a:tblPr firstRow="1" bandRow="1">
                <a:tableStyleId>{5940675A-B579-460E-94D1-54222C63F5DA}</a:tableStyleId>
              </a:tblPr>
              <a:tblGrid>
                <a:gridCol w="4315414">
                  <a:extLst>
                    <a:ext uri="{9D8B030D-6E8A-4147-A177-3AD203B41FA5}">
                      <a16:colId xmlns="" xmlns:a16="http://schemas.microsoft.com/office/drawing/2014/main" val="20000"/>
                    </a:ext>
                  </a:extLst>
                </a:gridCol>
                <a:gridCol w="4315414">
                  <a:extLst>
                    <a:ext uri="{9D8B030D-6E8A-4147-A177-3AD203B41FA5}">
                      <a16:colId xmlns="" xmlns:a16="http://schemas.microsoft.com/office/drawing/2014/main" val="20001"/>
                    </a:ext>
                  </a:extLst>
                </a:gridCol>
              </a:tblGrid>
              <a:tr h="285627">
                <a:tc>
                  <a:txBody>
                    <a:bodyPr/>
                    <a:lstStyle/>
                    <a:p>
                      <a:pPr algn="ctr"/>
                      <a:r>
                        <a:rPr lang="en-US" altLang="ko-KR" sz="1300" b="1"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Type</a:t>
                      </a: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altLang="ko-KR" sz="1300" b="1" kern="1200" baseline="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Regression (Numerical Prediction)</a:t>
                      </a:r>
                      <a:endParaRPr lang="en-US" altLang="ko-KR" sz="1300" b="1"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370684">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K-Nearest Neighbors</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Linear Regression</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696823">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Logistic Regression</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Extended Regression Analysis</a:t>
                      </a:r>
                      <a:r>
                        <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(ex: Polynomial Regression, Nonlinear Regression, Penalized Regression, etc.)</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370684">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Artificial Neural Network</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Artificial Neural Network</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3"/>
                  </a:ext>
                </a:extLst>
              </a:tr>
              <a:tr h="370684">
                <a:tc>
                  <a:txBody>
                    <a:bodyPr/>
                    <a:lstStyle/>
                    <a:p>
                      <a:pPr marL="0" marR="0" lvl="0" indent="0" algn="ctr" defTabSz="914126" rtl="0" eaLnBrk="1" fontAlgn="t" latinLnBrk="1" hangingPunct="1">
                        <a:lnSpc>
                          <a:spcPct val="100000"/>
                        </a:lnSpc>
                        <a:spcBef>
                          <a:spcPts val="0"/>
                        </a:spcBef>
                        <a:spcAft>
                          <a:spcPts val="30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Decision Tree</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Decision Tree</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4"/>
                  </a:ext>
                </a:extLst>
              </a:tr>
              <a:tr h="370684">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Support Vector Machine</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Support Vector Machine (Regression)</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5"/>
                  </a:ext>
                </a:extLst>
              </a:tr>
              <a:tr h="370684">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Naïve Bayes</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PLS (Partial Least Squares)</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6"/>
                  </a:ext>
                </a:extLst>
              </a:tr>
              <a:tr h="370684">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Ensemble Method (Random Forest, etc.)</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Ensemble Method (Random Forest, etc.)</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sp>
        <p:nvSpPr>
          <p:cNvPr id="13" name="직사각형 12">
            <a:extLst>
              <a:ext uri="{FF2B5EF4-FFF2-40B4-BE49-F238E27FC236}">
                <a16:creationId xmlns="" xmlns:a16="http://schemas.microsoft.com/office/drawing/2014/main" id="{DC4B7C24-F501-4DE1-964C-B240F37828C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Main Methods and Algorithms of Supervised Learning </a:t>
            </a:r>
          </a:p>
        </p:txBody>
      </p:sp>
    </p:spTree>
    <p:custDataLst>
      <p:tags r:id="rId1"/>
    </p:custDataLst>
    <p:extLst>
      <p:ext uri="{BB962C8B-B14F-4D97-AF65-F5344CB8AC3E}">
        <p14:creationId xmlns:p14="http://schemas.microsoft.com/office/powerpoint/2010/main" val="12812571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 xmlns:a16="http://schemas.microsoft.com/office/drawing/2014/main" id="{D8BF98C4-B566-4812-B5F0-560CFBA969E7}"/>
              </a:ext>
            </a:extLst>
          </p:cNvPr>
          <p:cNvSpPr/>
          <p:nvPr/>
        </p:nvSpPr>
        <p:spPr>
          <a:xfrm>
            <a:off x="702940" y="1700808"/>
            <a:ext cx="8632825" cy="1448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rgbClr val="1429A0"/>
                </a:solidFill>
                <a:latin typeface="SamsungOne 400" panose="020B0503030303020204" pitchFamily="34" charset="0"/>
                <a:ea typeface="SamsungOne 400" panose="020B0503030303020204" pitchFamily="34" charset="0"/>
              </a:rPr>
              <a:t>Self-learning or unsupervised learning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refers to a form in which learning is performed without information on objective variables (or response variables, dependent variables, target variables, and output values), and is mainly used for problems such as description, characteristic derivation, and pattern derivation.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general, compared to supervised learning, which has clear and distinct predictive purposes, </a:t>
            </a:r>
            <a:r>
              <a:rPr lang="en-US" altLang="ko-KR" sz="1300" dirty="0">
                <a:solidFill>
                  <a:schemeClr val="tx1"/>
                </a:solidFill>
                <a:latin typeface="SamsungOne 400" panose="020B0503030303020204" pitchFamily="34" charset="0"/>
                <a:ea typeface="SamsungOne 400" panose="020B0503030303020204" pitchFamily="34" charset="0"/>
              </a:rPr>
              <a:t>self-learning techniques 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ave a stronger nature of data mining to search for useful information or patterns without prior information.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4" name="직사각형 13">
            <a:extLst>
              <a:ext uri="{FF2B5EF4-FFF2-40B4-BE49-F238E27FC236}">
                <a16:creationId xmlns="" xmlns:a16="http://schemas.microsoft.com/office/drawing/2014/main" id="{E035663E-F8B1-47F0-A9DD-078D2FD1FE6C}"/>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Self-Learning (or Unsupervised Learning)</a:t>
            </a:r>
          </a:p>
        </p:txBody>
      </p:sp>
      <p:grpSp>
        <p:nvGrpSpPr>
          <p:cNvPr id="4" name="그룹 3"/>
          <p:cNvGrpSpPr/>
          <p:nvPr/>
        </p:nvGrpSpPr>
        <p:grpSpPr>
          <a:xfrm>
            <a:off x="1723179" y="3005133"/>
            <a:ext cx="6575002" cy="3280882"/>
            <a:chOff x="1723179" y="3005133"/>
            <a:chExt cx="6575002" cy="3280882"/>
          </a:xfrm>
        </p:grpSpPr>
        <p:grpSp>
          <p:nvGrpSpPr>
            <p:cNvPr id="3" name="그룹 2"/>
            <p:cNvGrpSpPr/>
            <p:nvPr/>
          </p:nvGrpSpPr>
          <p:grpSpPr>
            <a:xfrm>
              <a:off x="1723179" y="3005133"/>
              <a:ext cx="6575002" cy="3280882"/>
              <a:chOff x="1723179" y="3005133"/>
              <a:chExt cx="6575002" cy="3280882"/>
            </a:xfrm>
          </p:grpSpPr>
          <p:grpSp>
            <p:nvGrpSpPr>
              <p:cNvPr id="2" name="그룹 1"/>
              <p:cNvGrpSpPr/>
              <p:nvPr/>
            </p:nvGrpSpPr>
            <p:grpSpPr>
              <a:xfrm>
                <a:off x="1723179" y="3005133"/>
                <a:ext cx="6575002" cy="3280882"/>
                <a:chOff x="1723179" y="3005133"/>
                <a:chExt cx="6575002" cy="3280882"/>
              </a:xfrm>
            </p:grpSpPr>
            <p:grpSp>
              <p:nvGrpSpPr>
                <p:cNvPr id="13" name="그룹 12">
                  <a:extLst>
                    <a:ext uri="{FF2B5EF4-FFF2-40B4-BE49-F238E27FC236}">
                      <a16:creationId xmlns="" xmlns:a16="http://schemas.microsoft.com/office/drawing/2014/main" id="{DB202D1E-2181-43D1-A21C-3CBE2B74DA16}"/>
                    </a:ext>
                  </a:extLst>
                </p:cNvPr>
                <p:cNvGrpSpPr/>
                <p:nvPr/>
              </p:nvGrpSpPr>
              <p:grpSpPr>
                <a:xfrm>
                  <a:off x="1723179" y="3005133"/>
                  <a:ext cx="6575002" cy="3280882"/>
                  <a:chOff x="1723179" y="3005133"/>
                  <a:chExt cx="6575002" cy="3280882"/>
                </a:xfrm>
              </p:grpSpPr>
              <p:pic>
                <p:nvPicPr>
                  <p:cNvPr id="15" name="그림 14">
                    <a:extLst>
                      <a:ext uri="{FF2B5EF4-FFF2-40B4-BE49-F238E27FC236}">
                        <a16:creationId xmlns="" xmlns:a16="http://schemas.microsoft.com/office/drawing/2014/main" id="{8B2C629B-6225-4488-8587-F8FBD83C18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6311" y="3005133"/>
                    <a:ext cx="6210203" cy="3193695"/>
                  </a:xfrm>
                  <a:prstGeom prst="rect">
                    <a:avLst/>
                  </a:prstGeom>
                </p:spPr>
              </p:pic>
              <p:sp>
                <p:nvSpPr>
                  <p:cNvPr id="20" name="자유형 16">
                    <a:extLst>
                      <a:ext uri="{FF2B5EF4-FFF2-40B4-BE49-F238E27FC236}">
                        <a16:creationId xmlns="" xmlns:a16="http://schemas.microsoft.com/office/drawing/2014/main" id="{51AC12FE-DC6C-451B-B9BD-83C30DFA8F74}"/>
                      </a:ext>
                    </a:extLst>
                  </p:cNvPr>
                  <p:cNvSpPr/>
                  <p:nvPr/>
                </p:nvSpPr>
                <p:spPr>
                  <a:xfrm>
                    <a:off x="1723179" y="3614098"/>
                    <a:ext cx="6575002" cy="2671917"/>
                  </a:xfrm>
                  <a:custGeom>
                    <a:avLst/>
                    <a:gdLst>
                      <a:gd name="connsiteX0" fmla="*/ 7134477 w 7361574"/>
                      <a:gd name="connsiteY0" fmla="*/ 1321789 h 2689492"/>
                      <a:gd name="connsiteX1" fmla="*/ 4667048 w 7361574"/>
                      <a:gd name="connsiteY1" fmla="*/ 1205675 h 2689492"/>
                      <a:gd name="connsiteX2" fmla="*/ 3636534 w 7361574"/>
                      <a:gd name="connsiteY2" fmla="*/ 450932 h 2689492"/>
                      <a:gd name="connsiteX3" fmla="*/ 1531962 w 7361574"/>
                      <a:gd name="connsiteY3" fmla="*/ 989 h 2689492"/>
                      <a:gd name="connsiteX4" fmla="*/ 153105 w 7361574"/>
                      <a:gd name="connsiteY4" fmla="*/ 567046 h 2689492"/>
                      <a:gd name="connsiteX5" fmla="*/ 283734 w 7361574"/>
                      <a:gd name="connsiteY5" fmla="*/ 1829789 h 2689492"/>
                      <a:gd name="connsiteX6" fmla="*/ 2373791 w 7361574"/>
                      <a:gd name="connsiteY6" fmla="*/ 2091046 h 2689492"/>
                      <a:gd name="connsiteX7" fmla="*/ 2867277 w 7361574"/>
                      <a:gd name="connsiteY7" fmla="*/ 2599046 h 2689492"/>
                      <a:gd name="connsiteX8" fmla="*/ 4710591 w 7361574"/>
                      <a:gd name="connsiteY8" fmla="*/ 2642589 h 2689492"/>
                      <a:gd name="connsiteX9" fmla="*/ 6974820 w 7361574"/>
                      <a:gd name="connsiteY9" fmla="*/ 2570018 h 2689492"/>
                      <a:gd name="connsiteX10" fmla="*/ 7134477 w 7361574"/>
                      <a:gd name="connsiteY10" fmla="*/ 1321789 h 2689492"/>
                      <a:gd name="connsiteX0" fmla="*/ 6699049 w 7136146"/>
                      <a:gd name="connsiteY0" fmla="*/ 1454737 h 2680190"/>
                      <a:gd name="connsiteX1" fmla="*/ 4667048 w 7136146"/>
                      <a:gd name="connsiteY1" fmla="*/ 1205675 h 2680190"/>
                      <a:gd name="connsiteX2" fmla="*/ 3636534 w 7136146"/>
                      <a:gd name="connsiteY2" fmla="*/ 450932 h 2680190"/>
                      <a:gd name="connsiteX3" fmla="*/ 1531962 w 7136146"/>
                      <a:gd name="connsiteY3" fmla="*/ 989 h 2680190"/>
                      <a:gd name="connsiteX4" fmla="*/ 153105 w 7136146"/>
                      <a:gd name="connsiteY4" fmla="*/ 567046 h 2680190"/>
                      <a:gd name="connsiteX5" fmla="*/ 283734 w 7136146"/>
                      <a:gd name="connsiteY5" fmla="*/ 1829789 h 2680190"/>
                      <a:gd name="connsiteX6" fmla="*/ 2373791 w 7136146"/>
                      <a:gd name="connsiteY6" fmla="*/ 2091046 h 2680190"/>
                      <a:gd name="connsiteX7" fmla="*/ 2867277 w 7136146"/>
                      <a:gd name="connsiteY7" fmla="*/ 2599046 h 2680190"/>
                      <a:gd name="connsiteX8" fmla="*/ 4710591 w 7136146"/>
                      <a:gd name="connsiteY8" fmla="*/ 2642589 h 2680190"/>
                      <a:gd name="connsiteX9" fmla="*/ 6974820 w 7136146"/>
                      <a:gd name="connsiteY9" fmla="*/ 2570018 h 2680190"/>
                      <a:gd name="connsiteX10" fmla="*/ 6699049 w 7136146"/>
                      <a:gd name="connsiteY10" fmla="*/ 1454737 h 2680190"/>
                      <a:gd name="connsiteX0" fmla="*/ 6699049 w 6966949"/>
                      <a:gd name="connsiteY0" fmla="*/ 1454737 h 2689297"/>
                      <a:gd name="connsiteX1" fmla="*/ 4667048 w 6966949"/>
                      <a:gd name="connsiteY1" fmla="*/ 1205675 h 2689297"/>
                      <a:gd name="connsiteX2" fmla="*/ 3636534 w 6966949"/>
                      <a:gd name="connsiteY2" fmla="*/ 450932 h 2689297"/>
                      <a:gd name="connsiteX3" fmla="*/ 1531962 w 6966949"/>
                      <a:gd name="connsiteY3" fmla="*/ 989 h 2689297"/>
                      <a:gd name="connsiteX4" fmla="*/ 153105 w 6966949"/>
                      <a:gd name="connsiteY4" fmla="*/ 567046 h 2689297"/>
                      <a:gd name="connsiteX5" fmla="*/ 283734 w 6966949"/>
                      <a:gd name="connsiteY5" fmla="*/ 1829789 h 2689297"/>
                      <a:gd name="connsiteX6" fmla="*/ 2373791 w 6966949"/>
                      <a:gd name="connsiteY6" fmla="*/ 2091046 h 2689297"/>
                      <a:gd name="connsiteX7" fmla="*/ 2867277 w 6966949"/>
                      <a:gd name="connsiteY7" fmla="*/ 2599046 h 2689297"/>
                      <a:gd name="connsiteX8" fmla="*/ 4710591 w 6966949"/>
                      <a:gd name="connsiteY8" fmla="*/ 2642589 h 2689297"/>
                      <a:gd name="connsiteX9" fmla="*/ 6728077 w 6966949"/>
                      <a:gd name="connsiteY9" fmla="*/ 2584789 h 2689297"/>
                      <a:gd name="connsiteX10" fmla="*/ 6699049 w 6966949"/>
                      <a:gd name="connsiteY10" fmla="*/ 1454737 h 2689297"/>
                      <a:gd name="connsiteX0" fmla="*/ 6620688 w 6888588"/>
                      <a:gd name="connsiteY0" fmla="*/ 1454737 h 2689297"/>
                      <a:gd name="connsiteX1" fmla="*/ 4588687 w 6888588"/>
                      <a:gd name="connsiteY1" fmla="*/ 1205675 h 2689297"/>
                      <a:gd name="connsiteX2" fmla="*/ 3558173 w 6888588"/>
                      <a:gd name="connsiteY2" fmla="*/ 450932 h 2689297"/>
                      <a:gd name="connsiteX3" fmla="*/ 1453601 w 6888588"/>
                      <a:gd name="connsiteY3" fmla="*/ 989 h 2689297"/>
                      <a:gd name="connsiteX4" fmla="*/ 74744 w 6888588"/>
                      <a:gd name="connsiteY4" fmla="*/ 567046 h 2689297"/>
                      <a:gd name="connsiteX5" fmla="*/ 408573 w 6888588"/>
                      <a:gd name="connsiteY5" fmla="*/ 1844561 h 2689297"/>
                      <a:gd name="connsiteX6" fmla="*/ 2295430 w 6888588"/>
                      <a:gd name="connsiteY6" fmla="*/ 2091046 h 2689297"/>
                      <a:gd name="connsiteX7" fmla="*/ 2788916 w 6888588"/>
                      <a:gd name="connsiteY7" fmla="*/ 2599046 h 2689297"/>
                      <a:gd name="connsiteX8" fmla="*/ 4632230 w 6888588"/>
                      <a:gd name="connsiteY8" fmla="*/ 2642589 h 2689297"/>
                      <a:gd name="connsiteX9" fmla="*/ 6649716 w 6888588"/>
                      <a:gd name="connsiteY9" fmla="*/ 2584789 h 2689297"/>
                      <a:gd name="connsiteX10" fmla="*/ 6620688 w 6888588"/>
                      <a:gd name="connsiteY10" fmla="*/ 1454737 h 2689297"/>
                      <a:gd name="connsiteX0" fmla="*/ 6499241 w 6767141"/>
                      <a:gd name="connsiteY0" fmla="*/ 1453891 h 2688451"/>
                      <a:gd name="connsiteX1" fmla="*/ 4467240 w 6767141"/>
                      <a:gd name="connsiteY1" fmla="*/ 1204829 h 2688451"/>
                      <a:gd name="connsiteX2" fmla="*/ 3436726 w 6767141"/>
                      <a:gd name="connsiteY2" fmla="*/ 450086 h 2688451"/>
                      <a:gd name="connsiteX3" fmla="*/ 1332154 w 6767141"/>
                      <a:gd name="connsiteY3" fmla="*/ 143 h 2688451"/>
                      <a:gd name="connsiteX4" fmla="*/ 112954 w 6767141"/>
                      <a:gd name="connsiteY4" fmla="*/ 492340 h 2688451"/>
                      <a:gd name="connsiteX5" fmla="*/ 287126 w 6767141"/>
                      <a:gd name="connsiteY5" fmla="*/ 1843715 h 2688451"/>
                      <a:gd name="connsiteX6" fmla="*/ 2173983 w 6767141"/>
                      <a:gd name="connsiteY6" fmla="*/ 2090200 h 2688451"/>
                      <a:gd name="connsiteX7" fmla="*/ 2667469 w 6767141"/>
                      <a:gd name="connsiteY7" fmla="*/ 2598200 h 2688451"/>
                      <a:gd name="connsiteX8" fmla="*/ 4510783 w 6767141"/>
                      <a:gd name="connsiteY8" fmla="*/ 2641743 h 2688451"/>
                      <a:gd name="connsiteX9" fmla="*/ 6528269 w 6767141"/>
                      <a:gd name="connsiteY9" fmla="*/ 2583943 h 2688451"/>
                      <a:gd name="connsiteX10" fmla="*/ 6499241 w 6767141"/>
                      <a:gd name="connsiteY10" fmla="*/ 1453891 h 2688451"/>
                      <a:gd name="connsiteX0" fmla="*/ 6499241 w 6767141"/>
                      <a:gd name="connsiteY0" fmla="*/ 1453891 h 2688451"/>
                      <a:gd name="connsiteX1" fmla="*/ 4467240 w 6767141"/>
                      <a:gd name="connsiteY1" fmla="*/ 1204829 h 2688451"/>
                      <a:gd name="connsiteX2" fmla="*/ 3436726 w 6767141"/>
                      <a:gd name="connsiteY2" fmla="*/ 450086 h 2688451"/>
                      <a:gd name="connsiteX3" fmla="*/ 1332154 w 6767141"/>
                      <a:gd name="connsiteY3" fmla="*/ 143 h 2688451"/>
                      <a:gd name="connsiteX4" fmla="*/ 112954 w 6767141"/>
                      <a:gd name="connsiteY4" fmla="*/ 492340 h 2688451"/>
                      <a:gd name="connsiteX5" fmla="*/ 287126 w 6767141"/>
                      <a:gd name="connsiteY5" fmla="*/ 1843715 h 2688451"/>
                      <a:gd name="connsiteX6" fmla="*/ 2173983 w 6767141"/>
                      <a:gd name="connsiteY6" fmla="*/ 2090200 h 2688451"/>
                      <a:gd name="connsiteX7" fmla="*/ 4473409 w 6767141"/>
                      <a:gd name="connsiteY7" fmla="*/ 2144518 h 2688451"/>
                      <a:gd name="connsiteX8" fmla="*/ 4510783 w 6767141"/>
                      <a:gd name="connsiteY8" fmla="*/ 2641743 h 2688451"/>
                      <a:gd name="connsiteX9" fmla="*/ 6528269 w 6767141"/>
                      <a:gd name="connsiteY9" fmla="*/ 2583943 h 2688451"/>
                      <a:gd name="connsiteX10" fmla="*/ 6499241 w 6767141"/>
                      <a:gd name="connsiteY10" fmla="*/ 1453891 h 2688451"/>
                      <a:gd name="connsiteX0" fmla="*/ 6499241 w 6699250"/>
                      <a:gd name="connsiteY0" fmla="*/ 1453891 h 2607158"/>
                      <a:gd name="connsiteX1" fmla="*/ 4467240 w 6699250"/>
                      <a:gd name="connsiteY1" fmla="*/ 1204829 h 2607158"/>
                      <a:gd name="connsiteX2" fmla="*/ 3436726 w 6699250"/>
                      <a:gd name="connsiteY2" fmla="*/ 450086 h 2607158"/>
                      <a:gd name="connsiteX3" fmla="*/ 1332154 w 6699250"/>
                      <a:gd name="connsiteY3" fmla="*/ 143 h 2607158"/>
                      <a:gd name="connsiteX4" fmla="*/ 112954 w 6699250"/>
                      <a:gd name="connsiteY4" fmla="*/ 492340 h 2607158"/>
                      <a:gd name="connsiteX5" fmla="*/ 287126 w 6699250"/>
                      <a:gd name="connsiteY5" fmla="*/ 1843715 h 2607158"/>
                      <a:gd name="connsiteX6" fmla="*/ 2173983 w 6699250"/>
                      <a:gd name="connsiteY6" fmla="*/ 2090200 h 2607158"/>
                      <a:gd name="connsiteX7" fmla="*/ 4473409 w 6699250"/>
                      <a:gd name="connsiteY7" fmla="*/ 2144518 h 2607158"/>
                      <a:gd name="connsiteX8" fmla="*/ 5653783 w 6699250"/>
                      <a:gd name="connsiteY8" fmla="*/ 2246226 h 2607158"/>
                      <a:gd name="connsiteX9" fmla="*/ 6528269 w 6699250"/>
                      <a:gd name="connsiteY9" fmla="*/ 2583943 h 2607158"/>
                      <a:gd name="connsiteX10" fmla="*/ 6499241 w 6699250"/>
                      <a:gd name="connsiteY10" fmla="*/ 1453891 h 2607158"/>
                      <a:gd name="connsiteX0" fmla="*/ 6499241 w 7542097"/>
                      <a:gd name="connsiteY0" fmla="*/ 1453891 h 2246434"/>
                      <a:gd name="connsiteX1" fmla="*/ 4467240 w 7542097"/>
                      <a:gd name="connsiteY1" fmla="*/ 1204829 h 2246434"/>
                      <a:gd name="connsiteX2" fmla="*/ 3436726 w 7542097"/>
                      <a:gd name="connsiteY2" fmla="*/ 450086 h 2246434"/>
                      <a:gd name="connsiteX3" fmla="*/ 1332154 w 7542097"/>
                      <a:gd name="connsiteY3" fmla="*/ 143 h 2246434"/>
                      <a:gd name="connsiteX4" fmla="*/ 112954 w 7542097"/>
                      <a:gd name="connsiteY4" fmla="*/ 492340 h 2246434"/>
                      <a:gd name="connsiteX5" fmla="*/ 287126 w 7542097"/>
                      <a:gd name="connsiteY5" fmla="*/ 1843715 h 2246434"/>
                      <a:gd name="connsiteX6" fmla="*/ 2173983 w 7542097"/>
                      <a:gd name="connsiteY6" fmla="*/ 2090200 h 2246434"/>
                      <a:gd name="connsiteX7" fmla="*/ 4473409 w 7542097"/>
                      <a:gd name="connsiteY7" fmla="*/ 2144518 h 2246434"/>
                      <a:gd name="connsiteX8" fmla="*/ 5653783 w 7542097"/>
                      <a:gd name="connsiteY8" fmla="*/ 2246226 h 2246434"/>
                      <a:gd name="connsiteX9" fmla="*/ 7522679 w 7542097"/>
                      <a:gd name="connsiteY9" fmla="*/ 1909237 h 2246434"/>
                      <a:gd name="connsiteX10" fmla="*/ 6499241 w 7542097"/>
                      <a:gd name="connsiteY10" fmla="*/ 1453891 h 2246434"/>
                      <a:gd name="connsiteX0" fmla="*/ 7265051 w 7694768"/>
                      <a:gd name="connsiteY0" fmla="*/ 139377 h 2246434"/>
                      <a:gd name="connsiteX1" fmla="*/ 4467240 w 7694768"/>
                      <a:gd name="connsiteY1" fmla="*/ 1204829 h 2246434"/>
                      <a:gd name="connsiteX2" fmla="*/ 3436726 w 7694768"/>
                      <a:gd name="connsiteY2" fmla="*/ 450086 h 2246434"/>
                      <a:gd name="connsiteX3" fmla="*/ 1332154 w 7694768"/>
                      <a:gd name="connsiteY3" fmla="*/ 143 h 2246434"/>
                      <a:gd name="connsiteX4" fmla="*/ 112954 w 7694768"/>
                      <a:gd name="connsiteY4" fmla="*/ 492340 h 2246434"/>
                      <a:gd name="connsiteX5" fmla="*/ 287126 w 7694768"/>
                      <a:gd name="connsiteY5" fmla="*/ 1843715 h 2246434"/>
                      <a:gd name="connsiteX6" fmla="*/ 2173983 w 7694768"/>
                      <a:gd name="connsiteY6" fmla="*/ 2090200 h 2246434"/>
                      <a:gd name="connsiteX7" fmla="*/ 4473409 w 7694768"/>
                      <a:gd name="connsiteY7" fmla="*/ 2144518 h 2246434"/>
                      <a:gd name="connsiteX8" fmla="*/ 5653783 w 7694768"/>
                      <a:gd name="connsiteY8" fmla="*/ 2246226 h 2246434"/>
                      <a:gd name="connsiteX9" fmla="*/ 7522679 w 7694768"/>
                      <a:gd name="connsiteY9" fmla="*/ 1909237 h 2246434"/>
                      <a:gd name="connsiteX10" fmla="*/ 7265051 w 7694768"/>
                      <a:gd name="connsiteY10" fmla="*/ 139377 h 2246434"/>
                      <a:gd name="connsiteX0" fmla="*/ 7265051 w 7680937"/>
                      <a:gd name="connsiteY0" fmla="*/ 139377 h 2145726"/>
                      <a:gd name="connsiteX1" fmla="*/ 4467240 w 7680937"/>
                      <a:gd name="connsiteY1" fmla="*/ 1204829 h 2145726"/>
                      <a:gd name="connsiteX2" fmla="*/ 3436726 w 7680937"/>
                      <a:gd name="connsiteY2" fmla="*/ 450086 h 2145726"/>
                      <a:gd name="connsiteX3" fmla="*/ 1332154 w 7680937"/>
                      <a:gd name="connsiteY3" fmla="*/ 143 h 2145726"/>
                      <a:gd name="connsiteX4" fmla="*/ 112954 w 7680937"/>
                      <a:gd name="connsiteY4" fmla="*/ 492340 h 2145726"/>
                      <a:gd name="connsiteX5" fmla="*/ 287126 w 7680937"/>
                      <a:gd name="connsiteY5" fmla="*/ 1843715 h 2145726"/>
                      <a:gd name="connsiteX6" fmla="*/ 2173983 w 7680937"/>
                      <a:gd name="connsiteY6" fmla="*/ 2090200 h 2145726"/>
                      <a:gd name="connsiteX7" fmla="*/ 4473409 w 7680937"/>
                      <a:gd name="connsiteY7" fmla="*/ 2144518 h 2145726"/>
                      <a:gd name="connsiteX8" fmla="*/ 5848093 w 7680937"/>
                      <a:gd name="connsiteY8" fmla="*/ 2060100 h 2145726"/>
                      <a:gd name="connsiteX9" fmla="*/ 7522679 w 7680937"/>
                      <a:gd name="connsiteY9" fmla="*/ 1909237 h 2145726"/>
                      <a:gd name="connsiteX10" fmla="*/ 7265051 w 7680937"/>
                      <a:gd name="connsiteY10" fmla="*/ 139377 h 2145726"/>
                      <a:gd name="connsiteX0" fmla="*/ 7265051 w 7682677"/>
                      <a:gd name="connsiteY0" fmla="*/ 174727 h 2181076"/>
                      <a:gd name="connsiteX1" fmla="*/ 4432950 w 7682677"/>
                      <a:gd name="connsiteY1" fmla="*/ 100158 h 2181076"/>
                      <a:gd name="connsiteX2" fmla="*/ 3436726 w 7682677"/>
                      <a:gd name="connsiteY2" fmla="*/ 485436 h 2181076"/>
                      <a:gd name="connsiteX3" fmla="*/ 1332154 w 7682677"/>
                      <a:gd name="connsiteY3" fmla="*/ 35493 h 2181076"/>
                      <a:gd name="connsiteX4" fmla="*/ 112954 w 7682677"/>
                      <a:gd name="connsiteY4" fmla="*/ 527690 h 2181076"/>
                      <a:gd name="connsiteX5" fmla="*/ 287126 w 7682677"/>
                      <a:gd name="connsiteY5" fmla="*/ 1879065 h 2181076"/>
                      <a:gd name="connsiteX6" fmla="*/ 2173983 w 7682677"/>
                      <a:gd name="connsiteY6" fmla="*/ 2125550 h 2181076"/>
                      <a:gd name="connsiteX7" fmla="*/ 4473409 w 7682677"/>
                      <a:gd name="connsiteY7" fmla="*/ 2179868 h 2181076"/>
                      <a:gd name="connsiteX8" fmla="*/ 5848093 w 7682677"/>
                      <a:gd name="connsiteY8" fmla="*/ 2095450 h 2181076"/>
                      <a:gd name="connsiteX9" fmla="*/ 7522679 w 7682677"/>
                      <a:gd name="connsiteY9" fmla="*/ 1944587 h 2181076"/>
                      <a:gd name="connsiteX10" fmla="*/ 7265051 w 7682677"/>
                      <a:gd name="connsiteY10" fmla="*/ 174727 h 2181076"/>
                      <a:gd name="connsiteX0" fmla="*/ 7265051 w 7682677"/>
                      <a:gd name="connsiteY0" fmla="*/ 189505 h 2195854"/>
                      <a:gd name="connsiteX1" fmla="*/ 4432950 w 7682677"/>
                      <a:gd name="connsiteY1" fmla="*/ 114936 h 2195854"/>
                      <a:gd name="connsiteX2" fmla="*/ 2979526 w 7682677"/>
                      <a:gd name="connsiteY2" fmla="*/ 0 h 2195854"/>
                      <a:gd name="connsiteX3" fmla="*/ 1332154 w 7682677"/>
                      <a:gd name="connsiteY3" fmla="*/ 50271 h 2195854"/>
                      <a:gd name="connsiteX4" fmla="*/ 112954 w 7682677"/>
                      <a:gd name="connsiteY4" fmla="*/ 542468 h 2195854"/>
                      <a:gd name="connsiteX5" fmla="*/ 287126 w 7682677"/>
                      <a:gd name="connsiteY5" fmla="*/ 1893843 h 2195854"/>
                      <a:gd name="connsiteX6" fmla="*/ 2173983 w 7682677"/>
                      <a:gd name="connsiteY6" fmla="*/ 2140328 h 2195854"/>
                      <a:gd name="connsiteX7" fmla="*/ 4473409 w 7682677"/>
                      <a:gd name="connsiteY7" fmla="*/ 2194646 h 2195854"/>
                      <a:gd name="connsiteX8" fmla="*/ 5848093 w 7682677"/>
                      <a:gd name="connsiteY8" fmla="*/ 2110228 h 2195854"/>
                      <a:gd name="connsiteX9" fmla="*/ 7522679 w 7682677"/>
                      <a:gd name="connsiteY9" fmla="*/ 1959365 h 2195854"/>
                      <a:gd name="connsiteX10" fmla="*/ 7265051 w 7682677"/>
                      <a:gd name="connsiteY10" fmla="*/ 189505 h 2195854"/>
                      <a:gd name="connsiteX0" fmla="*/ 7265051 w 7668619"/>
                      <a:gd name="connsiteY0" fmla="*/ 199609 h 2205958"/>
                      <a:gd name="connsiteX1" fmla="*/ 4718700 w 7668619"/>
                      <a:gd name="connsiteY1" fmla="*/ 20345 h 2205958"/>
                      <a:gd name="connsiteX2" fmla="*/ 2979526 w 7668619"/>
                      <a:gd name="connsiteY2" fmla="*/ 10104 h 2205958"/>
                      <a:gd name="connsiteX3" fmla="*/ 1332154 w 7668619"/>
                      <a:gd name="connsiteY3" fmla="*/ 60375 h 2205958"/>
                      <a:gd name="connsiteX4" fmla="*/ 112954 w 7668619"/>
                      <a:gd name="connsiteY4" fmla="*/ 552572 h 2205958"/>
                      <a:gd name="connsiteX5" fmla="*/ 287126 w 7668619"/>
                      <a:gd name="connsiteY5" fmla="*/ 1903947 h 2205958"/>
                      <a:gd name="connsiteX6" fmla="*/ 2173983 w 7668619"/>
                      <a:gd name="connsiteY6" fmla="*/ 2150432 h 2205958"/>
                      <a:gd name="connsiteX7" fmla="*/ 4473409 w 7668619"/>
                      <a:gd name="connsiteY7" fmla="*/ 2204750 h 2205958"/>
                      <a:gd name="connsiteX8" fmla="*/ 5848093 w 7668619"/>
                      <a:gd name="connsiteY8" fmla="*/ 2120332 h 2205958"/>
                      <a:gd name="connsiteX9" fmla="*/ 7522679 w 7668619"/>
                      <a:gd name="connsiteY9" fmla="*/ 1969469 h 2205958"/>
                      <a:gd name="connsiteX10" fmla="*/ 7265051 w 7668619"/>
                      <a:gd name="connsiteY10" fmla="*/ 199609 h 2205958"/>
                      <a:gd name="connsiteX0" fmla="*/ 7425071 w 7747696"/>
                      <a:gd name="connsiteY0" fmla="*/ 310695 h 2212348"/>
                      <a:gd name="connsiteX1" fmla="*/ 4718700 w 7747696"/>
                      <a:gd name="connsiteY1" fmla="*/ 26735 h 2212348"/>
                      <a:gd name="connsiteX2" fmla="*/ 2979526 w 7747696"/>
                      <a:gd name="connsiteY2" fmla="*/ 16494 h 2212348"/>
                      <a:gd name="connsiteX3" fmla="*/ 1332154 w 7747696"/>
                      <a:gd name="connsiteY3" fmla="*/ 66765 h 2212348"/>
                      <a:gd name="connsiteX4" fmla="*/ 112954 w 7747696"/>
                      <a:gd name="connsiteY4" fmla="*/ 558962 h 2212348"/>
                      <a:gd name="connsiteX5" fmla="*/ 287126 w 7747696"/>
                      <a:gd name="connsiteY5" fmla="*/ 1910337 h 2212348"/>
                      <a:gd name="connsiteX6" fmla="*/ 2173983 w 7747696"/>
                      <a:gd name="connsiteY6" fmla="*/ 2156822 h 2212348"/>
                      <a:gd name="connsiteX7" fmla="*/ 4473409 w 7747696"/>
                      <a:gd name="connsiteY7" fmla="*/ 2211140 h 2212348"/>
                      <a:gd name="connsiteX8" fmla="*/ 5848093 w 7747696"/>
                      <a:gd name="connsiteY8" fmla="*/ 2126722 h 2212348"/>
                      <a:gd name="connsiteX9" fmla="*/ 7522679 w 7747696"/>
                      <a:gd name="connsiteY9" fmla="*/ 1975859 h 2212348"/>
                      <a:gd name="connsiteX10" fmla="*/ 7425071 w 7747696"/>
                      <a:gd name="connsiteY10" fmla="*/ 310695 h 2212348"/>
                      <a:gd name="connsiteX0" fmla="*/ 7425071 w 7711435"/>
                      <a:gd name="connsiteY0" fmla="*/ 310695 h 2212348"/>
                      <a:gd name="connsiteX1" fmla="*/ 4718700 w 7711435"/>
                      <a:gd name="connsiteY1" fmla="*/ 26735 h 2212348"/>
                      <a:gd name="connsiteX2" fmla="*/ 2979526 w 7711435"/>
                      <a:gd name="connsiteY2" fmla="*/ 16494 h 2212348"/>
                      <a:gd name="connsiteX3" fmla="*/ 1332154 w 7711435"/>
                      <a:gd name="connsiteY3" fmla="*/ 66765 h 2212348"/>
                      <a:gd name="connsiteX4" fmla="*/ 112954 w 7711435"/>
                      <a:gd name="connsiteY4" fmla="*/ 558962 h 2212348"/>
                      <a:gd name="connsiteX5" fmla="*/ 287126 w 7711435"/>
                      <a:gd name="connsiteY5" fmla="*/ 1910337 h 2212348"/>
                      <a:gd name="connsiteX6" fmla="*/ 2173983 w 7711435"/>
                      <a:gd name="connsiteY6" fmla="*/ 2156822 h 2212348"/>
                      <a:gd name="connsiteX7" fmla="*/ 4473409 w 7711435"/>
                      <a:gd name="connsiteY7" fmla="*/ 2211140 h 2212348"/>
                      <a:gd name="connsiteX8" fmla="*/ 5848093 w 7711435"/>
                      <a:gd name="connsiteY8" fmla="*/ 2126722 h 2212348"/>
                      <a:gd name="connsiteX9" fmla="*/ 7454099 w 7711435"/>
                      <a:gd name="connsiteY9" fmla="*/ 2010757 h 2212348"/>
                      <a:gd name="connsiteX10" fmla="*/ 7425071 w 7711435"/>
                      <a:gd name="connsiteY10" fmla="*/ 310695 h 2212348"/>
                      <a:gd name="connsiteX0" fmla="*/ 7412901 w 7699265"/>
                      <a:gd name="connsiteY0" fmla="*/ 311289 h 2212942"/>
                      <a:gd name="connsiteX1" fmla="*/ 4706530 w 7699265"/>
                      <a:gd name="connsiteY1" fmla="*/ 27329 h 2212942"/>
                      <a:gd name="connsiteX2" fmla="*/ 2967356 w 7699265"/>
                      <a:gd name="connsiteY2" fmla="*/ 17088 h 2212942"/>
                      <a:gd name="connsiteX3" fmla="*/ 1148534 w 7699265"/>
                      <a:gd name="connsiteY3" fmla="*/ 78992 h 2212942"/>
                      <a:gd name="connsiteX4" fmla="*/ 100784 w 7699265"/>
                      <a:gd name="connsiteY4" fmla="*/ 559556 h 2212942"/>
                      <a:gd name="connsiteX5" fmla="*/ 274956 w 7699265"/>
                      <a:gd name="connsiteY5" fmla="*/ 1910931 h 2212942"/>
                      <a:gd name="connsiteX6" fmla="*/ 2161813 w 7699265"/>
                      <a:gd name="connsiteY6" fmla="*/ 2157416 h 2212942"/>
                      <a:gd name="connsiteX7" fmla="*/ 4461239 w 7699265"/>
                      <a:gd name="connsiteY7" fmla="*/ 2211734 h 2212942"/>
                      <a:gd name="connsiteX8" fmla="*/ 5835923 w 7699265"/>
                      <a:gd name="connsiteY8" fmla="*/ 2127316 h 2212942"/>
                      <a:gd name="connsiteX9" fmla="*/ 7441929 w 7699265"/>
                      <a:gd name="connsiteY9" fmla="*/ 2011351 h 2212942"/>
                      <a:gd name="connsiteX10" fmla="*/ 7412901 w 7699265"/>
                      <a:gd name="connsiteY10" fmla="*/ 311289 h 2212942"/>
                      <a:gd name="connsiteX0" fmla="*/ 7412901 w 7699265"/>
                      <a:gd name="connsiteY0" fmla="*/ 311289 h 2212942"/>
                      <a:gd name="connsiteX1" fmla="*/ 4706530 w 7699265"/>
                      <a:gd name="connsiteY1" fmla="*/ 27329 h 2212942"/>
                      <a:gd name="connsiteX2" fmla="*/ 2910206 w 7699265"/>
                      <a:gd name="connsiteY2" fmla="*/ 17088 h 2212942"/>
                      <a:gd name="connsiteX3" fmla="*/ 1148534 w 7699265"/>
                      <a:gd name="connsiteY3" fmla="*/ 78992 h 2212942"/>
                      <a:gd name="connsiteX4" fmla="*/ 100784 w 7699265"/>
                      <a:gd name="connsiteY4" fmla="*/ 559556 h 2212942"/>
                      <a:gd name="connsiteX5" fmla="*/ 274956 w 7699265"/>
                      <a:gd name="connsiteY5" fmla="*/ 1910931 h 2212942"/>
                      <a:gd name="connsiteX6" fmla="*/ 2161813 w 7699265"/>
                      <a:gd name="connsiteY6" fmla="*/ 2157416 h 2212942"/>
                      <a:gd name="connsiteX7" fmla="*/ 4461239 w 7699265"/>
                      <a:gd name="connsiteY7" fmla="*/ 2211734 h 2212942"/>
                      <a:gd name="connsiteX8" fmla="*/ 5835923 w 7699265"/>
                      <a:gd name="connsiteY8" fmla="*/ 2127316 h 2212942"/>
                      <a:gd name="connsiteX9" fmla="*/ 7441929 w 7699265"/>
                      <a:gd name="connsiteY9" fmla="*/ 2011351 h 2212942"/>
                      <a:gd name="connsiteX10" fmla="*/ 7412901 w 7699265"/>
                      <a:gd name="connsiteY10" fmla="*/ 311289 h 2212942"/>
                      <a:gd name="connsiteX0" fmla="*/ 7429211 w 7715575"/>
                      <a:gd name="connsiteY0" fmla="*/ 311289 h 2212309"/>
                      <a:gd name="connsiteX1" fmla="*/ 4722840 w 7715575"/>
                      <a:gd name="connsiteY1" fmla="*/ 27329 h 2212309"/>
                      <a:gd name="connsiteX2" fmla="*/ 2926516 w 7715575"/>
                      <a:gd name="connsiteY2" fmla="*/ 17088 h 2212309"/>
                      <a:gd name="connsiteX3" fmla="*/ 1164844 w 7715575"/>
                      <a:gd name="connsiteY3" fmla="*/ 78992 h 2212309"/>
                      <a:gd name="connsiteX4" fmla="*/ 117094 w 7715575"/>
                      <a:gd name="connsiteY4" fmla="*/ 559556 h 2212309"/>
                      <a:gd name="connsiteX5" fmla="*/ 256976 w 7715575"/>
                      <a:gd name="connsiteY5" fmla="*/ 2027260 h 2212309"/>
                      <a:gd name="connsiteX6" fmla="*/ 2178123 w 7715575"/>
                      <a:gd name="connsiteY6" fmla="*/ 2157416 h 2212309"/>
                      <a:gd name="connsiteX7" fmla="*/ 4477549 w 7715575"/>
                      <a:gd name="connsiteY7" fmla="*/ 2211734 h 2212309"/>
                      <a:gd name="connsiteX8" fmla="*/ 5852233 w 7715575"/>
                      <a:gd name="connsiteY8" fmla="*/ 2127316 h 2212309"/>
                      <a:gd name="connsiteX9" fmla="*/ 7458239 w 7715575"/>
                      <a:gd name="connsiteY9" fmla="*/ 2011351 h 2212309"/>
                      <a:gd name="connsiteX10" fmla="*/ 7429211 w 7715575"/>
                      <a:gd name="connsiteY10" fmla="*/ 311289 h 2212309"/>
                      <a:gd name="connsiteX0" fmla="*/ 7429211 w 7715575"/>
                      <a:gd name="connsiteY0" fmla="*/ 286430 h 2187450"/>
                      <a:gd name="connsiteX1" fmla="*/ 4722840 w 7715575"/>
                      <a:gd name="connsiteY1" fmla="*/ 2470 h 2187450"/>
                      <a:gd name="connsiteX2" fmla="*/ 3086536 w 7715575"/>
                      <a:gd name="connsiteY2" fmla="*/ 143456 h 2187450"/>
                      <a:gd name="connsiteX3" fmla="*/ 1164844 w 7715575"/>
                      <a:gd name="connsiteY3" fmla="*/ 54133 h 2187450"/>
                      <a:gd name="connsiteX4" fmla="*/ 117094 w 7715575"/>
                      <a:gd name="connsiteY4" fmla="*/ 534697 h 2187450"/>
                      <a:gd name="connsiteX5" fmla="*/ 256976 w 7715575"/>
                      <a:gd name="connsiteY5" fmla="*/ 2002401 h 2187450"/>
                      <a:gd name="connsiteX6" fmla="*/ 2178123 w 7715575"/>
                      <a:gd name="connsiteY6" fmla="*/ 2132557 h 2187450"/>
                      <a:gd name="connsiteX7" fmla="*/ 4477549 w 7715575"/>
                      <a:gd name="connsiteY7" fmla="*/ 2186875 h 2187450"/>
                      <a:gd name="connsiteX8" fmla="*/ 5852233 w 7715575"/>
                      <a:gd name="connsiteY8" fmla="*/ 2102457 h 2187450"/>
                      <a:gd name="connsiteX9" fmla="*/ 7458239 w 7715575"/>
                      <a:gd name="connsiteY9" fmla="*/ 1986492 h 2187450"/>
                      <a:gd name="connsiteX10" fmla="*/ 7429211 w 7715575"/>
                      <a:gd name="connsiteY10" fmla="*/ 286430 h 2187450"/>
                      <a:gd name="connsiteX0" fmla="*/ 7429211 w 7707875"/>
                      <a:gd name="connsiteY0" fmla="*/ 249040 h 2150060"/>
                      <a:gd name="connsiteX1" fmla="*/ 4837140 w 7707875"/>
                      <a:gd name="connsiteY1" fmla="*/ 69776 h 2150060"/>
                      <a:gd name="connsiteX2" fmla="*/ 3086536 w 7707875"/>
                      <a:gd name="connsiteY2" fmla="*/ 106066 h 2150060"/>
                      <a:gd name="connsiteX3" fmla="*/ 1164844 w 7707875"/>
                      <a:gd name="connsiteY3" fmla="*/ 16743 h 2150060"/>
                      <a:gd name="connsiteX4" fmla="*/ 117094 w 7707875"/>
                      <a:gd name="connsiteY4" fmla="*/ 497307 h 2150060"/>
                      <a:gd name="connsiteX5" fmla="*/ 256976 w 7707875"/>
                      <a:gd name="connsiteY5" fmla="*/ 1965011 h 2150060"/>
                      <a:gd name="connsiteX6" fmla="*/ 2178123 w 7707875"/>
                      <a:gd name="connsiteY6" fmla="*/ 2095167 h 2150060"/>
                      <a:gd name="connsiteX7" fmla="*/ 4477549 w 7707875"/>
                      <a:gd name="connsiteY7" fmla="*/ 2149485 h 2150060"/>
                      <a:gd name="connsiteX8" fmla="*/ 5852233 w 7707875"/>
                      <a:gd name="connsiteY8" fmla="*/ 2065067 h 2150060"/>
                      <a:gd name="connsiteX9" fmla="*/ 7458239 w 7707875"/>
                      <a:gd name="connsiteY9" fmla="*/ 1949102 h 2150060"/>
                      <a:gd name="connsiteX10" fmla="*/ 7429211 w 7707875"/>
                      <a:gd name="connsiteY10" fmla="*/ 249040 h 2150060"/>
                      <a:gd name="connsiteX0" fmla="*/ 7429211 w 7707875"/>
                      <a:gd name="connsiteY0" fmla="*/ 249358 h 2150378"/>
                      <a:gd name="connsiteX1" fmla="*/ 4837140 w 7707875"/>
                      <a:gd name="connsiteY1" fmla="*/ 70094 h 2150378"/>
                      <a:gd name="connsiteX2" fmla="*/ 3978258 w 7707875"/>
                      <a:gd name="connsiteY2" fmla="*/ 93340 h 2150378"/>
                      <a:gd name="connsiteX3" fmla="*/ 3086536 w 7707875"/>
                      <a:gd name="connsiteY3" fmla="*/ 106384 h 2150378"/>
                      <a:gd name="connsiteX4" fmla="*/ 1164844 w 7707875"/>
                      <a:gd name="connsiteY4" fmla="*/ 17061 h 2150378"/>
                      <a:gd name="connsiteX5" fmla="*/ 117094 w 7707875"/>
                      <a:gd name="connsiteY5" fmla="*/ 497625 h 2150378"/>
                      <a:gd name="connsiteX6" fmla="*/ 256976 w 7707875"/>
                      <a:gd name="connsiteY6" fmla="*/ 1965329 h 2150378"/>
                      <a:gd name="connsiteX7" fmla="*/ 2178123 w 7707875"/>
                      <a:gd name="connsiteY7" fmla="*/ 2095485 h 2150378"/>
                      <a:gd name="connsiteX8" fmla="*/ 4477549 w 7707875"/>
                      <a:gd name="connsiteY8" fmla="*/ 2149803 h 2150378"/>
                      <a:gd name="connsiteX9" fmla="*/ 5852233 w 7707875"/>
                      <a:gd name="connsiteY9" fmla="*/ 2065385 h 2150378"/>
                      <a:gd name="connsiteX10" fmla="*/ 7458239 w 7707875"/>
                      <a:gd name="connsiteY10" fmla="*/ 1949420 h 2150378"/>
                      <a:gd name="connsiteX11" fmla="*/ 7429211 w 7707875"/>
                      <a:gd name="connsiteY11" fmla="*/ 249358 h 2150378"/>
                      <a:gd name="connsiteX0" fmla="*/ 7429211 w 7707875"/>
                      <a:gd name="connsiteY0" fmla="*/ 253500 h 2154520"/>
                      <a:gd name="connsiteX1" fmla="*/ 4837140 w 7707875"/>
                      <a:gd name="connsiteY1" fmla="*/ 74236 h 2154520"/>
                      <a:gd name="connsiteX2" fmla="*/ 3715368 w 7707875"/>
                      <a:gd name="connsiteY2" fmla="*/ 341772 h 2154520"/>
                      <a:gd name="connsiteX3" fmla="*/ 3086536 w 7707875"/>
                      <a:gd name="connsiteY3" fmla="*/ 110526 h 2154520"/>
                      <a:gd name="connsiteX4" fmla="*/ 1164844 w 7707875"/>
                      <a:gd name="connsiteY4" fmla="*/ 21203 h 2154520"/>
                      <a:gd name="connsiteX5" fmla="*/ 117094 w 7707875"/>
                      <a:gd name="connsiteY5" fmla="*/ 501767 h 2154520"/>
                      <a:gd name="connsiteX6" fmla="*/ 256976 w 7707875"/>
                      <a:gd name="connsiteY6" fmla="*/ 1969471 h 2154520"/>
                      <a:gd name="connsiteX7" fmla="*/ 2178123 w 7707875"/>
                      <a:gd name="connsiteY7" fmla="*/ 2099627 h 2154520"/>
                      <a:gd name="connsiteX8" fmla="*/ 4477549 w 7707875"/>
                      <a:gd name="connsiteY8" fmla="*/ 2153945 h 2154520"/>
                      <a:gd name="connsiteX9" fmla="*/ 5852233 w 7707875"/>
                      <a:gd name="connsiteY9" fmla="*/ 2069527 h 2154520"/>
                      <a:gd name="connsiteX10" fmla="*/ 7458239 w 7707875"/>
                      <a:gd name="connsiteY10" fmla="*/ 1953562 h 2154520"/>
                      <a:gd name="connsiteX11" fmla="*/ 7429211 w 7707875"/>
                      <a:gd name="connsiteY11" fmla="*/ 253500 h 2154520"/>
                      <a:gd name="connsiteX0" fmla="*/ 7429211 w 7707875"/>
                      <a:gd name="connsiteY0" fmla="*/ 243158 h 2144178"/>
                      <a:gd name="connsiteX1" fmla="*/ 4837140 w 7707875"/>
                      <a:gd name="connsiteY1" fmla="*/ 63894 h 2144178"/>
                      <a:gd name="connsiteX2" fmla="*/ 3715368 w 7707875"/>
                      <a:gd name="connsiteY2" fmla="*/ 331430 h 2144178"/>
                      <a:gd name="connsiteX3" fmla="*/ 2617906 w 7707875"/>
                      <a:gd name="connsiteY3" fmla="*/ 169982 h 2144178"/>
                      <a:gd name="connsiteX4" fmla="*/ 1164844 w 7707875"/>
                      <a:gd name="connsiteY4" fmla="*/ 10861 h 2144178"/>
                      <a:gd name="connsiteX5" fmla="*/ 117094 w 7707875"/>
                      <a:gd name="connsiteY5" fmla="*/ 491425 h 2144178"/>
                      <a:gd name="connsiteX6" fmla="*/ 256976 w 7707875"/>
                      <a:gd name="connsiteY6" fmla="*/ 1959129 h 2144178"/>
                      <a:gd name="connsiteX7" fmla="*/ 2178123 w 7707875"/>
                      <a:gd name="connsiteY7" fmla="*/ 2089285 h 2144178"/>
                      <a:gd name="connsiteX8" fmla="*/ 4477549 w 7707875"/>
                      <a:gd name="connsiteY8" fmla="*/ 2143603 h 2144178"/>
                      <a:gd name="connsiteX9" fmla="*/ 5852233 w 7707875"/>
                      <a:gd name="connsiteY9" fmla="*/ 2059185 h 2144178"/>
                      <a:gd name="connsiteX10" fmla="*/ 7458239 w 7707875"/>
                      <a:gd name="connsiteY10" fmla="*/ 1943220 h 2144178"/>
                      <a:gd name="connsiteX11" fmla="*/ 7429211 w 7707875"/>
                      <a:gd name="connsiteY11" fmla="*/ 243158 h 2144178"/>
                      <a:gd name="connsiteX0" fmla="*/ 7429211 w 7707875"/>
                      <a:gd name="connsiteY0" fmla="*/ 242684 h 2143704"/>
                      <a:gd name="connsiteX1" fmla="*/ 4837140 w 7707875"/>
                      <a:gd name="connsiteY1" fmla="*/ 63420 h 2143704"/>
                      <a:gd name="connsiteX2" fmla="*/ 3715368 w 7707875"/>
                      <a:gd name="connsiteY2" fmla="*/ 330956 h 2143704"/>
                      <a:gd name="connsiteX3" fmla="*/ 3475338 w 7707875"/>
                      <a:gd name="connsiteY3" fmla="*/ 272791 h 2143704"/>
                      <a:gd name="connsiteX4" fmla="*/ 2617906 w 7707875"/>
                      <a:gd name="connsiteY4" fmla="*/ 169508 h 2143704"/>
                      <a:gd name="connsiteX5" fmla="*/ 1164844 w 7707875"/>
                      <a:gd name="connsiteY5" fmla="*/ 10387 h 2143704"/>
                      <a:gd name="connsiteX6" fmla="*/ 117094 w 7707875"/>
                      <a:gd name="connsiteY6" fmla="*/ 490951 h 2143704"/>
                      <a:gd name="connsiteX7" fmla="*/ 256976 w 7707875"/>
                      <a:gd name="connsiteY7" fmla="*/ 1958655 h 2143704"/>
                      <a:gd name="connsiteX8" fmla="*/ 2178123 w 7707875"/>
                      <a:gd name="connsiteY8" fmla="*/ 2088811 h 2143704"/>
                      <a:gd name="connsiteX9" fmla="*/ 4477549 w 7707875"/>
                      <a:gd name="connsiteY9" fmla="*/ 2143129 h 2143704"/>
                      <a:gd name="connsiteX10" fmla="*/ 5852233 w 7707875"/>
                      <a:gd name="connsiteY10" fmla="*/ 2058711 h 2143704"/>
                      <a:gd name="connsiteX11" fmla="*/ 7458239 w 7707875"/>
                      <a:gd name="connsiteY11" fmla="*/ 1942746 h 2143704"/>
                      <a:gd name="connsiteX12" fmla="*/ 7429211 w 7707875"/>
                      <a:gd name="connsiteY12" fmla="*/ 242684 h 2143704"/>
                      <a:gd name="connsiteX0" fmla="*/ 7429211 w 7682201"/>
                      <a:gd name="connsiteY0" fmla="*/ 242684 h 2143704"/>
                      <a:gd name="connsiteX1" fmla="*/ 5225760 w 7682201"/>
                      <a:gd name="connsiteY1" fmla="*/ 98319 h 2143704"/>
                      <a:gd name="connsiteX2" fmla="*/ 3715368 w 7682201"/>
                      <a:gd name="connsiteY2" fmla="*/ 330956 h 2143704"/>
                      <a:gd name="connsiteX3" fmla="*/ 3475338 w 7682201"/>
                      <a:gd name="connsiteY3" fmla="*/ 272791 h 2143704"/>
                      <a:gd name="connsiteX4" fmla="*/ 2617906 w 7682201"/>
                      <a:gd name="connsiteY4" fmla="*/ 169508 h 2143704"/>
                      <a:gd name="connsiteX5" fmla="*/ 1164844 w 7682201"/>
                      <a:gd name="connsiteY5" fmla="*/ 10387 h 2143704"/>
                      <a:gd name="connsiteX6" fmla="*/ 117094 w 7682201"/>
                      <a:gd name="connsiteY6" fmla="*/ 490951 h 2143704"/>
                      <a:gd name="connsiteX7" fmla="*/ 256976 w 7682201"/>
                      <a:gd name="connsiteY7" fmla="*/ 1958655 h 2143704"/>
                      <a:gd name="connsiteX8" fmla="*/ 2178123 w 7682201"/>
                      <a:gd name="connsiteY8" fmla="*/ 2088811 h 2143704"/>
                      <a:gd name="connsiteX9" fmla="*/ 4477549 w 7682201"/>
                      <a:gd name="connsiteY9" fmla="*/ 2143129 h 2143704"/>
                      <a:gd name="connsiteX10" fmla="*/ 5852233 w 7682201"/>
                      <a:gd name="connsiteY10" fmla="*/ 2058711 h 2143704"/>
                      <a:gd name="connsiteX11" fmla="*/ 7458239 w 7682201"/>
                      <a:gd name="connsiteY11" fmla="*/ 1942746 h 2143704"/>
                      <a:gd name="connsiteX12" fmla="*/ 7429211 w 7682201"/>
                      <a:gd name="connsiteY12" fmla="*/ 242684 h 2143704"/>
                      <a:gd name="connsiteX0" fmla="*/ 7429211 w 7682201"/>
                      <a:gd name="connsiteY0" fmla="*/ 242684 h 2143704"/>
                      <a:gd name="connsiteX1" fmla="*/ 5225760 w 7682201"/>
                      <a:gd name="connsiteY1" fmla="*/ 98319 h 2143704"/>
                      <a:gd name="connsiteX2" fmla="*/ 3978258 w 7682201"/>
                      <a:gd name="connsiteY2" fmla="*/ 202994 h 2143704"/>
                      <a:gd name="connsiteX3" fmla="*/ 3475338 w 7682201"/>
                      <a:gd name="connsiteY3" fmla="*/ 272791 h 2143704"/>
                      <a:gd name="connsiteX4" fmla="*/ 2617906 w 7682201"/>
                      <a:gd name="connsiteY4" fmla="*/ 169508 h 2143704"/>
                      <a:gd name="connsiteX5" fmla="*/ 1164844 w 7682201"/>
                      <a:gd name="connsiteY5" fmla="*/ 10387 h 2143704"/>
                      <a:gd name="connsiteX6" fmla="*/ 117094 w 7682201"/>
                      <a:gd name="connsiteY6" fmla="*/ 490951 h 2143704"/>
                      <a:gd name="connsiteX7" fmla="*/ 256976 w 7682201"/>
                      <a:gd name="connsiteY7" fmla="*/ 1958655 h 2143704"/>
                      <a:gd name="connsiteX8" fmla="*/ 2178123 w 7682201"/>
                      <a:gd name="connsiteY8" fmla="*/ 2088811 h 2143704"/>
                      <a:gd name="connsiteX9" fmla="*/ 4477549 w 7682201"/>
                      <a:gd name="connsiteY9" fmla="*/ 2143129 h 2143704"/>
                      <a:gd name="connsiteX10" fmla="*/ 5852233 w 7682201"/>
                      <a:gd name="connsiteY10" fmla="*/ 2058711 h 2143704"/>
                      <a:gd name="connsiteX11" fmla="*/ 7458239 w 7682201"/>
                      <a:gd name="connsiteY11" fmla="*/ 1942746 h 2143704"/>
                      <a:gd name="connsiteX12" fmla="*/ 7429211 w 7682201"/>
                      <a:gd name="connsiteY12" fmla="*/ 242684 h 2143704"/>
                      <a:gd name="connsiteX0" fmla="*/ 7429211 w 7682201"/>
                      <a:gd name="connsiteY0" fmla="*/ 242774 h 2143794"/>
                      <a:gd name="connsiteX1" fmla="*/ 5225760 w 7682201"/>
                      <a:gd name="connsiteY1" fmla="*/ 98409 h 2143794"/>
                      <a:gd name="connsiteX2" fmla="*/ 3978258 w 7682201"/>
                      <a:gd name="connsiteY2" fmla="*/ 203084 h 2143794"/>
                      <a:gd name="connsiteX3" fmla="*/ 3281028 w 7682201"/>
                      <a:gd name="connsiteY3" fmla="*/ 284514 h 2143794"/>
                      <a:gd name="connsiteX4" fmla="*/ 2617906 w 7682201"/>
                      <a:gd name="connsiteY4" fmla="*/ 169598 h 2143794"/>
                      <a:gd name="connsiteX5" fmla="*/ 1164844 w 7682201"/>
                      <a:gd name="connsiteY5" fmla="*/ 10477 h 2143794"/>
                      <a:gd name="connsiteX6" fmla="*/ 117094 w 7682201"/>
                      <a:gd name="connsiteY6" fmla="*/ 491041 h 2143794"/>
                      <a:gd name="connsiteX7" fmla="*/ 256976 w 7682201"/>
                      <a:gd name="connsiteY7" fmla="*/ 1958745 h 2143794"/>
                      <a:gd name="connsiteX8" fmla="*/ 2178123 w 7682201"/>
                      <a:gd name="connsiteY8" fmla="*/ 2088901 h 2143794"/>
                      <a:gd name="connsiteX9" fmla="*/ 4477549 w 7682201"/>
                      <a:gd name="connsiteY9" fmla="*/ 2143219 h 2143794"/>
                      <a:gd name="connsiteX10" fmla="*/ 5852233 w 7682201"/>
                      <a:gd name="connsiteY10" fmla="*/ 2058801 h 2143794"/>
                      <a:gd name="connsiteX11" fmla="*/ 7458239 w 7682201"/>
                      <a:gd name="connsiteY11" fmla="*/ 1942836 h 2143794"/>
                      <a:gd name="connsiteX12" fmla="*/ 7429211 w 7682201"/>
                      <a:gd name="connsiteY12" fmla="*/ 242774 h 2143794"/>
                      <a:gd name="connsiteX0" fmla="*/ 7429211 w 7682201"/>
                      <a:gd name="connsiteY0" fmla="*/ 252585 h 2153605"/>
                      <a:gd name="connsiteX1" fmla="*/ 5225760 w 7682201"/>
                      <a:gd name="connsiteY1" fmla="*/ 108220 h 2153605"/>
                      <a:gd name="connsiteX2" fmla="*/ 3978258 w 7682201"/>
                      <a:gd name="connsiteY2" fmla="*/ 212895 h 2153605"/>
                      <a:gd name="connsiteX3" fmla="*/ 3281028 w 7682201"/>
                      <a:gd name="connsiteY3" fmla="*/ 294325 h 2153605"/>
                      <a:gd name="connsiteX4" fmla="*/ 2400736 w 7682201"/>
                      <a:gd name="connsiteY4" fmla="*/ 109611 h 2153605"/>
                      <a:gd name="connsiteX5" fmla="*/ 1164844 w 7682201"/>
                      <a:gd name="connsiteY5" fmla="*/ 20288 h 2153605"/>
                      <a:gd name="connsiteX6" fmla="*/ 117094 w 7682201"/>
                      <a:gd name="connsiteY6" fmla="*/ 500852 h 2153605"/>
                      <a:gd name="connsiteX7" fmla="*/ 256976 w 7682201"/>
                      <a:gd name="connsiteY7" fmla="*/ 1968556 h 2153605"/>
                      <a:gd name="connsiteX8" fmla="*/ 2178123 w 7682201"/>
                      <a:gd name="connsiteY8" fmla="*/ 2098712 h 2153605"/>
                      <a:gd name="connsiteX9" fmla="*/ 4477549 w 7682201"/>
                      <a:gd name="connsiteY9" fmla="*/ 2153030 h 2153605"/>
                      <a:gd name="connsiteX10" fmla="*/ 5852233 w 7682201"/>
                      <a:gd name="connsiteY10" fmla="*/ 2068612 h 2153605"/>
                      <a:gd name="connsiteX11" fmla="*/ 7458239 w 7682201"/>
                      <a:gd name="connsiteY11" fmla="*/ 1952647 h 2153605"/>
                      <a:gd name="connsiteX12" fmla="*/ 7429211 w 7682201"/>
                      <a:gd name="connsiteY12" fmla="*/ 252585 h 2153605"/>
                      <a:gd name="connsiteX0" fmla="*/ 7399911 w 7652901"/>
                      <a:gd name="connsiteY0" fmla="*/ 185526 h 2086546"/>
                      <a:gd name="connsiteX1" fmla="*/ 5196460 w 7652901"/>
                      <a:gd name="connsiteY1" fmla="*/ 41161 h 2086546"/>
                      <a:gd name="connsiteX2" fmla="*/ 3948958 w 7652901"/>
                      <a:gd name="connsiteY2" fmla="*/ 145836 h 2086546"/>
                      <a:gd name="connsiteX3" fmla="*/ 3251728 w 7652901"/>
                      <a:gd name="connsiteY3" fmla="*/ 227266 h 2086546"/>
                      <a:gd name="connsiteX4" fmla="*/ 2371436 w 7652901"/>
                      <a:gd name="connsiteY4" fmla="*/ 42552 h 2086546"/>
                      <a:gd name="connsiteX5" fmla="*/ 689774 w 7652901"/>
                      <a:gd name="connsiteY5" fmla="*/ 34659 h 2086546"/>
                      <a:gd name="connsiteX6" fmla="*/ 87794 w 7652901"/>
                      <a:gd name="connsiteY6" fmla="*/ 433793 h 2086546"/>
                      <a:gd name="connsiteX7" fmla="*/ 227676 w 7652901"/>
                      <a:gd name="connsiteY7" fmla="*/ 1901497 h 2086546"/>
                      <a:gd name="connsiteX8" fmla="*/ 2148823 w 7652901"/>
                      <a:gd name="connsiteY8" fmla="*/ 2031653 h 2086546"/>
                      <a:gd name="connsiteX9" fmla="*/ 4448249 w 7652901"/>
                      <a:gd name="connsiteY9" fmla="*/ 2085971 h 2086546"/>
                      <a:gd name="connsiteX10" fmla="*/ 5822933 w 7652901"/>
                      <a:gd name="connsiteY10" fmla="*/ 2001553 h 2086546"/>
                      <a:gd name="connsiteX11" fmla="*/ 7428939 w 7652901"/>
                      <a:gd name="connsiteY11" fmla="*/ 1885588 h 2086546"/>
                      <a:gd name="connsiteX12" fmla="*/ 7399911 w 7652901"/>
                      <a:gd name="connsiteY12" fmla="*/ 185526 h 2086546"/>
                      <a:gd name="connsiteX0" fmla="*/ 7405763 w 7658753"/>
                      <a:gd name="connsiteY0" fmla="*/ 185173 h 2086193"/>
                      <a:gd name="connsiteX1" fmla="*/ 5202312 w 7658753"/>
                      <a:gd name="connsiteY1" fmla="*/ 40808 h 2086193"/>
                      <a:gd name="connsiteX2" fmla="*/ 3954810 w 7658753"/>
                      <a:gd name="connsiteY2" fmla="*/ 145483 h 2086193"/>
                      <a:gd name="connsiteX3" fmla="*/ 3257580 w 7658753"/>
                      <a:gd name="connsiteY3" fmla="*/ 226913 h 2086193"/>
                      <a:gd name="connsiteX4" fmla="*/ 2377288 w 7658753"/>
                      <a:gd name="connsiteY4" fmla="*/ 42199 h 2086193"/>
                      <a:gd name="connsiteX5" fmla="*/ 787066 w 7658753"/>
                      <a:gd name="connsiteY5" fmla="*/ 92471 h 2086193"/>
                      <a:gd name="connsiteX6" fmla="*/ 93646 w 7658753"/>
                      <a:gd name="connsiteY6" fmla="*/ 433440 h 2086193"/>
                      <a:gd name="connsiteX7" fmla="*/ 233528 w 7658753"/>
                      <a:gd name="connsiteY7" fmla="*/ 1901144 h 2086193"/>
                      <a:gd name="connsiteX8" fmla="*/ 2154675 w 7658753"/>
                      <a:gd name="connsiteY8" fmla="*/ 2031300 h 2086193"/>
                      <a:gd name="connsiteX9" fmla="*/ 4454101 w 7658753"/>
                      <a:gd name="connsiteY9" fmla="*/ 2085618 h 2086193"/>
                      <a:gd name="connsiteX10" fmla="*/ 5828785 w 7658753"/>
                      <a:gd name="connsiteY10" fmla="*/ 2001200 h 2086193"/>
                      <a:gd name="connsiteX11" fmla="*/ 7434791 w 7658753"/>
                      <a:gd name="connsiteY11" fmla="*/ 1885235 h 2086193"/>
                      <a:gd name="connsiteX12" fmla="*/ 7405763 w 7658753"/>
                      <a:gd name="connsiteY12" fmla="*/ 185173 h 2086193"/>
                      <a:gd name="connsiteX0" fmla="*/ 7392767 w 7645757"/>
                      <a:gd name="connsiteY0" fmla="*/ 185173 h 2086193"/>
                      <a:gd name="connsiteX1" fmla="*/ 5189316 w 7645757"/>
                      <a:gd name="connsiteY1" fmla="*/ 40808 h 2086193"/>
                      <a:gd name="connsiteX2" fmla="*/ 3941814 w 7645757"/>
                      <a:gd name="connsiteY2" fmla="*/ 145483 h 2086193"/>
                      <a:gd name="connsiteX3" fmla="*/ 3244584 w 7645757"/>
                      <a:gd name="connsiteY3" fmla="*/ 226913 h 2086193"/>
                      <a:gd name="connsiteX4" fmla="*/ 2364292 w 7645757"/>
                      <a:gd name="connsiteY4" fmla="*/ 42199 h 2086193"/>
                      <a:gd name="connsiteX5" fmla="*/ 774070 w 7645757"/>
                      <a:gd name="connsiteY5" fmla="*/ 92471 h 2086193"/>
                      <a:gd name="connsiteX6" fmla="*/ 103510 w 7645757"/>
                      <a:gd name="connsiteY6" fmla="*/ 526503 h 2086193"/>
                      <a:gd name="connsiteX7" fmla="*/ 220532 w 7645757"/>
                      <a:gd name="connsiteY7" fmla="*/ 1901144 h 2086193"/>
                      <a:gd name="connsiteX8" fmla="*/ 2141679 w 7645757"/>
                      <a:gd name="connsiteY8" fmla="*/ 2031300 h 2086193"/>
                      <a:gd name="connsiteX9" fmla="*/ 4441105 w 7645757"/>
                      <a:gd name="connsiteY9" fmla="*/ 2085618 h 2086193"/>
                      <a:gd name="connsiteX10" fmla="*/ 5815789 w 7645757"/>
                      <a:gd name="connsiteY10" fmla="*/ 2001200 h 2086193"/>
                      <a:gd name="connsiteX11" fmla="*/ 7421795 w 7645757"/>
                      <a:gd name="connsiteY11" fmla="*/ 1885235 h 2086193"/>
                      <a:gd name="connsiteX12" fmla="*/ 7392767 w 7645757"/>
                      <a:gd name="connsiteY12" fmla="*/ 185173 h 2086193"/>
                      <a:gd name="connsiteX0" fmla="*/ 7373990 w 7626980"/>
                      <a:gd name="connsiteY0" fmla="*/ 185173 h 2086227"/>
                      <a:gd name="connsiteX1" fmla="*/ 5170539 w 7626980"/>
                      <a:gd name="connsiteY1" fmla="*/ 40808 h 2086227"/>
                      <a:gd name="connsiteX2" fmla="*/ 3923037 w 7626980"/>
                      <a:gd name="connsiteY2" fmla="*/ 145483 h 2086227"/>
                      <a:gd name="connsiteX3" fmla="*/ 3225807 w 7626980"/>
                      <a:gd name="connsiteY3" fmla="*/ 226913 h 2086227"/>
                      <a:gd name="connsiteX4" fmla="*/ 2345515 w 7626980"/>
                      <a:gd name="connsiteY4" fmla="*/ 42199 h 2086227"/>
                      <a:gd name="connsiteX5" fmla="*/ 755293 w 7626980"/>
                      <a:gd name="connsiteY5" fmla="*/ 92471 h 2086227"/>
                      <a:gd name="connsiteX6" fmla="*/ 84733 w 7626980"/>
                      <a:gd name="connsiteY6" fmla="*/ 526503 h 2086227"/>
                      <a:gd name="connsiteX7" fmla="*/ 236045 w 7626980"/>
                      <a:gd name="connsiteY7" fmla="*/ 1889511 h 2086227"/>
                      <a:gd name="connsiteX8" fmla="*/ 2122902 w 7626980"/>
                      <a:gd name="connsiteY8" fmla="*/ 2031300 h 2086227"/>
                      <a:gd name="connsiteX9" fmla="*/ 4422328 w 7626980"/>
                      <a:gd name="connsiteY9" fmla="*/ 2085618 h 2086227"/>
                      <a:gd name="connsiteX10" fmla="*/ 5797012 w 7626980"/>
                      <a:gd name="connsiteY10" fmla="*/ 2001200 h 2086227"/>
                      <a:gd name="connsiteX11" fmla="*/ 7403018 w 7626980"/>
                      <a:gd name="connsiteY11" fmla="*/ 1885235 h 2086227"/>
                      <a:gd name="connsiteX12" fmla="*/ 7373990 w 7626980"/>
                      <a:gd name="connsiteY12" fmla="*/ 185173 h 2086227"/>
                      <a:gd name="connsiteX0" fmla="*/ 7315291 w 7568281"/>
                      <a:gd name="connsiteY0" fmla="*/ 185173 h 2086227"/>
                      <a:gd name="connsiteX1" fmla="*/ 5111840 w 7568281"/>
                      <a:gd name="connsiteY1" fmla="*/ 40808 h 2086227"/>
                      <a:gd name="connsiteX2" fmla="*/ 3864338 w 7568281"/>
                      <a:gd name="connsiteY2" fmla="*/ 145483 h 2086227"/>
                      <a:gd name="connsiteX3" fmla="*/ 3167108 w 7568281"/>
                      <a:gd name="connsiteY3" fmla="*/ 226913 h 2086227"/>
                      <a:gd name="connsiteX4" fmla="*/ 2286816 w 7568281"/>
                      <a:gd name="connsiteY4" fmla="*/ 42199 h 2086227"/>
                      <a:gd name="connsiteX5" fmla="*/ 696594 w 7568281"/>
                      <a:gd name="connsiteY5" fmla="*/ 92471 h 2086227"/>
                      <a:gd name="connsiteX6" fmla="*/ 26034 w 7568281"/>
                      <a:gd name="connsiteY6" fmla="*/ 526503 h 2086227"/>
                      <a:gd name="connsiteX7" fmla="*/ 177346 w 7568281"/>
                      <a:gd name="connsiteY7" fmla="*/ 1889511 h 2086227"/>
                      <a:gd name="connsiteX8" fmla="*/ 2064203 w 7568281"/>
                      <a:gd name="connsiteY8" fmla="*/ 2031300 h 2086227"/>
                      <a:gd name="connsiteX9" fmla="*/ 4363629 w 7568281"/>
                      <a:gd name="connsiteY9" fmla="*/ 2085618 h 2086227"/>
                      <a:gd name="connsiteX10" fmla="*/ 5738313 w 7568281"/>
                      <a:gd name="connsiteY10" fmla="*/ 2001200 h 2086227"/>
                      <a:gd name="connsiteX11" fmla="*/ 7344319 w 7568281"/>
                      <a:gd name="connsiteY11" fmla="*/ 1885235 h 2086227"/>
                      <a:gd name="connsiteX12" fmla="*/ 7315291 w 7568281"/>
                      <a:gd name="connsiteY12" fmla="*/ 185173 h 2086227"/>
                      <a:gd name="connsiteX0" fmla="*/ 7334799 w 7587789"/>
                      <a:gd name="connsiteY0" fmla="*/ 185173 h 2086227"/>
                      <a:gd name="connsiteX1" fmla="*/ 5131348 w 7587789"/>
                      <a:gd name="connsiteY1" fmla="*/ 40808 h 2086227"/>
                      <a:gd name="connsiteX2" fmla="*/ 3883846 w 7587789"/>
                      <a:gd name="connsiteY2" fmla="*/ 145483 h 2086227"/>
                      <a:gd name="connsiteX3" fmla="*/ 3186616 w 7587789"/>
                      <a:gd name="connsiteY3" fmla="*/ 226913 h 2086227"/>
                      <a:gd name="connsiteX4" fmla="*/ 2306324 w 7587789"/>
                      <a:gd name="connsiteY4" fmla="*/ 42199 h 2086227"/>
                      <a:gd name="connsiteX5" fmla="*/ 716102 w 7587789"/>
                      <a:gd name="connsiteY5" fmla="*/ 92471 h 2086227"/>
                      <a:gd name="connsiteX6" fmla="*/ 45542 w 7587789"/>
                      <a:gd name="connsiteY6" fmla="*/ 526503 h 2086227"/>
                      <a:gd name="connsiteX7" fmla="*/ 116844 w 7587789"/>
                      <a:gd name="connsiteY7" fmla="*/ 1889511 h 2086227"/>
                      <a:gd name="connsiteX8" fmla="*/ 2083711 w 7587789"/>
                      <a:gd name="connsiteY8" fmla="*/ 2031300 h 2086227"/>
                      <a:gd name="connsiteX9" fmla="*/ 4383137 w 7587789"/>
                      <a:gd name="connsiteY9" fmla="*/ 2085618 h 2086227"/>
                      <a:gd name="connsiteX10" fmla="*/ 5757821 w 7587789"/>
                      <a:gd name="connsiteY10" fmla="*/ 2001200 h 2086227"/>
                      <a:gd name="connsiteX11" fmla="*/ 7363827 w 7587789"/>
                      <a:gd name="connsiteY11" fmla="*/ 1885235 h 2086227"/>
                      <a:gd name="connsiteX12" fmla="*/ 7334799 w 7587789"/>
                      <a:gd name="connsiteY12" fmla="*/ 185173 h 2086227"/>
                      <a:gd name="connsiteX0" fmla="*/ 7342900 w 7595890"/>
                      <a:gd name="connsiteY0" fmla="*/ 185173 h 2086227"/>
                      <a:gd name="connsiteX1" fmla="*/ 5139449 w 7595890"/>
                      <a:gd name="connsiteY1" fmla="*/ 40808 h 2086227"/>
                      <a:gd name="connsiteX2" fmla="*/ 3891947 w 7595890"/>
                      <a:gd name="connsiteY2" fmla="*/ 145483 h 2086227"/>
                      <a:gd name="connsiteX3" fmla="*/ 3194717 w 7595890"/>
                      <a:gd name="connsiteY3" fmla="*/ 226913 h 2086227"/>
                      <a:gd name="connsiteX4" fmla="*/ 2314425 w 7595890"/>
                      <a:gd name="connsiteY4" fmla="*/ 42199 h 2086227"/>
                      <a:gd name="connsiteX5" fmla="*/ 724203 w 7595890"/>
                      <a:gd name="connsiteY5" fmla="*/ 92471 h 2086227"/>
                      <a:gd name="connsiteX6" fmla="*/ 53643 w 7595890"/>
                      <a:gd name="connsiteY6" fmla="*/ 526503 h 2086227"/>
                      <a:gd name="connsiteX7" fmla="*/ 124945 w 7595890"/>
                      <a:gd name="connsiteY7" fmla="*/ 1889511 h 2086227"/>
                      <a:gd name="connsiteX8" fmla="*/ 2091812 w 7595890"/>
                      <a:gd name="connsiteY8" fmla="*/ 2031300 h 2086227"/>
                      <a:gd name="connsiteX9" fmla="*/ 4391238 w 7595890"/>
                      <a:gd name="connsiteY9" fmla="*/ 2085618 h 2086227"/>
                      <a:gd name="connsiteX10" fmla="*/ 5765922 w 7595890"/>
                      <a:gd name="connsiteY10" fmla="*/ 2001200 h 2086227"/>
                      <a:gd name="connsiteX11" fmla="*/ 7371928 w 7595890"/>
                      <a:gd name="connsiteY11" fmla="*/ 1885235 h 2086227"/>
                      <a:gd name="connsiteX12" fmla="*/ 7342900 w 7595890"/>
                      <a:gd name="connsiteY12" fmla="*/ 185173 h 2086227"/>
                      <a:gd name="connsiteX0" fmla="*/ 7342900 w 7595890"/>
                      <a:gd name="connsiteY0" fmla="*/ 185173 h 2086227"/>
                      <a:gd name="connsiteX1" fmla="*/ 5139449 w 7595890"/>
                      <a:gd name="connsiteY1" fmla="*/ 40808 h 2086227"/>
                      <a:gd name="connsiteX2" fmla="*/ 3891947 w 7595890"/>
                      <a:gd name="connsiteY2" fmla="*/ 145483 h 2086227"/>
                      <a:gd name="connsiteX3" fmla="*/ 3194717 w 7595890"/>
                      <a:gd name="connsiteY3" fmla="*/ 226913 h 2086227"/>
                      <a:gd name="connsiteX4" fmla="*/ 2314425 w 7595890"/>
                      <a:gd name="connsiteY4" fmla="*/ 42199 h 2086227"/>
                      <a:gd name="connsiteX5" fmla="*/ 724203 w 7595890"/>
                      <a:gd name="connsiteY5" fmla="*/ 92471 h 2086227"/>
                      <a:gd name="connsiteX6" fmla="*/ 53643 w 7595890"/>
                      <a:gd name="connsiteY6" fmla="*/ 526503 h 2086227"/>
                      <a:gd name="connsiteX7" fmla="*/ 124945 w 7595890"/>
                      <a:gd name="connsiteY7" fmla="*/ 1889511 h 2086227"/>
                      <a:gd name="connsiteX8" fmla="*/ 2091812 w 7595890"/>
                      <a:gd name="connsiteY8" fmla="*/ 2031300 h 2086227"/>
                      <a:gd name="connsiteX9" fmla="*/ 4391238 w 7595890"/>
                      <a:gd name="connsiteY9" fmla="*/ 2085618 h 2086227"/>
                      <a:gd name="connsiteX10" fmla="*/ 5765922 w 7595890"/>
                      <a:gd name="connsiteY10" fmla="*/ 2001200 h 2086227"/>
                      <a:gd name="connsiteX11" fmla="*/ 7371928 w 7595890"/>
                      <a:gd name="connsiteY11" fmla="*/ 1885235 h 2086227"/>
                      <a:gd name="connsiteX12" fmla="*/ 7342900 w 7595890"/>
                      <a:gd name="connsiteY12" fmla="*/ 185173 h 2086227"/>
                      <a:gd name="connsiteX0" fmla="*/ 7375595 w 7628585"/>
                      <a:gd name="connsiteY0" fmla="*/ 185173 h 2086718"/>
                      <a:gd name="connsiteX1" fmla="*/ 5172144 w 7628585"/>
                      <a:gd name="connsiteY1" fmla="*/ 40808 h 2086718"/>
                      <a:gd name="connsiteX2" fmla="*/ 3924642 w 7628585"/>
                      <a:gd name="connsiteY2" fmla="*/ 145483 h 2086718"/>
                      <a:gd name="connsiteX3" fmla="*/ 3227412 w 7628585"/>
                      <a:gd name="connsiteY3" fmla="*/ 226913 h 2086718"/>
                      <a:gd name="connsiteX4" fmla="*/ 2347120 w 7628585"/>
                      <a:gd name="connsiteY4" fmla="*/ 42199 h 2086718"/>
                      <a:gd name="connsiteX5" fmla="*/ 756898 w 7628585"/>
                      <a:gd name="connsiteY5" fmla="*/ 92471 h 2086718"/>
                      <a:gd name="connsiteX6" fmla="*/ 86338 w 7628585"/>
                      <a:gd name="connsiteY6" fmla="*/ 526503 h 2086718"/>
                      <a:gd name="connsiteX7" fmla="*/ 89060 w 7628585"/>
                      <a:gd name="connsiteY7" fmla="*/ 1796448 h 2086718"/>
                      <a:gd name="connsiteX8" fmla="*/ 2124507 w 7628585"/>
                      <a:gd name="connsiteY8" fmla="*/ 2031300 h 2086718"/>
                      <a:gd name="connsiteX9" fmla="*/ 4423933 w 7628585"/>
                      <a:gd name="connsiteY9" fmla="*/ 2085618 h 2086718"/>
                      <a:gd name="connsiteX10" fmla="*/ 5798617 w 7628585"/>
                      <a:gd name="connsiteY10" fmla="*/ 2001200 h 2086718"/>
                      <a:gd name="connsiteX11" fmla="*/ 7404623 w 7628585"/>
                      <a:gd name="connsiteY11" fmla="*/ 1885235 h 2086718"/>
                      <a:gd name="connsiteX12" fmla="*/ 7375595 w 7628585"/>
                      <a:gd name="connsiteY12" fmla="*/ 185173 h 2086718"/>
                      <a:gd name="connsiteX0" fmla="*/ 7375595 w 7628585"/>
                      <a:gd name="connsiteY0" fmla="*/ 1644531 h 3546076"/>
                      <a:gd name="connsiteX1" fmla="*/ 5172144 w 7628585"/>
                      <a:gd name="connsiteY1" fmla="*/ 1500166 h 3546076"/>
                      <a:gd name="connsiteX2" fmla="*/ 3907788 w 7628585"/>
                      <a:gd name="connsiteY2" fmla="*/ 1051 h 3546076"/>
                      <a:gd name="connsiteX3" fmla="*/ 3227412 w 7628585"/>
                      <a:gd name="connsiteY3" fmla="*/ 1686271 h 3546076"/>
                      <a:gd name="connsiteX4" fmla="*/ 2347120 w 7628585"/>
                      <a:gd name="connsiteY4" fmla="*/ 1501557 h 3546076"/>
                      <a:gd name="connsiteX5" fmla="*/ 756898 w 7628585"/>
                      <a:gd name="connsiteY5" fmla="*/ 1551829 h 3546076"/>
                      <a:gd name="connsiteX6" fmla="*/ 86338 w 7628585"/>
                      <a:gd name="connsiteY6" fmla="*/ 1985861 h 3546076"/>
                      <a:gd name="connsiteX7" fmla="*/ 89060 w 7628585"/>
                      <a:gd name="connsiteY7" fmla="*/ 3255806 h 3546076"/>
                      <a:gd name="connsiteX8" fmla="*/ 2124507 w 7628585"/>
                      <a:gd name="connsiteY8" fmla="*/ 3490658 h 3546076"/>
                      <a:gd name="connsiteX9" fmla="*/ 4423933 w 7628585"/>
                      <a:gd name="connsiteY9" fmla="*/ 3544976 h 3546076"/>
                      <a:gd name="connsiteX10" fmla="*/ 5798617 w 7628585"/>
                      <a:gd name="connsiteY10" fmla="*/ 3460558 h 3546076"/>
                      <a:gd name="connsiteX11" fmla="*/ 7404623 w 7628585"/>
                      <a:gd name="connsiteY11" fmla="*/ 3344593 h 3546076"/>
                      <a:gd name="connsiteX12" fmla="*/ 7375595 w 7628585"/>
                      <a:gd name="connsiteY12" fmla="*/ 1644531 h 3546076"/>
                      <a:gd name="connsiteX0" fmla="*/ 7375595 w 7628585"/>
                      <a:gd name="connsiteY0" fmla="*/ 1655233 h 3556778"/>
                      <a:gd name="connsiteX1" fmla="*/ 5172144 w 7628585"/>
                      <a:gd name="connsiteY1" fmla="*/ 1510868 h 3556778"/>
                      <a:gd name="connsiteX2" fmla="*/ 4617435 w 7628585"/>
                      <a:gd name="connsiteY2" fmla="*/ 976137 h 3556778"/>
                      <a:gd name="connsiteX3" fmla="*/ 3907788 w 7628585"/>
                      <a:gd name="connsiteY3" fmla="*/ 11753 h 3556778"/>
                      <a:gd name="connsiteX4" fmla="*/ 3227412 w 7628585"/>
                      <a:gd name="connsiteY4" fmla="*/ 1696973 h 3556778"/>
                      <a:gd name="connsiteX5" fmla="*/ 2347120 w 7628585"/>
                      <a:gd name="connsiteY5" fmla="*/ 1512259 h 3556778"/>
                      <a:gd name="connsiteX6" fmla="*/ 756898 w 7628585"/>
                      <a:gd name="connsiteY6" fmla="*/ 1562531 h 3556778"/>
                      <a:gd name="connsiteX7" fmla="*/ 86338 w 7628585"/>
                      <a:gd name="connsiteY7" fmla="*/ 1996563 h 3556778"/>
                      <a:gd name="connsiteX8" fmla="*/ 89060 w 7628585"/>
                      <a:gd name="connsiteY8" fmla="*/ 3266508 h 3556778"/>
                      <a:gd name="connsiteX9" fmla="*/ 2124507 w 7628585"/>
                      <a:gd name="connsiteY9" fmla="*/ 3501360 h 3556778"/>
                      <a:gd name="connsiteX10" fmla="*/ 4423933 w 7628585"/>
                      <a:gd name="connsiteY10" fmla="*/ 3555678 h 3556778"/>
                      <a:gd name="connsiteX11" fmla="*/ 5798617 w 7628585"/>
                      <a:gd name="connsiteY11" fmla="*/ 3471260 h 3556778"/>
                      <a:gd name="connsiteX12" fmla="*/ 7404623 w 7628585"/>
                      <a:gd name="connsiteY12" fmla="*/ 3355295 h 3556778"/>
                      <a:gd name="connsiteX13" fmla="*/ 7375595 w 7628585"/>
                      <a:gd name="connsiteY13" fmla="*/ 1655233 h 3556778"/>
                      <a:gd name="connsiteX0" fmla="*/ 7375595 w 7628585"/>
                      <a:gd name="connsiteY0" fmla="*/ 1703971 h 3605516"/>
                      <a:gd name="connsiteX1" fmla="*/ 5172144 w 7628585"/>
                      <a:gd name="connsiteY1" fmla="*/ 1559606 h 3605516"/>
                      <a:gd name="connsiteX2" fmla="*/ 4668000 w 7628585"/>
                      <a:gd name="connsiteY2" fmla="*/ 247281 h 3605516"/>
                      <a:gd name="connsiteX3" fmla="*/ 3907788 w 7628585"/>
                      <a:gd name="connsiteY3" fmla="*/ 60491 h 3605516"/>
                      <a:gd name="connsiteX4" fmla="*/ 3227412 w 7628585"/>
                      <a:gd name="connsiteY4" fmla="*/ 1745711 h 3605516"/>
                      <a:gd name="connsiteX5" fmla="*/ 2347120 w 7628585"/>
                      <a:gd name="connsiteY5" fmla="*/ 1560997 h 3605516"/>
                      <a:gd name="connsiteX6" fmla="*/ 756898 w 7628585"/>
                      <a:gd name="connsiteY6" fmla="*/ 1611269 h 3605516"/>
                      <a:gd name="connsiteX7" fmla="*/ 86338 w 7628585"/>
                      <a:gd name="connsiteY7" fmla="*/ 2045301 h 3605516"/>
                      <a:gd name="connsiteX8" fmla="*/ 89060 w 7628585"/>
                      <a:gd name="connsiteY8" fmla="*/ 3315246 h 3605516"/>
                      <a:gd name="connsiteX9" fmla="*/ 2124507 w 7628585"/>
                      <a:gd name="connsiteY9" fmla="*/ 3550098 h 3605516"/>
                      <a:gd name="connsiteX10" fmla="*/ 4423933 w 7628585"/>
                      <a:gd name="connsiteY10" fmla="*/ 3604416 h 3605516"/>
                      <a:gd name="connsiteX11" fmla="*/ 5798617 w 7628585"/>
                      <a:gd name="connsiteY11" fmla="*/ 3519998 h 3605516"/>
                      <a:gd name="connsiteX12" fmla="*/ 7404623 w 7628585"/>
                      <a:gd name="connsiteY12" fmla="*/ 3404033 h 3605516"/>
                      <a:gd name="connsiteX13" fmla="*/ 7375595 w 7628585"/>
                      <a:gd name="connsiteY13" fmla="*/ 1703971 h 3605516"/>
                      <a:gd name="connsiteX0" fmla="*/ 7375595 w 7628585"/>
                      <a:gd name="connsiteY0" fmla="*/ 1703971 h 3605516"/>
                      <a:gd name="connsiteX1" fmla="*/ 5172144 w 7628585"/>
                      <a:gd name="connsiteY1" fmla="*/ 1559606 h 3605516"/>
                      <a:gd name="connsiteX2" fmla="*/ 4668000 w 7628585"/>
                      <a:gd name="connsiteY2" fmla="*/ 247281 h 3605516"/>
                      <a:gd name="connsiteX3" fmla="*/ 3907788 w 7628585"/>
                      <a:gd name="connsiteY3" fmla="*/ 60491 h 3605516"/>
                      <a:gd name="connsiteX4" fmla="*/ 3176847 w 7628585"/>
                      <a:gd name="connsiteY4" fmla="*/ 132202 h 3605516"/>
                      <a:gd name="connsiteX5" fmla="*/ 2347120 w 7628585"/>
                      <a:gd name="connsiteY5" fmla="*/ 1560997 h 3605516"/>
                      <a:gd name="connsiteX6" fmla="*/ 756898 w 7628585"/>
                      <a:gd name="connsiteY6" fmla="*/ 1611269 h 3605516"/>
                      <a:gd name="connsiteX7" fmla="*/ 86338 w 7628585"/>
                      <a:gd name="connsiteY7" fmla="*/ 2045301 h 3605516"/>
                      <a:gd name="connsiteX8" fmla="*/ 89060 w 7628585"/>
                      <a:gd name="connsiteY8" fmla="*/ 3315246 h 3605516"/>
                      <a:gd name="connsiteX9" fmla="*/ 2124507 w 7628585"/>
                      <a:gd name="connsiteY9" fmla="*/ 3550098 h 3605516"/>
                      <a:gd name="connsiteX10" fmla="*/ 4423933 w 7628585"/>
                      <a:gd name="connsiteY10" fmla="*/ 3604416 h 3605516"/>
                      <a:gd name="connsiteX11" fmla="*/ 5798617 w 7628585"/>
                      <a:gd name="connsiteY11" fmla="*/ 3519998 h 3605516"/>
                      <a:gd name="connsiteX12" fmla="*/ 7404623 w 7628585"/>
                      <a:gd name="connsiteY12" fmla="*/ 3404033 h 3605516"/>
                      <a:gd name="connsiteX13" fmla="*/ 7375595 w 7628585"/>
                      <a:gd name="connsiteY13" fmla="*/ 1703971 h 3605516"/>
                      <a:gd name="connsiteX0" fmla="*/ 7375595 w 7628585"/>
                      <a:gd name="connsiteY0" fmla="*/ 1703971 h 3605516"/>
                      <a:gd name="connsiteX1" fmla="*/ 5172144 w 7628585"/>
                      <a:gd name="connsiteY1" fmla="*/ 1559606 h 3605516"/>
                      <a:gd name="connsiteX2" fmla="*/ 4668000 w 7628585"/>
                      <a:gd name="connsiteY2" fmla="*/ 247281 h 3605516"/>
                      <a:gd name="connsiteX3" fmla="*/ 3907788 w 7628585"/>
                      <a:gd name="connsiteY3" fmla="*/ 60491 h 3605516"/>
                      <a:gd name="connsiteX4" fmla="*/ 3176847 w 7628585"/>
                      <a:gd name="connsiteY4" fmla="*/ 132202 h 3605516"/>
                      <a:gd name="connsiteX5" fmla="*/ 2347120 w 7628585"/>
                      <a:gd name="connsiteY5" fmla="*/ 1560997 h 3605516"/>
                      <a:gd name="connsiteX6" fmla="*/ 756898 w 7628585"/>
                      <a:gd name="connsiteY6" fmla="*/ 1611269 h 3605516"/>
                      <a:gd name="connsiteX7" fmla="*/ 86338 w 7628585"/>
                      <a:gd name="connsiteY7" fmla="*/ 2045301 h 3605516"/>
                      <a:gd name="connsiteX8" fmla="*/ 89060 w 7628585"/>
                      <a:gd name="connsiteY8" fmla="*/ 3315246 h 3605516"/>
                      <a:gd name="connsiteX9" fmla="*/ 2124507 w 7628585"/>
                      <a:gd name="connsiteY9" fmla="*/ 3550098 h 3605516"/>
                      <a:gd name="connsiteX10" fmla="*/ 4423933 w 7628585"/>
                      <a:gd name="connsiteY10" fmla="*/ 3604416 h 3605516"/>
                      <a:gd name="connsiteX11" fmla="*/ 5798617 w 7628585"/>
                      <a:gd name="connsiteY11" fmla="*/ 3519998 h 3605516"/>
                      <a:gd name="connsiteX12" fmla="*/ 7404623 w 7628585"/>
                      <a:gd name="connsiteY12" fmla="*/ 3404033 h 3605516"/>
                      <a:gd name="connsiteX13" fmla="*/ 7375595 w 7628585"/>
                      <a:gd name="connsiteY13" fmla="*/ 1703971 h 3605516"/>
                      <a:gd name="connsiteX0" fmla="*/ 7375595 w 7628585"/>
                      <a:gd name="connsiteY0" fmla="*/ 1703971 h 3605516"/>
                      <a:gd name="connsiteX1" fmla="*/ 5172144 w 7628585"/>
                      <a:gd name="connsiteY1" fmla="*/ 1559606 h 3605516"/>
                      <a:gd name="connsiteX2" fmla="*/ 4668000 w 7628585"/>
                      <a:gd name="connsiteY2" fmla="*/ 247281 h 3605516"/>
                      <a:gd name="connsiteX3" fmla="*/ 3907788 w 7628585"/>
                      <a:gd name="connsiteY3" fmla="*/ 60491 h 3605516"/>
                      <a:gd name="connsiteX4" fmla="*/ 3176847 w 7628585"/>
                      <a:gd name="connsiteY4" fmla="*/ 132202 h 3605516"/>
                      <a:gd name="connsiteX5" fmla="*/ 2347120 w 7628585"/>
                      <a:gd name="connsiteY5" fmla="*/ 1560997 h 3605516"/>
                      <a:gd name="connsiteX6" fmla="*/ 756898 w 7628585"/>
                      <a:gd name="connsiteY6" fmla="*/ 1611269 h 3605516"/>
                      <a:gd name="connsiteX7" fmla="*/ 86338 w 7628585"/>
                      <a:gd name="connsiteY7" fmla="*/ 2045301 h 3605516"/>
                      <a:gd name="connsiteX8" fmla="*/ 89060 w 7628585"/>
                      <a:gd name="connsiteY8" fmla="*/ 3315246 h 3605516"/>
                      <a:gd name="connsiteX9" fmla="*/ 2124507 w 7628585"/>
                      <a:gd name="connsiteY9" fmla="*/ 3550098 h 3605516"/>
                      <a:gd name="connsiteX10" fmla="*/ 4423933 w 7628585"/>
                      <a:gd name="connsiteY10" fmla="*/ 3604416 h 3605516"/>
                      <a:gd name="connsiteX11" fmla="*/ 5798617 w 7628585"/>
                      <a:gd name="connsiteY11" fmla="*/ 3519998 h 3605516"/>
                      <a:gd name="connsiteX12" fmla="*/ 7404623 w 7628585"/>
                      <a:gd name="connsiteY12" fmla="*/ 3404033 h 3605516"/>
                      <a:gd name="connsiteX13" fmla="*/ 7375595 w 7628585"/>
                      <a:gd name="connsiteY13" fmla="*/ 1703971 h 3605516"/>
                      <a:gd name="connsiteX0" fmla="*/ 7375595 w 7628585"/>
                      <a:gd name="connsiteY0" fmla="*/ 1703971 h 3605516"/>
                      <a:gd name="connsiteX1" fmla="*/ 5172144 w 7628585"/>
                      <a:gd name="connsiteY1" fmla="*/ 1559606 h 3605516"/>
                      <a:gd name="connsiteX2" fmla="*/ 4668000 w 7628585"/>
                      <a:gd name="connsiteY2" fmla="*/ 247281 h 3605516"/>
                      <a:gd name="connsiteX3" fmla="*/ 3907788 w 7628585"/>
                      <a:gd name="connsiteY3" fmla="*/ 60491 h 3605516"/>
                      <a:gd name="connsiteX4" fmla="*/ 3050435 w 7628585"/>
                      <a:gd name="connsiteY4" fmla="*/ 248842 h 3605516"/>
                      <a:gd name="connsiteX5" fmla="*/ 2347120 w 7628585"/>
                      <a:gd name="connsiteY5" fmla="*/ 1560997 h 3605516"/>
                      <a:gd name="connsiteX6" fmla="*/ 756898 w 7628585"/>
                      <a:gd name="connsiteY6" fmla="*/ 1611269 h 3605516"/>
                      <a:gd name="connsiteX7" fmla="*/ 86338 w 7628585"/>
                      <a:gd name="connsiteY7" fmla="*/ 2045301 h 3605516"/>
                      <a:gd name="connsiteX8" fmla="*/ 89060 w 7628585"/>
                      <a:gd name="connsiteY8" fmla="*/ 3315246 h 3605516"/>
                      <a:gd name="connsiteX9" fmla="*/ 2124507 w 7628585"/>
                      <a:gd name="connsiteY9" fmla="*/ 3550098 h 3605516"/>
                      <a:gd name="connsiteX10" fmla="*/ 4423933 w 7628585"/>
                      <a:gd name="connsiteY10" fmla="*/ 3604416 h 3605516"/>
                      <a:gd name="connsiteX11" fmla="*/ 5798617 w 7628585"/>
                      <a:gd name="connsiteY11" fmla="*/ 3519998 h 3605516"/>
                      <a:gd name="connsiteX12" fmla="*/ 7404623 w 7628585"/>
                      <a:gd name="connsiteY12" fmla="*/ 3404033 h 3605516"/>
                      <a:gd name="connsiteX13" fmla="*/ 7375595 w 7628585"/>
                      <a:gd name="connsiteY13" fmla="*/ 1703971 h 3605516"/>
                      <a:gd name="connsiteX0" fmla="*/ 7375595 w 7628585"/>
                      <a:gd name="connsiteY0" fmla="*/ 1703971 h 3605516"/>
                      <a:gd name="connsiteX1" fmla="*/ 5172144 w 7628585"/>
                      <a:gd name="connsiteY1" fmla="*/ 1559606 h 3605516"/>
                      <a:gd name="connsiteX2" fmla="*/ 4668000 w 7628585"/>
                      <a:gd name="connsiteY2" fmla="*/ 247281 h 3605516"/>
                      <a:gd name="connsiteX3" fmla="*/ 3781376 w 7628585"/>
                      <a:gd name="connsiteY3" fmla="*/ 60492 h 3605516"/>
                      <a:gd name="connsiteX4" fmla="*/ 3050435 w 7628585"/>
                      <a:gd name="connsiteY4" fmla="*/ 248842 h 3605516"/>
                      <a:gd name="connsiteX5" fmla="*/ 2347120 w 7628585"/>
                      <a:gd name="connsiteY5" fmla="*/ 1560997 h 3605516"/>
                      <a:gd name="connsiteX6" fmla="*/ 756898 w 7628585"/>
                      <a:gd name="connsiteY6" fmla="*/ 1611269 h 3605516"/>
                      <a:gd name="connsiteX7" fmla="*/ 86338 w 7628585"/>
                      <a:gd name="connsiteY7" fmla="*/ 2045301 h 3605516"/>
                      <a:gd name="connsiteX8" fmla="*/ 89060 w 7628585"/>
                      <a:gd name="connsiteY8" fmla="*/ 3315246 h 3605516"/>
                      <a:gd name="connsiteX9" fmla="*/ 2124507 w 7628585"/>
                      <a:gd name="connsiteY9" fmla="*/ 3550098 h 3605516"/>
                      <a:gd name="connsiteX10" fmla="*/ 4423933 w 7628585"/>
                      <a:gd name="connsiteY10" fmla="*/ 3604416 h 3605516"/>
                      <a:gd name="connsiteX11" fmla="*/ 5798617 w 7628585"/>
                      <a:gd name="connsiteY11" fmla="*/ 3519998 h 3605516"/>
                      <a:gd name="connsiteX12" fmla="*/ 7404623 w 7628585"/>
                      <a:gd name="connsiteY12" fmla="*/ 3404033 h 3605516"/>
                      <a:gd name="connsiteX13" fmla="*/ 7375595 w 7628585"/>
                      <a:gd name="connsiteY13" fmla="*/ 1703971 h 3605516"/>
                      <a:gd name="connsiteX0" fmla="*/ 7375595 w 7628585"/>
                      <a:gd name="connsiteY0" fmla="*/ 1643479 h 3545024"/>
                      <a:gd name="connsiteX1" fmla="*/ 5172144 w 7628585"/>
                      <a:gd name="connsiteY1" fmla="*/ 1499114 h 3545024"/>
                      <a:gd name="connsiteX2" fmla="*/ 4668000 w 7628585"/>
                      <a:gd name="connsiteY2" fmla="*/ 186789 h 3545024"/>
                      <a:gd name="connsiteX3" fmla="*/ 3781376 w 7628585"/>
                      <a:gd name="connsiteY3" fmla="*/ 0 h 3545024"/>
                      <a:gd name="connsiteX4" fmla="*/ 3050435 w 7628585"/>
                      <a:gd name="connsiteY4" fmla="*/ 188350 h 3545024"/>
                      <a:gd name="connsiteX5" fmla="*/ 2347120 w 7628585"/>
                      <a:gd name="connsiteY5" fmla="*/ 1500505 h 3545024"/>
                      <a:gd name="connsiteX6" fmla="*/ 756898 w 7628585"/>
                      <a:gd name="connsiteY6" fmla="*/ 1550777 h 3545024"/>
                      <a:gd name="connsiteX7" fmla="*/ 86338 w 7628585"/>
                      <a:gd name="connsiteY7" fmla="*/ 1984809 h 3545024"/>
                      <a:gd name="connsiteX8" fmla="*/ 89060 w 7628585"/>
                      <a:gd name="connsiteY8" fmla="*/ 3254754 h 3545024"/>
                      <a:gd name="connsiteX9" fmla="*/ 2124507 w 7628585"/>
                      <a:gd name="connsiteY9" fmla="*/ 3489606 h 3545024"/>
                      <a:gd name="connsiteX10" fmla="*/ 4423933 w 7628585"/>
                      <a:gd name="connsiteY10" fmla="*/ 3543924 h 3545024"/>
                      <a:gd name="connsiteX11" fmla="*/ 5798617 w 7628585"/>
                      <a:gd name="connsiteY11" fmla="*/ 3459506 h 3545024"/>
                      <a:gd name="connsiteX12" fmla="*/ 7404623 w 7628585"/>
                      <a:gd name="connsiteY12" fmla="*/ 3343541 h 3545024"/>
                      <a:gd name="connsiteX13" fmla="*/ 7375595 w 7628585"/>
                      <a:gd name="connsiteY13" fmla="*/ 1643479 h 3545024"/>
                      <a:gd name="connsiteX0" fmla="*/ 7375595 w 7628585"/>
                      <a:gd name="connsiteY0" fmla="*/ 1653199 h 3554744"/>
                      <a:gd name="connsiteX1" fmla="*/ 5172144 w 7628585"/>
                      <a:gd name="connsiteY1" fmla="*/ 1508834 h 3554744"/>
                      <a:gd name="connsiteX2" fmla="*/ 4668000 w 7628585"/>
                      <a:gd name="connsiteY2" fmla="*/ 196509 h 3554744"/>
                      <a:gd name="connsiteX3" fmla="*/ 3857223 w 7628585"/>
                      <a:gd name="connsiteY3" fmla="*/ 0 h 3554744"/>
                      <a:gd name="connsiteX4" fmla="*/ 3050435 w 7628585"/>
                      <a:gd name="connsiteY4" fmla="*/ 198070 h 3554744"/>
                      <a:gd name="connsiteX5" fmla="*/ 2347120 w 7628585"/>
                      <a:gd name="connsiteY5" fmla="*/ 1510225 h 3554744"/>
                      <a:gd name="connsiteX6" fmla="*/ 756898 w 7628585"/>
                      <a:gd name="connsiteY6" fmla="*/ 1560497 h 3554744"/>
                      <a:gd name="connsiteX7" fmla="*/ 86338 w 7628585"/>
                      <a:gd name="connsiteY7" fmla="*/ 1994529 h 3554744"/>
                      <a:gd name="connsiteX8" fmla="*/ 89060 w 7628585"/>
                      <a:gd name="connsiteY8" fmla="*/ 3264474 h 3554744"/>
                      <a:gd name="connsiteX9" fmla="*/ 2124507 w 7628585"/>
                      <a:gd name="connsiteY9" fmla="*/ 3499326 h 3554744"/>
                      <a:gd name="connsiteX10" fmla="*/ 4423933 w 7628585"/>
                      <a:gd name="connsiteY10" fmla="*/ 3553644 h 3554744"/>
                      <a:gd name="connsiteX11" fmla="*/ 5798617 w 7628585"/>
                      <a:gd name="connsiteY11" fmla="*/ 3469226 h 3554744"/>
                      <a:gd name="connsiteX12" fmla="*/ 7404623 w 7628585"/>
                      <a:gd name="connsiteY12" fmla="*/ 3353261 h 3554744"/>
                      <a:gd name="connsiteX13" fmla="*/ 7375595 w 7628585"/>
                      <a:gd name="connsiteY13" fmla="*/ 1653199 h 3554744"/>
                      <a:gd name="connsiteX0" fmla="*/ 7375595 w 7628585"/>
                      <a:gd name="connsiteY0" fmla="*/ 1693973 h 3595518"/>
                      <a:gd name="connsiteX1" fmla="*/ 5172144 w 7628585"/>
                      <a:gd name="connsiteY1" fmla="*/ 1549608 h 3595518"/>
                      <a:gd name="connsiteX2" fmla="*/ 4668000 w 7628585"/>
                      <a:gd name="connsiteY2" fmla="*/ 237283 h 3595518"/>
                      <a:gd name="connsiteX3" fmla="*/ 3857223 w 7628585"/>
                      <a:gd name="connsiteY3" fmla="*/ 40774 h 3595518"/>
                      <a:gd name="connsiteX4" fmla="*/ 3050435 w 7628585"/>
                      <a:gd name="connsiteY4" fmla="*/ 238844 h 3595518"/>
                      <a:gd name="connsiteX5" fmla="*/ 2347120 w 7628585"/>
                      <a:gd name="connsiteY5" fmla="*/ 1550999 h 3595518"/>
                      <a:gd name="connsiteX6" fmla="*/ 756898 w 7628585"/>
                      <a:gd name="connsiteY6" fmla="*/ 1601271 h 3595518"/>
                      <a:gd name="connsiteX7" fmla="*/ 86338 w 7628585"/>
                      <a:gd name="connsiteY7" fmla="*/ 2035303 h 3595518"/>
                      <a:gd name="connsiteX8" fmla="*/ 89060 w 7628585"/>
                      <a:gd name="connsiteY8" fmla="*/ 3305248 h 3595518"/>
                      <a:gd name="connsiteX9" fmla="*/ 2124507 w 7628585"/>
                      <a:gd name="connsiteY9" fmla="*/ 3540100 h 3595518"/>
                      <a:gd name="connsiteX10" fmla="*/ 4423933 w 7628585"/>
                      <a:gd name="connsiteY10" fmla="*/ 3594418 h 3595518"/>
                      <a:gd name="connsiteX11" fmla="*/ 5798617 w 7628585"/>
                      <a:gd name="connsiteY11" fmla="*/ 3510000 h 3595518"/>
                      <a:gd name="connsiteX12" fmla="*/ 7404623 w 7628585"/>
                      <a:gd name="connsiteY12" fmla="*/ 3394035 h 3595518"/>
                      <a:gd name="connsiteX13" fmla="*/ 7375595 w 7628585"/>
                      <a:gd name="connsiteY13" fmla="*/ 1693973 h 3595518"/>
                      <a:gd name="connsiteX0" fmla="*/ 7375595 w 7628585"/>
                      <a:gd name="connsiteY0" fmla="*/ 1666049 h 3567594"/>
                      <a:gd name="connsiteX1" fmla="*/ 5172144 w 7628585"/>
                      <a:gd name="connsiteY1" fmla="*/ 1521684 h 3567594"/>
                      <a:gd name="connsiteX2" fmla="*/ 4668000 w 7628585"/>
                      <a:gd name="connsiteY2" fmla="*/ 209359 h 3567594"/>
                      <a:gd name="connsiteX3" fmla="*/ 3874077 w 7628585"/>
                      <a:gd name="connsiteY3" fmla="*/ 51730 h 3567594"/>
                      <a:gd name="connsiteX4" fmla="*/ 3050435 w 7628585"/>
                      <a:gd name="connsiteY4" fmla="*/ 210920 h 3567594"/>
                      <a:gd name="connsiteX5" fmla="*/ 2347120 w 7628585"/>
                      <a:gd name="connsiteY5" fmla="*/ 1523075 h 3567594"/>
                      <a:gd name="connsiteX6" fmla="*/ 756898 w 7628585"/>
                      <a:gd name="connsiteY6" fmla="*/ 1573347 h 3567594"/>
                      <a:gd name="connsiteX7" fmla="*/ 86338 w 7628585"/>
                      <a:gd name="connsiteY7" fmla="*/ 2007379 h 3567594"/>
                      <a:gd name="connsiteX8" fmla="*/ 89060 w 7628585"/>
                      <a:gd name="connsiteY8" fmla="*/ 3277324 h 3567594"/>
                      <a:gd name="connsiteX9" fmla="*/ 2124507 w 7628585"/>
                      <a:gd name="connsiteY9" fmla="*/ 3512176 h 3567594"/>
                      <a:gd name="connsiteX10" fmla="*/ 4423933 w 7628585"/>
                      <a:gd name="connsiteY10" fmla="*/ 3566494 h 3567594"/>
                      <a:gd name="connsiteX11" fmla="*/ 5798617 w 7628585"/>
                      <a:gd name="connsiteY11" fmla="*/ 3482076 h 3567594"/>
                      <a:gd name="connsiteX12" fmla="*/ 7404623 w 7628585"/>
                      <a:gd name="connsiteY12" fmla="*/ 3366111 h 3567594"/>
                      <a:gd name="connsiteX13" fmla="*/ 7375595 w 7628585"/>
                      <a:gd name="connsiteY13" fmla="*/ 1666049 h 3567594"/>
                      <a:gd name="connsiteX0" fmla="*/ 7375595 w 7628585"/>
                      <a:gd name="connsiteY0" fmla="*/ 1619942 h 3521487"/>
                      <a:gd name="connsiteX1" fmla="*/ 5172144 w 7628585"/>
                      <a:gd name="connsiteY1" fmla="*/ 1475577 h 3521487"/>
                      <a:gd name="connsiteX2" fmla="*/ 4668000 w 7628585"/>
                      <a:gd name="connsiteY2" fmla="*/ 163252 h 3521487"/>
                      <a:gd name="connsiteX3" fmla="*/ 3050435 w 7628585"/>
                      <a:gd name="connsiteY3" fmla="*/ 164813 h 3521487"/>
                      <a:gd name="connsiteX4" fmla="*/ 2347120 w 7628585"/>
                      <a:gd name="connsiteY4" fmla="*/ 1476968 h 3521487"/>
                      <a:gd name="connsiteX5" fmla="*/ 756898 w 7628585"/>
                      <a:gd name="connsiteY5" fmla="*/ 1527240 h 3521487"/>
                      <a:gd name="connsiteX6" fmla="*/ 86338 w 7628585"/>
                      <a:gd name="connsiteY6" fmla="*/ 1961272 h 3521487"/>
                      <a:gd name="connsiteX7" fmla="*/ 89060 w 7628585"/>
                      <a:gd name="connsiteY7" fmla="*/ 3231217 h 3521487"/>
                      <a:gd name="connsiteX8" fmla="*/ 2124507 w 7628585"/>
                      <a:gd name="connsiteY8" fmla="*/ 3466069 h 3521487"/>
                      <a:gd name="connsiteX9" fmla="*/ 4423933 w 7628585"/>
                      <a:gd name="connsiteY9" fmla="*/ 3520387 h 3521487"/>
                      <a:gd name="connsiteX10" fmla="*/ 5798617 w 7628585"/>
                      <a:gd name="connsiteY10" fmla="*/ 3435969 h 3521487"/>
                      <a:gd name="connsiteX11" fmla="*/ 7404623 w 7628585"/>
                      <a:gd name="connsiteY11" fmla="*/ 3320004 h 3521487"/>
                      <a:gd name="connsiteX12" fmla="*/ 7375595 w 7628585"/>
                      <a:gd name="connsiteY12" fmla="*/ 1619942 h 3521487"/>
                      <a:gd name="connsiteX0" fmla="*/ 7375595 w 7628585"/>
                      <a:gd name="connsiteY0" fmla="*/ 1619942 h 3521487"/>
                      <a:gd name="connsiteX1" fmla="*/ 5172144 w 7628585"/>
                      <a:gd name="connsiteY1" fmla="*/ 1475577 h 3521487"/>
                      <a:gd name="connsiteX2" fmla="*/ 4668000 w 7628585"/>
                      <a:gd name="connsiteY2" fmla="*/ 163252 h 3521487"/>
                      <a:gd name="connsiteX3" fmla="*/ 3050435 w 7628585"/>
                      <a:gd name="connsiteY3" fmla="*/ 164813 h 3521487"/>
                      <a:gd name="connsiteX4" fmla="*/ 2667366 w 7628585"/>
                      <a:gd name="connsiteY4" fmla="*/ 1418649 h 3521487"/>
                      <a:gd name="connsiteX5" fmla="*/ 756898 w 7628585"/>
                      <a:gd name="connsiteY5" fmla="*/ 1527240 h 3521487"/>
                      <a:gd name="connsiteX6" fmla="*/ 86338 w 7628585"/>
                      <a:gd name="connsiteY6" fmla="*/ 1961272 h 3521487"/>
                      <a:gd name="connsiteX7" fmla="*/ 89060 w 7628585"/>
                      <a:gd name="connsiteY7" fmla="*/ 3231217 h 3521487"/>
                      <a:gd name="connsiteX8" fmla="*/ 2124507 w 7628585"/>
                      <a:gd name="connsiteY8" fmla="*/ 3466069 h 3521487"/>
                      <a:gd name="connsiteX9" fmla="*/ 4423933 w 7628585"/>
                      <a:gd name="connsiteY9" fmla="*/ 3520387 h 3521487"/>
                      <a:gd name="connsiteX10" fmla="*/ 5798617 w 7628585"/>
                      <a:gd name="connsiteY10" fmla="*/ 3435969 h 3521487"/>
                      <a:gd name="connsiteX11" fmla="*/ 7404623 w 7628585"/>
                      <a:gd name="connsiteY11" fmla="*/ 3320004 h 3521487"/>
                      <a:gd name="connsiteX12" fmla="*/ 7375595 w 7628585"/>
                      <a:gd name="connsiteY12" fmla="*/ 1619942 h 3521487"/>
                      <a:gd name="connsiteX0" fmla="*/ 7331702 w 7584692"/>
                      <a:gd name="connsiteY0" fmla="*/ 1619942 h 3521169"/>
                      <a:gd name="connsiteX1" fmla="*/ 5128251 w 7584692"/>
                      <a:gd name="connsiteY1" fmla="*/ 1475577 h 3521169"/>
                      <a:gd name="connsiteX2" fmla="*/ 4624107 w 7584692"/>
                      <a:gd name="connsiteY2" fmla="*/ 163252 h 3521169"/>
                      <a:gd name="connsiteX3" fmla="*/ 3006542 w 7584692"/>
                      <a:gd name="connsiteY3" fmla="*/ 164813 h 3521169"/>
                      <a:gd name="connsiteX4" fmla="*/ 2623473 w 7584692"/>
                      <a:gd name="connsiteY4" fmla="*/ 1418649 h 3521169"/>
                      <a:gd name="connsiteX5" fmla="*/ 713005 w 7584692"/>
                      <a:gd name="connsiteY5" fmla="*/ 1527240 h 3521169"/>
                      <a:gd name="connsiteX6" fmla="*/ 42445 w 7584692"/>
                      <a:gd name="connsiteY6" fmla="*/ 1961272 h 3521169"/>
                      <a:gd name="connsiteX7" fmla="*/ 146297 w 7584692"/>
                      <a:gd name="connsiteY7" fmla="*/ 3279817 h 3521169"/>
                      <a:gd name="connsiteX8" fmla="*/ 2080614 w 7584692"/>
                      <a:gd name="connsiteY8" fmla="*/ 3466069 h 3521169"/>
                      <a:gd name="connsiteX9" fmla="*/ 4380040 w 7584692"/>
                      <a:gd name="connsiteY9" fmla="*/ 3520387 h 3521169"/>
                      <a:gd name="connsiteX10" fmla="*/ 5754724 w 7584692"/>
                      <a:gd name="connsiteY10" fmla="*/ 3435969 h 3521169"/>
                      <a:gd name="connsiteX11" fmla="*/ 7360730 w 7584692"/>
                      <a:gd name="connsiteY11" fmla="*/ 3320004 h 3521169"/>
                      <a:gd name="connsiteX12" fmla="*/ 7331702 w 7584692"/>
                      <a:gd name="connsiteY12" fmla="*/ 1619942 h 3521169"/>
                      <a:gd name="connsiteX0" fmla="*/ 7343242 w 7596232"/>
                      <a:gd name="connsiteY0" fmla="*/ 1619942 h 3521169"/>
                      <a:gd name="connsiteX1" fmla="*/ 5139791 w 7596232"/>
                      <a:gd name="connsiteY1" fmla="*/ 1475577 h 3521169"/>
                      <a:gd name="connsiteX2" fmla="*/ 4635647 w 7596232"/>
                      <a:gd name="connsiteY2" fmla="*/ 163252 h 3521169"/>
                      <a:gd name="connsiteX3" fmla="*/ 3018082 w 7596232"/>
                      <a:gd name="connsiteY3" fmla="*/ 164813 h 3521169"/>
                      <a:gd name="connsiteX4" fmla="*/ 2635013 w 7596232"/>
                      <a:gd name="connsiteY4" fmla="*/ 1418649 h 3521169"/>
                      <a:gd name="connsiteX5" fmla="*/ 724545 w 7596232"/>
                      <a:gd name="connsiteY5" fmla="*/ 1527240 h 3521169"/>
                      <a:gd name="connsiteX6" fmla="*/ 180398 w 7596232"/>
                      <a:gd name="connsiteY6" fmla="*/ 1902953 h 3521169"/>
                      <a:gd name="connsiteX7" fmla="*/ 157837 w 7596232"/>
                      <a:gd name="connsiteY7" fmla="*/ 3279817 h 3521169"/>
                      <a:gd name="connsiteX8" fmla="*/ 2092154 w 7596232"/>
                      <a:gd name="connsiteY8" fmla="*/ 3466069 h 3521169"/>
                      <a:gd name="connsiteX9" fmla="*/ 4391580 w 7596232"/>
                      <a:gd name="connsiteY9" fmla="*/ 3520387 h 3521169"/>
                      <a:gd name="connsiteX10" fmla="*/ 5766264 w 7596232"/>
                      <a:gd name="connsiteY10" fmla="*/ 3435969 h 3521169"/>
                      <a:gd name="connsiteX11" fmla="*/ 7372270 w 7596232"/>
                      <a:gd name="connsiteY11" fmla="*/ 3320004 h 3521169"/>
                      <a:gd name="connsiteX12" fmla="*/ 7343242 w 7596232"/>
                      <a:gd name="connsiteY12" fmla="*/ 1619942 h 3521169"/>
                      <a:gd name="connsiteX0" fmla="*/ 7329055 w 7582045"/>
                      <a:gd name="connsiteY0" fmla="*/ 1619942 h 3521169"/>
                      <a:gd name="connsiteX1" fmla="*/ 5125604 w 7582045"/>
                      <a:gd name="connsiteY1" fmla="*/ 1475577 h 3521169"/>
                      <a:gd name="connsiteX2" fmla="*/ 4621460 w 7582045"/>
                      <a:gd name="connsiteY2" fmla="*/ 163252 h 3521169"/>
                      <a:gd name="connsiteX3" fmla="*/ 3003895 w 7582045"/>
                      <a:gd name="connsiteY3" fmla="*/ 164813 h 3521169"/>
                      <a:gd name="connsiteX4" fmla="*/ 2620826 w 7582045"/>
                      <a:gd name="connsiteY4" fmla="*/ 1418649 h 3521169"/>
                      <a:gd name="connsiteX5" fmla="*/ 710358 w 7582045"/>
                      <a:gd name="connsiteY5" fmla="*/ 1527240 h 3521169"/>
                      <a:gd name="connsiteX6" fmla="*/ 166211 w 7582045"/>
                      <a:gd name="connsiteY6" fmla="*/ 1902953 h 3521169"/>
                      <a:gd name="connsiteX7" fmla="*/ 143650 w 7582045"/>
                      <a:gd name="connsiteY7" fmla="*/ 3279817 h 3521169"/>
                      <a:gd name="connsiteX8" fmla="*/ 2077967 w 7582045"/>
                      <a:gd name="connsiteY8" fmla="*/ 3466069 h 3521169"/>
                      <a:gd name="connsiteX9" fmla="*/ 4377393 w 7582045"/>
                      <a:gd name="connsiteY9" fmla="*/ 3520387 h 3521169"/>
                      <a:gd name="connsiteX10" fmla="*/ 5752077 w 7582045"/>
                      <a:gd name="connsiteY10" fmla="*/ 3435969 h 3521169"/>
                      <a:gd name="connsiteX11" fmla="*/ 7358083 w 7582045"/>
                      <a:gd name="connsiteY11" fmla="*/ 3320004 h 3521169"/>
                      <a:gd name="connsiteX12" fmla="*/ 7329055 w 7582045"/>
                      <a:gd name="connsiteY12" fmla="*/ 1619942 h 3521169"/>
                      <a:gd name="connsiteX0" fmla="*/ 7354035 w 7607025"/>
                      <a:gd name="connsiteY0" fmla="*/ 1619942 h 3521169"/>
                      <a:gd name="connsiteX1" fmla="*/ 5150584 w 7607025"/>
                      <a:gd name="connsiteY1" fmla="*/ 1475577 h 3521169"/>
                      <a:gd name="connsiteX2" fmla="*/ 4646440 w 7607025"/>
                      <a:gd name="connsiteY2" fmla="*/ 163252 h 3521169"/>
                      <a:gd name="connsiteX3" fmla="*/ 3028875 w 7607025"/>
                      <a:gd name="connsiteY3" fmla="*/ 164813 h 3521169"/>
                      <a:gd name="connsiteX4" fmla="*/ 2645806 w 7607025"/>
                      <a:gd name="connsiteY4" fmla="*/ 1418649 h 3521169"/>
                      <a:gd name="connsiteX5" fmla="*/ 735338 w 7607025"/>
                      <a:gd name="connsiteY5" fmla="*/ 1527240 h 3521169"/>
                      <a:gd name="connsiteX6" fmla="*/ 123770 w 7607025"/>
                      <a:gd name="connsiteY6" fmla="*/ 1864073 h 3521169"/>
                      <a:gd name="connsiteX7" fmla="*/ 168630 w 7607025"/>
                      <a:gd name="connsiteY7" fmla="*/ 3279817 h 3521169"/>
                      <a:gd name="connsiteX8" fmla="*/ 2102947 w 7607025"/>
                      <a:gd name="connsiteY8" fmla="*/ 3466069 h 3521169"/>
                      <a:gd name="connsiteX9" fmla="*/ 4402373 w 7607025"/>
                      <a:gd name="connsiteY9" fmla="*/ 3520387 h 3521169"/>
                      <a:gd name="connsiteX10" fmla="*/ 5777057 w 7607025"/>
                      <a:gd name="connsiteY10" fmla="*/ 3435969 h 3521169"/>
                      <a:gd name="connsiteX11" fmla="*/ 7383063 w 7607025"/>
                      <a:gd name="connsiteY11" fmla="*/ 3320004 h 3521169"/>
                      <a:gd name="connsiteX12" fmla="*/ 7354035 w 7607025"/>
                      <a:gd name="connsiteY12" fmla="*/ 1619942 h 3521169"/>
                      <a:gd name="connsiteX0" fmla="*/ 7286000 w 7538990"/>
                      <a:gd name="connsiteY0" fmla="*/ 1619942 h 3523594"/>
                      <a:gd name="connsiteX1" fmla="*/ 5082549 w 7538990"/>
                      <a:gd name="connsiteY1" fmla="*/ 1475577 h 3523594"/>
                      <a:gd name="connsiteX2" fmla="*/ 4578405 w 7538990"/>
                      <a:gd name="connsiteY2" fmla="*/ 163252 h 3523594"/>
                      <a:gd name="connsiteX3" fmla="*/ 2960840 w 7538990"/>
                      <a:gd name="connsiteY3" fmla="*/ 164813 h 3523594"/>
                      <a:gd name="connsiteX4" fmla="*/ 2577771 w 7538990"/>
                      <a:gd name="connsiteY4" fmla="*/ 1418649 h 3523594"/>
                      <a:gd name="connsiteX5" fmla="*/ 667303 w 7538990"/>
                      <a:gd name="connsiteY5" fmla="*/ 1527240 h 3523594"/>
                      <a:gd name="connsiteX6" fmla="*/ 55735 w 7538990"/>
                      <a:gd name="connsiteY6" fmla="*/ 1864073 h 3523594"/>
                      <a:gd name="connsiteX7" fmla="*/ 252291 w 7538990"/>
                      <a:gd name="connsiteY7" fmla="*/ 3386737 h 3523594"/>
                      <a:gd name="connsiteX8" fmla="*/ 2034912 w 7538990"/>
                      <a:gd name="connsiteY8" fmla="*/ 3466069 h 3523594"/>
                      <a:gd name="connsiteX9" fmla="*/ 4334338 w 7538990"/>
                      <a:gd name="connsiteY9" fmla="*/ 3520387 h 3523594"/>
                      <a:gd name="connsiteX10" fmla="*/ 5709022 w 7538990"/>
                      <a:gd name="connsiteY10" fmla="*/ 3435969 h 3523594"/>
                      <a:gd name="connsiteX11" fmla="*/ 7315028 w 7538990"/>
                      <a:gd name="connsiteY11" fmla="*/ 3320004 h 3523594"/>
                      <a:gd name="connsiteX12" fmla="*/ 7286000 w 7538990"/>
                      <a:gd name="connsiteY12" fmla="*/ 1619942 h 3523594"/>
                      <a:gd name="connsiteX0" fmla="*/ 7277605 w 7530595"/>
                      <a:gd name="connsiteY0" fmla="*/ 1619942 h 3523594"/>
                      <a:gd name="connsiteX1" fmla="*/ 5074154 w 7530595"/>
                      <a:gd name="connsiteY1" fmla="*/ 1475577 h 3523594"/>
                      <a:gd name="connsiteX2" fmla="*/ 4570010 w 7530595"/>
                      <a:gd name="connsiteY2" fmla="*/ 163252 h 3523594"/>
                      <a:gd name="connsiteX3" fmla="*/ 2952445 w 7530595"/>
                      <a:gd name="connsiteY3" fmla="*/ 164813 h 3523594"/>
                      <a:gd name="connsiteX4" fmla="*/ 2569376 w 7530595"/>
                      <a:gd name="connsiteY4" fmla="*/ 1418649 h 3523594"/>
                      <a:gd name="connsiteX5" fmla="*/ 540923 w 7530595"/>
                      <a:gd name="connsiteY5" fmla="*/ 1459201 h 3523594"/>
                      <a:gd name="connsiteX6" fmla="*/ 47340 w 7530595"/>
                      <a:gd name="connsiteY6" fmla="*/ 1864073 h 3523594"/>
                      <a:gd name="connsiteX7" fmla="*/ 243896 w 7530595"/>
                      <a:gd name="connsiteY7" fmla="*/ 3386737 h 3523594"/>
                      <a:gd name="connsiteX8" fmla="*/ 2026517 w 7530595"/>
                      <a:gd name="connsiteY8" fmla="*/ 3466069 h 3523594"/>
                      <a:gd name="connsiteX9" fmla="*/ 4325943 w 7530595"/>
                      <a:gd name="connsiteY9" fmla="*/ 3520387 h 3523594"/>
                      <a:gd name="connsiteX10" fmla="*/ 5700627 w 7530595"/>
                      <a:gd name="connsiteY10" fmla="*/ 3435969 h 3523594"/>
                      <a:gd name="connsiteX11" fmla="*/ 7306633 w 7530595"/>
                      <a:gd name="connsiteY11" fmla="*/ 3320004 h 3523594"/>
                      <a:gd name="connsiteX12" fmla="*/ 7277605 w 7530595"/>
                      <a:gd name="connsiteY12" fmla="*/ 1619942 h 3523594"/>
                      <a:gd name="connsiteX0" fmla="*/ 7261177 w 7514167"/>
                      <a:gd name="connsiteY0" fmla="*/ 1619942 h 3520848"/>
                      <a:gd name="connsiteX1" fmla="*/ 5057726 w 7514167"/>
                      <a:gd name="connsiteY1" fmla="*/ 1475577 h 3520848"/>
                      <a:gd name="connsiteX2" fmla="*/ 4553582 w 7514167"/>
                      <a:gd name="connsiteY2" fmla="*/ 163252 h 3520848"/>
                      <a:gd name="connsiteX3" fmla="*/ 2936017 w 7514167"/>
                      <a:gd name="connsiteY3" fmla="*/ 164813 h 3520848"/>
                      <a:gd name="connsiteX4" fmla="*/ 2552948 w 7514167"/>
                      <a:gd name="connsiteY4" fmla="*/ 1418649 h 3520848"/>
                      <a:gd name="connsiteX5" fmla="*/ 524495 w 7514167"/>
                      <a:gd name="connsiteY5" fmla="*/ 1459201 h 3520848"/>
                      <a:gd name="connsiteX6" fmla="*/ 56194 w 7514167"/>
                      <a:gd name="connsiteY6" fmla="*/ 2029312 h 3520848"/>
                      <a:gd name="connsiteX7" fmla="*/ 227468 w 7514167"/>
                      <a:gd name="connsiteY7" fmla="*/ 3386737 h 3520848"/>
                      <a:gd name="connsiteX8" fmla="*/ 2010089 w 7514167"/>
                      <a:gd name="connsiteY8" fmla="*/ 3466069 h 3520848"/>
                      <a:gd name="connsiteX9" fmla="*/ 4309515 w 7514167"/>
                      <a:gd name="connsiteY9" fmla="*/ 3520387 h 3520848"/>
                      <a:gd name="connsiteX10" fmla="*/ 5684199 w 7514167"/>
                      <a:gd name="connsiteY10" fmla="*/ 3435969 h 3520848"/>
                      <a:gd name="connsiteX11" fmla="*/ 7290205 w 7514167"/>
                      <a:gd name="connsiteY11" fmla="*/ 3320004 h 3520848"/>
                      <a:gd name="connsiteX12" fmla="*/ 7261177 w 7514167"/>
                      <a:gd name="connsiteY12" fmla="*/ 1619942 h 3520848"/>
                      <a:gd name="connsiteX0" fmla="*/ 7241141 w 7494131"/>
                      <a:gd name="connsiteY0" fmla="*/ 1619942 h 3520848"/>
                      <a:gd name="connsiteX1" fmla="*/ 5037690 w 7494131"/>
                      <a:gd name="connsiteY1" fmla="*/ 1475577 h 3520848"/>
                      <a:gd name="connsiteX2" fmla="*/ 4533546 w 7494131"/>
                      <a:gd name="connsiteY2" fmla="*/ 163252 h 3520848"/>
                      <a:gd name="connsiteX3" fmla="*/ 2915981 w 7494131"/>
                      <a:gd name="connsiteY3" fmla="*/ 164813 h 3520848"/>
                      <a:gd name="connsiteX4" fmla="*/ 2532912 w 7494131"/>
                      <a:gd name="connsiteY4" fmla="*/ 1418649 h 3520848"/>
                      <a:gd name="connsiteX5" fmla="*/ 504459 w 7494131"/>
                      <a:gd name="connsiteY5" fmla="*/ 1459201 h 3520848"/>
                      <a:gd name="connsiteX6" fmla="*/ 36158 w 7494131"/>
                      <a:gd name="connsiteY6" fmla="*/ 2029312 h 3520848"/>
                      <a:gd name="connsiteX7" fmla="*/ 207432 w 7494131"/>
                      <a:gd name="connsiteY7" fmla="*/ 3386737 h 3520848"/>
                      <a:gd name="connsiteX8" fmla="*/ 1990053 w 7494131"/>
                      <a:gd name="connsiteY8" fmla="*/ 3466069 h 3520848"/>
                      <a:gd name="connsiteX9" fmla="*/ 4289479 w 7494131"/>
                      <a:gd name="connsiteY9" fmla="*/ 3520387 h 3520848"/>
                      <a:gd name="connsiteX10" fmla="*/ 5664163 w 7494131"/>
                      <a:gd name="connsiteY10" fmla="*/ 3435969 h 3520848"/>
                      <a:gd name="connsiteX11" fmla="*/ 7270169 w 7494131"/>
                      <a:gd name="connsiteY11" fmla="*/ 3320004 h 3520848"/>
                      <a:gd name="connsiteX12" fmla="*/ 7241141 w 7494131"/>
                      <a:gd name="connsiteY12" fmla="*/ 1619942 h 3520848"/>
                      <a:gd name="connsiteX0" fmla="*/ 7261176 w 7514166"/>
                      <a:gd name="connsiteY0" fmla="*/ 1619942 h 3520848"/>
                      <a:gd name="connsiteX1" fmla="*/ 5057725 w 7514166"/>
                      <a:gd name="connsiteY1" fmla="*/ 1475577 h 3520848"/>
                      <a:gd name="connsiteX2" fmla="*/ 4553581 w 7514166"/>
                      <a:gd name="connsiteY2" fmla="*/ 163252 h 3520848"/>
                      <a:gd name="connsiteX3" fmla="*/ 2936016 w 7514166"/>
                      <a:gd name="connsiteY3" fmla="*/ 164813 h 3520848"/>
                      <a:gd name="connsiteX4" fmla="*/ 2552947 w 7514166"/>
                      <a:gd name="connsiteY4" fmla="*/ 1418649 h 3520848"/>
                      <a:gd name="connsiteX5" fmla="*/ 524494 w 7514166"/>
                      <a:gd name="connsiteY5" fmla="*/ 1459201 h 3520848"/>
                      <a:gd name="connsiteX6" fmla="*/ 56193 w 7514166"/>
                      <a:gd name="connsiteY6" fmla="*/ 2029312 h 3520848"/>
                      <a:gd name="connsiteX7" fmla="*/ 227467 w 7514166"/>
                      <a:gd name="connsiteY7" fmla="*/ 3386737 h 3520848"/>
                      <a:gd name="connsiteX8" fmla="*/ 2010088 w 7514166"/>
                      <a:gd name="connsiteY8" fmla="*/ 3466069 h 3520848"/>
                      <a:gd name="connsiteX9" fmla="*/ 4309514 w 7514166"/>
                      <a:gd name="connsiteY9" fmla="*/ 3520387 h 3520848"/>
                      <a:gd name="connsiteX10" fmla="*/ 5684198 w 7514166"/>
                      <a:gd name="connsiteY10" fmla="*/ 3435969 h 3520848"/>
                      <a:gd name="connsiteX11" fmla="*/ 7290204 w 7514166"/>
                      <a:gd name="connsiteY11" fmla="*/ 3320004 h 3520848"/>
                      <a:gd name="connsiteX12" fmla="*/ 7261176 w 7514166"/>
                      <a:gd name="connsiteY12" fmla="*/ 1619942 h 3520848"/>
                      <a:gd name="connsiteX0" fmla="*/ 7261176 w 7514166"/>
                      <a:gd name="connsiteY0" fmla="*/ 1549238 h 3450144"/>
                      <a:gd name="connsiteX1" fmla="*/ 5057725 w 7514166"/>
                      <a:gd name="connsiteY1" fmla="*/ 1404873 h 3450144"/>
                      <a:gd name="connsiteX2" fmla="*/ 4039502 w 7514166"/>
                      <a:gd name="connsiteY2" fmla="*/ 296667 h 3450144"/>
                      <a:gd name="connsiteX3" fmla="*/ 2936016 w 7514166"/>
                      <a:gd name="connsiteY3" fmla="*/ 94109 h 3450144"/>
                      <a:gd name="connsiteX4" fmla="*/ 2552947 w 7514166"/>
                      <a:gd name="connsiteY4" fmla="*/ 1347945 h 3450144"/>
                      <a:gd name="connsiteX5" fmla="*/ 524494 w 7514166"/>
                      <a:gd name="connsiteY5" fmla="*/ 1388497 h 3450144"/>
                      <a:gd name="connsiteX6" fmla="*/ 56193 w 7514166"/>
                      <a:gd name="connsiteY6" fmla="*/ 1958608 h 3450144"/>
                      <a:gd name="connsiteX7" fmla="*/ 227467 w 7514166"/>
                      <a:gd name="connsiteY7" fmla="*/ 3316033 h 3450144"/>
                      <a:gd name="connsiteX8" fmla="*/ 2010088 w 7514166"/>
                      <a:gd name="connsiteY8" fmla="*/ 3395365 h 3450144"/>
                      <a:gd name="connsiteX9" fmla="*/ 4309514 w 7514166"/>
                      <a:gd name="connsiteY9" fmla="*/ 3449683 h 3450144"/>
                      <a:gd name="connsiteX10" fmla="*/ 5684198 w 7514166"/>
                      <a:gd name="connsiteY10" fmla="*/ 3365265 h 3450144"/>
                      <a:gd name="connsiteX11" fmla="*/ 7290204 w 7514166"/>
                      <a:gd name="connsiteY11" fmla="*/ 3249300 h 3450144"/>
                      <a:gd name="connsiteX12" fmla="*/ 7261176 w 7514166"/>
                      <a:gd name="connsiteY12" fmla="*/ 1549238 h 3450144"/>
                      <a:gd name="connsiteX0" fmla="*/ 7261176 w 7514166"/>
                      <a:gd name="connsiteY0" fmla="*/ 1556851 h 3457757"/>
                      <a:gd name="connsiteX1" fmla="*/ 5057725 w 7514166"/>
                      <a:gd name="connsiteY1" fmla="*/ 1412486 h 3457757"/>
                      <a:gd name="connsiteX2" fmla="*/ 4039502 w 7514166"/>
                      <a:gd name="connsiteY2" fmla="*/ 304280 h 3457757"/>
                      <a:gd name="connsiteX3" fmla="*/ 3020292 w 7514166"/>
                      <a:gd name="connsiteY3" fmla="*/ 92002 h 3457757"/>
                      <a:gd name="connsiteX4" fmla="*/ 2552947 w 7514166"/>
                      <a:gd name="connsiteY4" fmla="*/ 1355558 h 3457757"/>
                      <a:gd name="connsiteX5" fmla="*/ 524494 w 7514166"/>
                      <a:gd name="connsiteY5" fmla="*/ 1396110 h 3457757"/>
                      <a:gd name="connsiteX6" fmla="*/ 56193 w 7514166"/>
                      <a:gd name="connsiteY6" fmla="*/ 1966221 h 3457757"/>
                      <a:gd name="connsiteX7" fmla="*/ 227467 w 7514166"/>
                      <a:gd name="connsiteY7" fmla="*/ 3323646 h 3457757"/>
                      <a:gd name="connsiteX8" fmla="*/ 2010088 w 7514166"/>
                      <a:gd name="connsiteY8" fmla="*/ 3402978 h 3457757"/>
                      <a:gd name="connsiteX9" fmla="*/ 4309514 w 7514166"/>
                      <a:gd name="connsiteY9" fmla="*/ 3457296 h 3457757"/>
                      <a:gd name="connsiteX10" fmla="*/ 5684198 w 7514166"/>
                      <a:gd name="connsiteY10" fmla="*/ 3372878 h 3457757"/>
                      <a:gd name="connsiteX11" fmla="*/ 7290204 w 7514166"/>
                      <a:gd name="connsiteY11" fmla="*/ 3256913 h 3457757"/>
                      <a:gd name="connsiteX12" fmla="*/ 7261176 w 7514166"/>
                      <a:gd name="connsiteY12" fmla="*/ 1556851 h 3457757"/>
                      <a:gd name="connsiteX0" fmla="*/ 7261176 w 7514166"/>
                      <a:gd name="connsiteY0" fmla="*/ 1596065 h 3496971"/>
                      <a:gd name="connsiteX1" fmla="*/ 5057725 w 7514166"/>
                      <a:gd name="connsiteY1" fmla="*/ 1451700 h 3496971"/>
                      <a:gd name="connsiteX2" fmla="*/ 4039502 w 7514166"/>
                      <a:gd name="connsiteY2" fmla="*/ 343494 h 3496971"/>
                      <a:gd name="connsiteX3" fmla="*/ 2961300 w 7514166"/>
                      <a:gd name="connsiteY3" fmla="*/ 82616 h 3496971"/>
                      <a:gd name="connsiteX4" fmla="*/ 2552947 w 7514166"/>
                      <a:gd name="connsiteY4" fmla="*/ 1394772 h 3496971"/>
                      <a:gd name="connsiteX5" fmla="*/ 524494 w 7514166"/>
                      <a:gd name="connsiteY5" fmla="*/ 1435324 h 3496971"/>
                      <a:gd name="connsiteX6" fmla="*/ 56193 w 7514166"/>
                      <a:gd name="connsiteY6" fmla="*/ 2005435 h 3496971"/>
                      <a:gd name="connsiteX7" fmla="*/ 227467 w 7514166"/>
                      <a:gd name="connsiteY7" fmla="*/ 3362860 h 3496971"/>
                      <a:gd name="connsiteX8" fmla="*/ 2010088 w 7514166"/>
                      <a:gd name="connsiteY8" fmla="*/ 3442192 h 3496971"/>
                      <a:gd name="connsiteX9" fmla="*/ 4309514 w 7514166"/>
                      <a:gd name="connsiteY9" fmla="*/ 3496510 h 3496971"/>
                      <a:gd name="connsiteX10" fmla="*/ 5684198 w 7514166"/>
                      <a:gd name="connsiteY10" fmla="*/ 3412092 h 3496971"/>
                      <a:gd name="connsiteX11" fmla="*/ 7290204 w 7514166"/>
                      <a:gd name="connsiteY11" fmla="*/ 3296127 h 3496971"/>
                      <a:gd name="connsiteX12" fmla="*/ 7261176 w 7514166"/>
                      <a:gd name="connsiteY12" fmla="*/ 1596065 h 3496971"/>
                      <a:gd name="connsiteX0" fmla="*/ 7261176 w 7514166"/>
                      <a:gd name="connsiteY0" fmla="*/ 1630860 h 3531766"/>
                      <a:gd name="connsiteX1" fmla="*/ 5057725 w 7514166"/>
                      <a:gd name="connsiteY1" fmla="*/ 1486495 h 3531766"/>
                      <a:gd name="connsiteX2" fmla="*/ 3837243 w 7514166"/>
                      <a:gd name="connsiteY2" fmla="*/ 232490 h 3531766"/>
                      <a:gd name="connsiteX3" fmla="*/ 2961300 w 7514166"/>
                      <a:gd name="connsiteY3" fmla="*/ 117411 h 3531766"/>
                      <a:gd name="connsiteX4" fmla="*/ 2552947 w 7514166"/>
                      <a:gd name="connsiteY4" fmla="*/ 1429567 h 3531766"/>
                      <a:gd name="connsiteX5" fmla="*/ 524494 w 7514166"/>
                      <a:gd name="connsiteY5" fmla="*/ 1470119 h 3531766"/>
                      <a:gd name="connsiteX6" fmla="*/ 56193 w 7514166"/>
                      <a:gd name="connsiteY6" fmla="*/ 2040230 h 3531766"/>
                      <a:gd name="connsiteX7" fmla="*/ 227467 w 7514166"/>
                      <a:gd name="connsiteY7" fmla="*/ 3397655 h 3531766"/>
                      <a:gd name="connsiteX8" fmla="*/ 2010088 w 7514166"/>
                      <a:gd name="connsiteY8" fmla="*/ 3476987 h 3531766"/>
                      <a:gd name="connsiteX9" fmla="*/ 4309514 w 7514166"/>
                      <a:gd name="connsiteY9" fmla="*/ 3531305 h 3531766"/>
                      <a:gd name="connsiteX10" fmla="*/ 5684198 w 7514166"/>
                      <a:gd name="connsiteY10" fmla="*/ 3446887 h 3531766"/>
                      <a:gd name="connsiteX11" fmla="*/ 7290204 w 7514166"/>
                      <a:gd name="connsiteY11" fmla="*/ 3330922 h 3531766"/>
                      <a:gd name="connsiteX12" fmla="*/ 7261176 w 7514166"/>
                      <a:gd name="connsiteY12" fmla="*/ 1630860 h 3531766"/>
                      <a:gd name="connsiteX0" fmla="*/ 7261176 w 7514166"/>
                      <a:gd name="connsiteY0" fmla="*/ 1606905 h 3507811"/>
                      <a:gd name="connsiteX1" fmla="*/ 5057725 w 7514166"/>
                      <a:gd name="connsiteY1" fmla="*/ 1462540 h 3507811"/>
                      <a:gd name="connsiteX2" fmla="*/ 4309181 w 7514166"/>
                      <a:gd name="connsiteY2" fmla="*/ 782010 h 3507811"/>
                      <a:gd name="connsiteX3" fmla="*/ 3837243 w 7514166"/>
                      <a:gd name="connsiteY3" fmla="*/ 208535 h 3507811"/>
                      <a:gd name="connsiteX4" fmla="*/ 2961300 w 7514166"/>
                      <a:gd name="connsiteY4" fmla="*/ 93456 h 3507811"/>
                      <a:gd name="connsiteX5" fmla="*/ 2552947 w 7514166"/>
                      <a:gd name="connsiteY5" fmla="*/ 1405612 h 3507811"/>
                      <a:gd name="connsiteX6" fmla="*/ 524494 w 7514166"/>
                      <a:gd name="connsiteY6" fmla="*/ 1446164 h 3507811"/>
                      <a:gd name="connsiteX7" fmla="*/ 56193 w 7514166"/>
                      <a:gd name="connsiteY7" fmla="*/ 2016275 h 3507811"/>
                      <a:gd name="connsiteX8" fmla="*/ 227467 w 7514166"/>
                      <a:gd name="connsiteY8" fmla="*/ 3373700 h 3507811"/>
                      <a:gd name="connsiteX9" fmla="*/ 2010088 w 7514166"/>
                      <a:gd name="connsiteY9" fmla="*/ 3453032 h 3507811"/>
                      <a:gd name="connsiteX10" fmla="*/ 4309514 w 7514166"/>
                      <a:gd name="connsiteY10" fmla="*/ 3507350 h 3507811"/>
                      <a:gd name="connsiteX11" fmla="*/ 5684198 w 7514166"/>
                      <a:gd name="connsiteY11" fmla="*/ 3422932 h 3507811"/>
                      <a:gd name="connsiteX12" fmla="*/ 7290204 w 7514166"/>
                      <a:gd name="connsiteY12" fmla="*/ 3306967 h 3507811"/>
                      <a:gd name="connsiteX13" fmla="*/ 7261176 w 7514166"/>
                      <a:gd name="connsiteY13" fmla="*/ 1606905 h 3507811"/>
                      <a:gd name="connsiteX0" fmla="*/ 7261176 w 7514166"/>
                      <a:gd name="connsiteY0" fmla="*/ 1606905 h 3507811"/>
                      <a:gd name="connsiteX1" fmla="*/ 5057725 w 7514166"/>
                      <a:gd name="connsiteY1" fmla="*/ 1462540 h 3507811"/>
                      <a:gd name="connsiteX2" fmla="*/ 4047929 w 7514166"/>
                      <a:gd name="connsiteY2" fmla="*/ 587611 h 3507811"/>
                      <a:gd name="connsiteX3" fmla="*/ 3837243 w 7514166"/>
                      <a:gd name="connsiteY3" fmla="*/ 208535 h 3507811"/>
                      <a:gd name="connsiteX4" fmla="*/ 2961300 w 7514166"/>
                      <a:gd name="connsiteY4" fmla="*/ 93456 h 3507811"/>
                      <a:gd name="connsiteX5" fmla="*/ 2552947 w 7514166"/>
                      <a:gd name="connsiteY5" fmla="*/ 1405612 h 3507811"/>
                      <a:gd name="connsiteX6" fmla="*/ 524494 w 7514166"/>
                      <a:gd name="connsiteY6" fmla="*/ 1446164 h 3507811"/>
                      <a:gd name="connsiteX7" fmla="*/ 56193 w 7514166"/>
                      <a:gd name="connsiteY7" fmla="*/ 2016275 h 3507811"/>
                      <a:gd name="connsiteX8" fmla="*/ 227467 w 7514166"/>
                      <a:gd name="connsiteY8" fmla="*/ 3373700 h 3507811"/>
                      <a:gd name="connsiteX9" fmla="*/ 2010088 w 7514166"/>
                      <a:gd name="connsiteY9" fmla="*/ 3453032 h 3507811"/>
                      <a:gd name="connsiteX10" fmla="*/ 4309514 w 7514166"/>
                      <a:gd name="connsiteY10" fmla="*/ 3507350 h 3507811"/>
                      <a:gd name="connsiteX11" fmla="*/ 5684198 w 7514166"/>
                      <a:gd name="connsiteY11" fmla="*/ 3422932 h 3507811"/>
                      <a:gd name="connsiteX12" fmla="*/ 7290204 w 7514166"/>
                      <a:gd name="connsiteY12" fmla="*/ 3306967 h 3507811"/>
                      <a:gd name="connsiteX13" fmla="*/ 7261176 w 7514166"/>
                      <a:gd name="connsiteY13" fmla="*/ 1606905 h 3507811"/>
                      <a:gd name="connsiteX0" fmla="*/ 7261176 w 7514166"/>
                      <a:gd name="connsiteY0" fmla="*/ 1638376 h 3539282"/>
                      <a:gd name="connsiteX1" fmla="*/ 5057725 w 7514166"/>
                      <a:gd name="connsiteY1" fmla="*/ 1494011 h 3539282"/>
                      <a:gd name="connsiteX2" fmla="*/ 4047929 w 7514166"/>
                      <a:gd name="connsiteY2" fmla="*/ 619082 h 3539282"/>
                      <a:gd name="connsiteX3" fmla="*/ 3618128 w 7514166"/>
                      <a:gd name="connsiteY3" fmla="*/ 133087 h 3539282"/>
                      <a:gd name="connsiteX4" fmla="*/ 2961300 w 7514166"/>
                      <a:gd name="connsiteY4" fmla="*/ 124927 h 3539282"/>
                      <a:gd name="connsiteX5" fmla="*/ 2552947 w 7514166"/>
                      <a:gd name="connsiteY5" fmla="*/ 1437083 h 3539282"/>
                      <a:gd name="connsiteX6" fmla="*/ 524494 w 7514166"/>
                      <a:gd name="connsiteY6" fmla="*/ 1477635 h 3539282"/>
                      <a:gd name="connsiteX7" fmla="*/ 56193 w 7514166"/>
                      <a:gd name="connsiteY7" fmla="*/ 2047746 h 3539282"/>
                      <a:gd name="connsiteX8" fmla="*/ 227467 w 7514166"/>
                      <a:gd name="connsiteY8" fmla="*/ 3405171 h 3539282"/>
                      <a:gd name="connsiteX9" fmla="*/ 2010088 w 7514166"/>
                      <a:gd name="connsiteY9" fmla="*/ 3484503 h 3539282"/>
                      <a:gd name="connsiteX10" fmla="*/ 4309514 w 7514166"/>
                      <a:gd name="connsiteY10" fmla="*/ 3538821 h 3539282"/>
                      <a:gd name="connsiteX11" fmla="*/ 5684198 w 7514166"/>
                      <a:gd name="connsiteY11" fmla="*/ 3454403 h 3539282"/>
                      <a:gd name="connsiteX12" fmla="*/ 7290204 w 7514166"/>
                      <a:gd name="connsiteY12" fmla="*/ 3338438 h 3539282"/>
                      <a:gd name="connsiteX13" fmla="*/ 7261176 w 7514166"/>
                      <a:gd name="connsiteY13" fmla="*/ 1638376 h 3539282"/>
                      <a:gd name="connsiteX0" fmla="*/ 7261176 w 7514166"/>
                      <a:gd name="connsiteY0" fmla="*/ 1634807 h 3535713"/>
                      <a:gd name="connsiteX1" fmla="*/ 5057725 w 7514166"/>
                      <a:gd name="connsiteY1" fmla="*/ 1490442 h 3535713"/>
                      <a:gd name="connsiteX2" fmla="*/ 4047929 w 7514166"/>
                      <a:gd name="connsiteY2" fmla="*/ 615513 h 3535713"/>
                      <a:gd name="connsiteX3" fmla="*/ 3609701 w 7514166"/>
                      <a:gd name="connsiteY3" fmla="*/ 139238 h 3535713"/>
                      <a:gd name="connsiteX4" fmla="*/ 2961300 w 7514166"/>
                      <a:gd name="connsiteY4" fmla="*/ 121358 h 3535713"/>
                      <a:gd name="connsiteX5" fmla="*/ 2552947 w 7514166"/>
                      <a:gd name="connsiteY5" fmla="*/ 1433514 h 3535713"/>
                      <a:gd name="connsiteX6" fmla="*/ 524494 w 7514166"/>
                      <a:gd name="connsiteY6" fmla="*/ 1474066 h 3535713"/>
                      <a:gd name="connsiteX7" fmla="*/ 56193 w 7514166"/>
                      <a:gd name="connsiteY7" fmla="*/ 2044177 h 3535713"/>
                      <a:gd name="connsiteX8" fmla="*/ 227467 w 7514166"/>
                      <a:gd name="connsiteY8" fmla="*/ 3401602 h 3535713"/>
                      <a:gd name="connsiteX9" fmla="*/ 2010088 w 7514166"/>
                      <a:gd name="connsiteY9" fmla="*/ 3480934 h 3535713"/>
                      <a:gd name="connsiteX10" fmla="*/ 4309514 w 7514166"/>
                      <a:gd name="connsiteY10" fmla="*/ 3535252 h 3535713"/>
                      <a:gd name="connsiteX11" fmla="*/ 5684198 w 7514166"/>
                      <a:gd name="connsiteY11" fmla="*/ 3450834 h 3535713"/>
                      <a:gd name="connsiteX12" fmla="*/ 7290204 w 7514166"/>
                      <a:gd name="connsiteY12" fmla="*/ 3334869 h 3535713"/>
                      <a:gd name="connsiteX13" fmla="*/ 7261176 w 7514166"/>
                      <a:gd name="connsiteY13" fmla="*/ 1634807 h 3535713"/>
                      <a:gd name="connsiteX0" fmla="*/ 7261176 w 7514166"/>
                      <a:gd name="connsiteY0" fmla="*/ 1610043 h 3510949"/>
                      <a:gd name="connsiteX1" fmla="*/ 5057725 w 7514166"/>
                      <a:gd name="connsiteY1" fmla="*/ 1465678 h 3510949"/>
                      <a:gd name="connsiteX2" fmla="*/ 4047929 w 7514166"/>
                      <a:gd name="connsiteY2" fmla="*/ 590749 h 3510949"/>
                      <a:gd name="connsiteX3" fmla="*/ 3609701 w 7514166"/>
                      <a:gd name="connsiteY3" fmla="*/ 114474 h 3510949"/>
                      <a:gd name="connsiteX4" fmla="*/ 2961300 w 7514166"/>
                      <a:gd name="connsiteY4" fmla="*/ 96594 h 3510949"/>
                      <a:gd name="connsiteX5" fmla="*/ 2552947 w 7514166"/>
                      <a:gd name="connsiteY5" fmla="*/ 1408750 h 3510949"/>
                      <a:gd name="connsiteX6" fmla="*/ 524494 w 7514166"/>
                      <a:gd name="connsiteY6" fmla="*/ 1449302 h 3510949"/>
                      <a:gd name="connsiteX7" fmla="*/ 56193 w 7514166"/>
                      <a:gd name="connsiteY7" fmla="*/ 2019413 h 3510949"/>
                      <a:gd name="connsiteX8" fmla="*/ 227467 w 7514166"/>
                      <a:gd name="connsiteY8" fmla="*/ 3376838 h 3510949"/>
                      <a:gd name="connsiteX9" fmla="*/ 2010088 w 7514166"/>
                      <a:gd name="connsiteY9" fmla="*/ 3456170 h 3510949"/>
                      <a:gd name="connsiteX10" fmla="*/ 4309514 w 7514166"/>
                      <a:gd name="connsiteY10" fmla="*/ 3510488 h 3510949"/>
                      <a:gd name="connsiteX11" fmla="*/ 5684198 w 7514166"/>
                      <a:gd name="connsiteY11" fmla="*/ 3426070 h 3510949"/>
                      <a:gd name="connsiteX12" fmla="*/ 7290204 w 7514166"/>
                      <a:gd name="connsiteY12" fmla="*/ 3310105 h 3510949"/>
                      <a:gd name="connsiteX13" fmla="*/ 7261176 w 7514166"/>
                      <a:gd name="connsiteY13" fmla="*/ 1610043 h 3510949"/>
                      <a:gd name="connsiteX0" fmla="*/ 7261176 w 7514166"/>
                      <a:gd name="connsiteY0" fmla="*/ 1620952 h 3521858"/>
                      <a:gd name="connsiteX1" fmla="*/ 5057725 w 7514166"/>
                      <a:gd name="connsiteY1" fmla="*/ 1476587 h 3521858"/>
                      <a:gd name="connsiteX2" fmla="*/ 4047929 w 7514166"/>
                      <a:gd name="connsiteY2" fmla="*/ 601658 h 3521858"/>
                      <a:gd name="connsiteX3" fmla="*/ 3601274 w 7514166"/>
                      <a:gd name="connsiteY3" fmla="*/ 86503 h 3521858"/>
                      <a:gd name="connsiteX4" fmla="*/ 2961300 w 7514166"/>
                      <a:gd name="connsiteY4" fmla="*/ 107503 h 3521858"/>
                      <a:gd name="connsiteX5" fmla="*/ 2552947 w 7514166"/>
                      <a:gd name="connsiteY5" fmla="*/ 1419659 h 3521858"/>
                      <a:gd name="connsiteX6" fmla="*/ 524494 w 7514166"/>
                      <a:gd name="connsiteY6" fmla="*/ 1460211 h 3521858"/>
                      <a:gd name="connsiteX7" fmla="*/ 56193 w 7514166"/>
                      <a:gd name="connsiteY7" fmla="*/ 2030322 h 3521858"/>
                      <a:gd name="connsiteX8" fmla="*/ 227467 w 7514166"/>
                      <a:gd name="connsiteY8" fmla="*/ 3387747 h 3521858"/>
                      <a:gd name="connsiteX9" fmla="*/ 2010088 w 7514166"/>
                      <a:gd name="connsiteY9" fmla="*/ 3467079 h 3521858"/>
                      <a:gd name="connsiteX10" fmla="*/ 4309514 w 7514166"/>
                      <a:gd name="connsiteY10" fmla="*/ 3521397 h 3521858"/>
                      <a:gd name="connsiteX11" fmla="*/ 5684198 w 7514166"/>
                      <a:gd name="connsiteY11" fmla="*/ 3436979 h 3521858"/>
                      <a:gd name="connsiteX12" fmla="*/ 7290204 w 7514166"/>
                      <a:gd name="connsiteY12" fmla="*/ 3321014 h 3521858"/>
                      <a:gd name="connsiteX13" fmla="*/ 7261176 w 7514166"/>
                      <a:gd name="connsiteY13" fmla="*/ 1620952 h 3521858"/>
                      <a:gd name="connsiteX0" fmla="*/ 7261176 w 7514166"/>
                      <a:gd name="connsiteY0" fmla="*/ 1620952 h 3521858"/>
                      <a:gd name="connsiteX1" fmla="*/ 5057725 w 7514166"/>
                      <a:gd name="connsiteY1" fmla="*/ 1476587 h 3521858"/>
                      <a:gd name="connsiteX2" fmla="*/ 4047929 w 7514166"/>
                      <a:gd name="connsiteY2" fmla="*/ 601658 h 3521858"/>
                      <a:gd name="connsiteX3" fmla="*/ 3601274 w 7514166"/>
                      <a:gd name="connsiteY3" fmla="*/ 86503 h 3521858"/>
                      <a:gd name="connsiteX4" fmla="*/ 2961300 w 7514166"/>
                      <a:gd name="connsiteY4" fmla="*/ 107503 h 3521858"/>
                      <a:gd name="connsiteX5" fmla="*/ 2552947 w 7514166"/>
                      <a:gd name="connsiteY5" fmla="*/ 1419659 h 3521858"/>
                      <a:gd name="connsiteX6" fmla="*/ 524494 w 7514166"/>
                      <a:gd name="connsiteY6" fmla="*/ 1460211 h 3521858"/>
                      <a:gd name="connsiteX7" fmla="*/ 56193 w 7514166"/>
                      <a:gd name="connsiteY7" fmla="*/ 2030322 h 3521858"/>
                      <a:gd name="connsiteX8" fmla="*/ 227467 w 7514166"/>
                      <a:gd name="connsiteY8" fmla="*/ 3387747 h 3521858"/>
                      <a:gd name="connsiteX9" fmla="*/ 2010088 w 7514166"/>
                      <a:gd name="connsiteY9" fmla="*/ 3467079 h 3521858"/>
                      <a:gd name="connsiteX10" fmla="*/ 4309514 w 7514166"/>
                      <a:gd name="connsiteY10" fmla="*/ 3521397 h 3521858"/>
                      <a:gd name="connsiteX11" fmla="*/ 5684198 w 7514166"/>
                      <a:gd name="connsiteY11" fmla="*/ 3436979 h 3521858"/>
                      <a:gd name="connsiteX12" fmla="*/ 7290204 w 7514166"/>
                      <a:gd name="connsiteY12" fmla="*/ 3321014 h 3521858"/>
                      <a:gd name="connsiteX13" fmla="*/ 7261176 w 7514166"/>
                      <a:gd name="connsiteY13" fmla="*/ 1620952 h 352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14166" h="3521858">
                        <a:moveTo>
                          <a:pt x="7261176" y="1620952"/>
                        </a:moveTo>
                        <a:cubicBezTo>
                          <a:pt x="6889096" y="1313548"/>
                          <a:pt x="5593266" y="1646469"/>
                          <a:pt x="5057725" y="1476587"/>
                        </a:cubicBezTo>
                        <a:cubicBezTo>
                          <a:pt x="4522184" y="1306705"/>
                          <a:pt x="4251343" y="810659"/>
                          <a:pt x="4047929" y="601658"/>
                        </a:cubicBezTo>
                        <a:cubicBezTo>
                          <a:pt x="3844515" y="392657"/>
                          <a:pt x="3741646" y="181822"/>
                          <a:pt x="3601274" y="86503"/>
                        </a:cubicBezTo>
                        <a:cubicBezTo>
                          <a:pt x="3562033" y="68943"/>
                          <a:pt x="3348113" y="-111450"/>
                          <a:pt x="2961300" y="107503"/>
                        </a:cubicBezTo>
                        <a:cubicBezTo>
                          <a:pt x="2574487" y="326456"/>
                          <a:pt x="2959081" y="1194208"/>
                          <a:pt x="2552947" y="1419659"/>
                        </a:cubicBezTo>
                        <a:cubicBezTo>
                          <a:pt x="2146813" y="1645110"/>
                          <a:pt x="940620" y="1358434"/>
                          <a:pt x="524494" y="1460211"/>
                        </a:cubicBezTo>
                        <a:cubicBezTo>
                          <a:pt x="108368" y="1561988"/>
                          <a:pt x="105696" y="1767384"/>
                          <a:pt x="56193" y="2030322"/>
                        </a:cubicBezTo>
                        <a:cubicBezTo>
                          <a:pt x="6690" y="2293260"/>
                          <a:pt x="-98182" y="3148288"/>
                          <a:pt x="227467" y="3387747"/>
                        </a:cubicBezTo>
                        <a:cubicBezTo>
                          <a:pt x="553116" y="3627206"/>
                          <a:pt x="1329747" y="3444804"/>
                          <a:pt x="2010088" y="3467079"/>
                        </a:cubicBezTo>
                        <a:cubicBezTo>
                          <a:pt x="2690429" y="3489354"/>
                          <a:pt x="3697162" y="3526414"/>
                          <a:pt x="4309514" y="3521397"/>
                        </a:cubicBezTo>
                        <a:cubicBezTo>
                          <a:pt x="4921866" y="3516380"/>
                          <a:pt x="4999608" y="3441817"/>
                          <a:pt x="5684198" y="3436979"/>
                        </a:cubicBezTo>
                        <a:cubicBezTo>
                          <a:pt x="6368788" y="3432141"/>
                          <a:pt x="7027374" y="3623685"/>
                          <a:pt x="7290204" y="3321014"/>
                        </a:cubicBezTo>
                        <a:cubicBezTo>
                          <a:pt x="7553034" y="3018343"/>
                          <a:pt x="7633256" y="1928356"/>
                          <a:pt x="7261176" y="1620952"/>
                        </a:cubicBezTo>
                        <a:close/>
                      </a:path>
                    </a:pathLst>
                  </a:custGeom>
                  <a:noFill/>
                  <a:ln w="38100">
                    <a:solidFill>
                      <a:srgbClr val="FF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직사각형 16"/>
                <p:cNvSpPr/>
                <p:nvPr/>
              </p:nvSpPr>
              <p:spPr>
                <a:xfrm>
                  <a:off x="4658148" y="3361429"/>
                  <a:ext cx="52636" cy="96520"/>
                </a:xfrm>
                <a:prstGeom prst="rect">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p:cNvGrpSpPr/>
                <p:nvPr/>
              </p:nvGrpSpPr>
              <p:grpSpPr>
                <a:xfrm>
                  <a:off x="2371322" y="3645232"/>
                  <a:ext cx="749797" cy="276999"/>
                  <a:chOff x="1869191" y="3341582"/>
                  <a:chExt cx="749797" cy="276999"/>
                </a:xfrm>
              </p:grpSpPr>
              <p:sp>
                <p:nvSpPr>
                  <p:cNvPr id="19" name="직사각형 18"/>
                  <p:cNvSpPr/>
                  <p:nvPr/>
                </p:nvSpPr>
                <p:spPr>
                  <a:xfrm>
                    <a:off x="1996440" y="3398520"/>
                    <a:ext cx="497994" cy="170696"/>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p:cNvSpPr txBox="1"/>
                  <p:nvPr/>
                </p:nvSpPr>
                <p:spPr>
                  <a:xfrm>
                    <a:off x="1869191" y="3341582"/>
                    <a:ext cx="749797" cy="276999"/>
                  </a:xfrm>
                  <a:prstGeom prst="rect">
                    <a:avLst/>
                  </a:prstGeom>
                  <a:noFill/>
                </p:spPr>
                <p:txBody>
                  <a:bodyPr wrap="square" rtlCol="0">
                    <a:spAutoFit/>
                  </a:bodyPr>
                  <a:lstStyle/>
                  <a:p>
                    <a:pPr algn="ctr"/>
                    <a:r>
                      <a:rPr lang="en-US" altLang="ko-KR" sz="600" dirty="0" smtClean="0">
                        <a:solidFill>
                          <a:srgbClr val="353F3A"/>
                        </a:solidFill>
                        <a:latin typeface="SamsungOne 400" panose="020B0503030303020204" pitchFamily="34" charset="0"/>
                        <a:ea typeface="SamsungOne 400" panose="020B0503030303020204" pitchFamily="34" charset="0"/>
                      </a:rPr>
                      <a:t>kernel</a:t>
                    </a:r>
                  </a:p>
                  <a:p>
                    <a:pPr algn="ctr"/>
                    <a:r>
                      <a:rPr lang="en-US" altLang="ko-KR" sz="600" dirty="0" smtClean="0">
                        <a:solidFill>
                          <a:srgbClr val="353F3A"/>
                        </a:solidFill>
                        <a:latin typeface="SamsungOne 400" panose="020B0503030303020204" pitchFamily="34" charset="0"/>
                        <a:ea typeface="SamsungOne 400" panose="020B0503030303020204" pitchFamily="34" charset="0"/>
                      </a:rPr>
                      <a:t>approximation</a:t>
                    </a:r>
                    <a:endParaRPr lang="ko-KR" altLang="en-US" sz="600" dirty="0">
                      <a:solidFill>
                        <a:srgbClr val="353F3A"/>
                      </a:solidFill>
                      <a:latin typeface="SamsungOne 400" panose="020B0503030303020204" pitchFamily="34" charset="0"/>
                      <a:ea typeface="SamsungOne 400" panose="020B0503030303020204" pitchFamily="34" charset="0"/>
                    </a:endParaRPr>
                  </a:p>
                </p:txBody>
              </p:sp>
            </p:grpSp>
            <p:grpSp>
              <p:nvGrpSpPr>
                <p:cNvPr id="22" name="그룹 21"/>
                <p:cNvGrpSpPr/>
                <p:nvPr/>
              </p:nvGrpSpPr>
              <p:grpSpPr>
                <a:xfrm>
                  <a:off x="6499393" y="4074422"/>
                  <a:ext cx="965821" cy="184666"/>
                  <a:chOff x="6735259" y="3839733"/>
                  <a:chExt cx="965821" cy="184666"/>
                </a:xfrm>
              </p:grpSpPr>
              <p:sp>
                <p:nvSpPr>
                  <p:cNvPr id="23" name="직사각형 22"/>
                  <p:cNvSpPr/>
                  <p:nvPr/>
                </p:nvSpPr>
                <p:spPr>
                  <a:xfrm>
                    <a:off x="6828311" y="3888664"/>
                    <a:ext cx="739900" cy="84792"/>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4" name="TextBox 23"/>
                  <p:cNvSpPr txBox="1"/>
                  <p:nvPr/>
                </p:nvSpPr>
                <p:spPr>
                  <a:xfrm>
                    <a:off x="6735259" y="3839733"/>
                    <a:ext cx="965821" cy="184666"/>
                  </a:xfrm>
                  <a:prstGeom prst="rect">
                    <a:avLst/>
                  </a:prstGeom>
                  <a:noFill/>
                </p:spPr>
                <p:txBody>
                  <a:bodyPr wrap="square" rtlCol="0">
                    <a:spAutoFit/>
                  </a:bodyPr>
                  <a:lstStyle/>
                  <a:p>
                    <a:pPr algn="ctr"/>
                    <a:r>
                      <a:rPr lang="en-US" altLang="ko-KR" sz="600" dirty="0" smtClean="0">
                        <a:solidFill>
                          <a:srgbClr val="353F3A"/>
                        </a:solidFill>
                        <a:latin typeface="SamsungOne 400" panose="020B0503030303020204" pitchFamily="34" charset="0"/>
                        <a:ea typeface="SamsungOne 400" panose="020B0503030303020204" pitchFamily="34" charset="0"/>
                      </a:rPr>
                      <a:t>SVR (kernel=‘linear’)</a:t>
                    </a:r>
                    <a:endParaRPr lang="ko-KR" altLang="en-US" sz="600" dirty="0">
                      <a:solidFill>
                        <a:srgbClr val="353F3A"/>
                      </a:solidFill>
                      <a:latin typeface="SamsungOne 400" panose="020B0503030303020204" pitchFamily="34" charset="0"/>
                      <a:ea typeface="SamsungOne 400" panose="020B0503030303020204" pitchFamily="34" charset="0"/>
                    </a:endParaRPr>
                  </a:p>
                </p:txBody>
              </p:sp>
            </p:grpSp>
            <p:grpSp>
              <p:nvGrpSpPr>
                <p:cNvPr id="25" name="그룹 24"/>
                <p:cNvGrpSpPr/>
                <p:nvPr/>
              </p:nvGrpSpPr>
              <p:grpSpPr>
                <a:xfrm>
                  <a:off x="6489094" y="4318971"/>
                  <a:ext cx="965821" cy="184666"/>
                  <a:chOff x="5910459" y="3943691"/>
                  <a:chExt cx="965821" cy="184666"/>
                </a:xfrm>
              </p:grpSpPr>
              <p:sp>
                <p:nvSpPr>
                  <p:cNvPr id="26" name="직사각형 25"/>
                  <p:cNvSpPr/>
                  <p:nvPr/>
                </p:nvSpPr>
                <p:spPr>
                  <a:xfrm>
                    <a:off x="6091076" y="3999154"/>
                    <a:ext cx="578814" cy="73741"/>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7" name="TextBox 26"/>
                  <p:cNvSpPr txBox="1"/>
                  <p:nvPr/>
                </p:nvSpPr>
                <p:spPr>
                  <a:xfrm>
                    <a:off x="5910459" y="3943691"/>
                    <a:ext cx="965821" cy="184666"/>
                  </a:xfrm>
                  <a:prstGeom prst="rect">
                    <a:avLst/>
                  </a:prstGeom>
                  <a:noFill/>
                </p:spPr>
                <p:txBody>
                  <a:bodyPr wrap="square" rtlCol="0">
                    <a:spAutoFit/>
                  </a:bodyPr>
                  <a:lstStyle/>
                  <a:p>
                    <a:pPr algn="ctr"/>
                    <a:r>
                      <a:rPr lang="en-US" altLang="ko-KR" sz="600" dirty="0" smtClean="0">
                        <a:solidFill>
                          <a:srgbClr val="353F3A"/>
                        </a:solidFill>
                        <a:latin typeface="SamsungOne 400" panose="020B0503030303020204" pitchFamily="34" charset="0"/>
                        <a:ea typeface="SamsungOne 400" panose="020B0503030303020204" pitchFamily="34" charset="0"/>
                      </a:rPr>
                      <a:t>SVR (kernel=‘rbf’)</a:t>
                    </a:r>
                    <a:endParaRPr lang="ko-KR" altLang="en-US" sz="600" dirty="0">
                      <a:solidFill>
                        <a:srgbClr val="353F3A"/>
                      </a:solidFill>
                      <a:latin typeface="SamsungOne 400" panose="020B0503030303020204" pitchFamily="34" charset="0"/>
                      <a:ea typeface="SamsungOne 400" panose="020B0503030303020204" pitchFamily="34" charset="0"/>
                    </a:endParaRPr>
                  </a:p>
                </p:txBody>
              </p:sp>
            </p:grpSp>
          </p:grpSp>
          <p:grpSp>
            <p:nvGrpSpPr>
              <p:cNvPr id="28" name="그룹 27"/>
              <p:cNvGrpSpPr/>
              <p:nvPr/>
            </p:nvGrpSpPr>
            <p:grpSpPr>
              <a:xfrm>
                <a:off x="4244667" y="4052271"/>
                <a:ext cx="749797" cy="184666"/>
                <a:chOff x="4090362" y="3817956"/>
                <a:chExt cx="749797" cy="184666"/>
              </a:xfrm>
            </p:grpSpPr>
            <p:sp>
              <p:nvSpPr>
                <p:cNvPr id="29" name="직사각형 28"/>
                <p:cNvSpPr/>
                <p:nvPr/>
              </p:nvSpPr>
              <p:spPr>
                <a:xfrm>
                  <a:off x="4263390" y="3872865"/>
                  <a:ext cx="417194" cy="68580"/>
                </a:xfrm>
                <a:prstGeom prst="rect">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30" name="TextBox 29"/>
                <p:cNvSpPr txBox="1"/>
                <p:nvPr/>
              </p:nvSpPr>
              <p:spPr>
                <a:xfrm>
                  <a:off x="4090362" y="3817956"/>
                  <a:ext cx="749797" cy="184666"/>
                </a:xfrm>
                <a:prstGeom prst="rect">
                  <a:avLst/>
                </a:prstGeom>
                <a:noFill/>
              </p:spPr>
              <p:txBody>
                <a:bodyPr wrap="square" rtlCol="0">
                  <a:spAutoFit/>
                </a:bodyPr>
                <a:lstStyle/>
                <a:p>
                  <a:pPr algn="ctr"/>
                  <a:r>
                    <a:rPr lang="en-US" altLang="ko-KR" sz="600" dirty="0" smtClean="0">
                      <a:solidFill>
                        <a:srgbClr val="353F3A"/>
                      </a:solidFill>
                      <a:latin typeface="SamsungOne 400" panose="020B0503030303020204" pitchFamily="34" charset="0"/>
                      <a:ea typeface="SamsungOne 400" panose="020B0503030303020204" pitchFamily="34" charset="0"/>
                    </a:rPr>
                    <a:t>labeled data</a:t>
                  </a:r>
                  <a:endParaRPr lang="ko-KR" altLang="en-US" sz="600" dirty="0">
                    <a:solidFill>
                      <a:srgbClr val="353F3A"/>
                    </a:solidFill>
                    <a:latin typeface="SamsungOne 400" panose="020B0503030303020204" pitchFamily="34" charset="0"/>
                    <a:ea typeface="SamsungOne 400" panose="020B0503030303020204" pitchFamily="34" charset="0"/>
                  </a:endParaRPr>
                </a:p>
              </p:txBody>
            </p:sp>
          </p:grpSp>
          <p:grpSp>
            <p:nvGrpSpPr>
              <p:cNvPr id="31" name="그룹 30"/>
              <p:cNvGrpSpPr/>
              <p:nvPr/>
            </p:nvGrpSpPr>
            <p:grpSpPr>
              <a:xfrm>
                <a:off x="3115235" y="5134466"/>
                <a:ext cx="936104" cy="276999"/>
                <a:chOff x="4037789" y="3772614"/>
                <a:chExt cx="936104" cy="276999"/>
              </a:xfrm>
            </p:grpSpPr>
            <p:sp>
              <p:nvSpPr>
                <p:cNvPr id="32" name="타원 31"/>
                <p:cNvSpPr/>
                <p:nvPr/>
              </p:nvSpPr>
              <p:spPr>
                <a:xfrm>
                  <a:off x="4138154" y="3819749"/>
                  <a:ext cx="739398" cy="198119"/>
                </a:xfrm>
                <a:prstGeom prst="ellipse">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p:cNvSpPr txBox="1"/>
                <p:nvPr/>
              </p:nvSpPr>
              <p:spPr>
                <a:xfrm>
                  <a:off x="4037789" y="3772614"/>
                  <a:ext cx="936104" cy="276999"/>
                </a:xfrm>
                <a:prstGeom prst="rect">
                  <a:avLst/>
                </a:prstGeom>
                <a:noFill/>
              </p:spPr>
              <p:txBody>
                <a:bodyPr wrap="square" rtlCol="0">
                  <a:spAutoFit/>
                </a:bodyPr>
                <a:lstStyle/>
                <a:p>
                  <a:pPr algn="ctr"/>
                  <a:r>
                    <a:rPr lang="en-US" altLang="ko-KR" sz="600" dirty="0" smtClean="0">
                      <a:solidFill>
                        <a:srgbClr val="353F3A"/>
                      </a:solidFill>
                      <a:latin typeface="SamsungOne 400" panose="020B0503030303020204" pitchFamily="34" charset="0"/>
                      <a:ea typeface="SamsungOne 400" panose="020B0503030303020204" pitchFamily="34" charset="0"/>
                    </a:rPr>
                    <a:t>number of </a:t>
                  </a:r>
                </a:p>
                <a:p>
                  <a:pPr algn="ctr"/>
                  <a:r>
                    <a:rPr lang="en-US" altLang="ko-KR" sz="600" dirty="0" smtClean="0">
                      <a:solidFill>
                        <a:srgbClr val="353F3A"/>
                      </a:solidFill>
                      <a:latin typeface="SamsungOne 400" panose="020B0503030303020204" pitchFamily="34" charset="0"/>
                      <a:ea typeface="SamsungOne 400" panose="020B0503030303020204" pitchFamily="34" charset="0"/>
                    </a:rPr>
                    <a:t>categories known</a:t>
                  </a:r>
                  <a:endParaRPr lang="ko-KR" altLang="en-US" sz="600" dirty="0">
                    <a:solidFill>
                      <a:srgbClr val="353F3A"/>
                    </a:solidFill>
                    <a:latin typeface="SamsungOne 400" panose="020B0503030303020204" pitchFamily="34" charset="0"/>
                    <a:ea typeface="SamsungOne 400" panose="020B0503030303020204" pitchFamily="34" charset="0"/>
                  </a:endParaRPr>
                </a:p>
              </p:txBody>
            </p:sp>
          </p:grpSp>
        </p:grpSp>
        <p:grpSp>
          <p:nvGrpSpPr>
            <p:cNvPr id="34" name="그룹 33"/>
            <p:cNvGrpSpPr/>
            <p:nvPr/>
          </p:nvGrpSpPr>
          <p:grpSpPr>
            <a:xfrm>
              <a:off x="1751635" y="3984109"/>
              <a:ext cx="749797" cy="276999"/>
              <a:chOff x="2360511" y="3767519"/>
              <a:chExt cx="749797" cy="276999"/>
            </a:xfrm>
          </p:grpSpPr>
          <p:sp>
            <p:nvSpPr>
              <p:cNvPr id="35" name="직사각형 34"/>
              <p:cNvSpPr/>
              <p:nvPr/>
            </p:nvSpPr>
            <p:spPr>
              <a:xfrm>
                <a:off x="2566035" y="3810572"/>
                <a:ext cx="351701" cy="184794"/>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2360511" y="3767519"/>
                <a:ext cx="749797" cy="276999"/>
              </a:xfrm>
              <a:prstGeom prst="rect">
                <a:avLst/>
              </a:prstGeom>
              <a:noFill/>
            </p:spPr>
            <p:txBody>
              <a:bodyPr wrap="square" rtlCol="0">
                <a:spAutoFit/>
              </a:bodyPr>
              <a:lstStyle/>
              <a:p>
                <a:pPr algn="ctr"/>
                <a:r>
                  <a:rPr lang="en-US" altLang="ko-KR" sz="600" dirty="0" smtClean="0">
                    <a:solidFill>
                      <a:srgbClr val="353F3A"/>
                    </a:solidFill>
                    <a:latin typeface="SamsungOne 400" panose="020B0503030303020204" pitchFamily="34" charset="0"/>
                    <a:ea typeface="SamsungOne 400" panose="020B0503030303020204" pitchFamily="34" charset="0"/>
                  </a:rPr>
                  <a:t>Ensemble</a:t>
                </a:r>
              </a:p>
              <a:p>
                <a:pPr algn="ctr"/>
                <a:r>
                  <a:rPr lang="en-US" altLang="ko-KR" sz="600" dirty="0" smtClean="0">
                    <a:solidFill>
                      <a:srgbClr val="353F3A"/>
                    </a:solidFill>
                    <a:latin typeface="SamsungOne 400" panose="020B0503030303020204" pitchFamily="34" charset="0"/>
                    <a:ea typeface="SamsungOne 400" panose="020B0503030303020204" pitchFamily="34" charset="0"/>
                  </a:rPr>
                  <a:t>Classifiers</a:t>
                </a:r>
                <a:endParaRPr lang="ko-KR" altLang="en-US" sz="600" dirty="0">
                  <a:solidFill>
                    <a:srgbClr val="353F3A"/>
                  </a:solidFill>
                  <a:latin typeface="SamsungOne 400" panose="020B0503030303020204" pitchFamily="34" charset="0"/>
                  <a:ea typeface="SamsungOne 400" panose="020B0503030303020204" pitchFamily="34" charset="0"/>
                </a:endParaRPr>
              </a:p>
            </p:txBody>
          </p:sp>
        </p:grpSp>
      </p:grpSp>
    </p:spTree>
    <p:custDataLst>
      <p:tags r:id="rId1"/>
    </p:custDataLst>
    <p:extLst>
      <p:ext uri="{BB962C8B-B14F-4D97-AF65-F5344CB8AC3E}">
        <p14:creationId xmlns:p14="http://schemas.microsoft.com/office/powerpoint/2010/main" val="20780451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 xmlns:a16="http://schemas.microsoft.com/office/drawing/2014/main" id="{D8BF98C4-B566-4812-B5F0-560CFBA969E7}"/>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Unsupervised Learning: No label in training data, so the system must learn without any help.</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Important Unsupervised Learning Algorithms</a:t>
            </a:r>
          </a:p>
        </p:txBody>
      </p:sp>
      <p:grpSp>
        <p:nvGrpSpPr>
          <p:cNvPr id="8" name="그룹 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0" name="직사각형 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2" name="직사각형 11">
            <a:extLst>
              <a:ext uri="{FF2B5EF4-FFF2-40B4-BE49-F238E27FC236}">
                <a16:creationId xmlns="" xmlns:a16="http://schemas.microsoft.com/office/drawing/2014/main" id="{7F7E245B-771F-436E-A164-AA71F17A57B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Unsupervised Learning</a:t>
            </a:r>
          </a:p>
        </p:txBody>
      </p:sp>
      <p:graphicFrame>
        <p:nvGraphicFramePr>
          <p:cNvPr id="14" name="표 13">
            <a:extLst>
              <a:ext uri="{FF2B5EF4-FFF2-40B4-BE49-F238E27FC236}">
                <a16:creationId xmlns="" xmlns:a16="http://schemas.microsoft.com/office/drawing/2014/main" id="{A0038015-7712-4788-9B1F-B698B5C8CAE6}"/>
              </a:ext>
            </a:extLst>
          </p:cNvPr>
          <p:cNvGraphicFramePr>
            <a:graphicFrameLocks noGrp="1"/>
          </p:cNvGraphicFramePr>
          <p:nvPr>
            <p:extLst>
              <p:ext uri="{D42A27DB-BD31-4B8C-83A1-F6EECF244321}">
                <p14:modId xmlns:p14="http://schemas.microsoft.com/office/powerpoint/2010/main" val="2054522067"/>
              </p:ext>
            </p:extLst>
          </p:nvPr>
        </p:nvGraphicFramePr>
        <p:xfrm>
          <a:off x="702940" y="2456862"/>
          <a:ext cx="8630829" cy="2844346"/>
        </p:xfrm>
        <a:graphic>
          <a:graphicData uri="http://schemas.openxmlformats.org/drawingml/2006/table">
            <a:tbl>
              <a:tblPr firstRow="1" bandRow="1">
                <a:tableStyleId>{5940675A-B579-460E-94D1-54222C63F5DA}</a:tableStyleId>
              </a:tblPr>
              <a:tblGrid>
                <a:gridCol w="2876943">
                  <a:extLst>
                    <a:ext uri="{9D8B030D-6E8A-4147-A177-3AD203B41FA5}">
                      <a16:colId xmlns="" xmlns:a16="http://schemas.microsoft.com/office/drawing/2014/main" val="20000"/>
                    </a:ext>
                  </a:extLst>
                </a:gridCol>
                <a:gridCol w="2876943">
                  <a:extLst>
                    <a:ext uri="{9D8B030D-6E8A-4147-A177-3AD203B41FA5}">
                      <a16:colId xmlns="" xmlns:a16="http://schemas.microsoft.com/office/drawing/2014/main" val="20001"/>
                    </a:ext>
                  </a:extLst>
                </a:gridCol>
                <a:gridCol w="2876943">
                  <a:extLst>
                    <a:ext uri="{9D8B030D-6E8A-4147-A177-3AD203B41FA5}">
                      <a16:colId xmlns="" xmlns:a16="http://schemas.microsoft.com/office/drawing/2014/main" val="20002"/>
                    </a:ext>
                  </a:extLst>
                </a:gridCol>
              </a:tblGrid>
              <a:tr h="591417">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Cluster</a:t>
                      </a: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Visualization and Dimension Reduction</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Association Rule Learning</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2252929">
                <a:tc>
                  <a:txBody>
                    <a:bodyPr/>
                    <a:lstStyle/>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K-Means</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DBSCAN</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Hierarchical Clustering Analysis (HCA)</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Anomaly Detection and Outlier Detection</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One-Class SVM</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Isolation Forest</a:t>
                      </a: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Principal Component Analysis(PCA)</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Kernel PCA</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Local Linear Embedding</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t-SNE</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err="1">
                          <a:solidFill>
                            <a:prstClr val="black">
                              <a:lumMod val="85000"/>
                              <a:lumOff val="15000"/>
                            </a:prstClr>
                          </a:solidFill>
                          <a:latin typeface="SamsungOne 400" panose="020B0503030303020204" pitchFamily="34" charset="0"/>
                          <a:ea typeface="SamsungOne 400" panose="020B0503030303020204" pitchFamily="34" charset="0"/>
                          <a:cs typeface="+mn-cs"/>
                        </a:rPr>
                        <a:t>Apriori</a:t>
                      </a:r>
                      <a:endPar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endParaRP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Eclat</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Tree>
    <p:custDataLst>
      <p:tags r:id="rId1"/>
    </p:custDataLst>
    <p:extLst>
      <p:ext uri="{BB962C8B-B14F-4D97-AF65-F5344CB8AC3E}">
        <p14:creationId xmlns:p14="http://schemas.microsoft.com/office/powerpoint/2010/main" val="14314326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 xmlns:a16="http://schemas.microsoft.com/office/drawing/2014/main" id="{3078C4E1-633F-4B6A-91AF-73907C46D4D5}"/>
              </a:ext>
            </a:extLst>
          </p:cNvPr>
          <p:cNvSpPr/>
          <p:nvPr/>
        </p:nvSpPr>
        <p:spPr>
          <a:xfrm>
            <a:off x="710974" y="1619179"/>
            <a:ext cx="8629817" cy="1998880"/>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en-US" altLang="ko-KR" sz="1300" dirty="0">
                <a:solidFill>
                  <a:schemeClr val="tx1"/>
                </a:solidFill>
                <a:latin typeface="SamsungOne 400" panose="020B0503030303020204" pitchFamily="34" charset="0"/>
                <a:ea typeface="SamsungOne 400" panose="020B0503030303020204" pitchFamily="34" charset="0"/>
              </a:rPr>
              <a:t>Learn about the concepts of Artificial Intelligence and Machine Learning as well as types, procedures, and limitations of Machine Learning-Based data analyses.</a:t>
            </a:r>
          </a:p>
          <a:p>
            <a:pPr marL="285664" indent="-285664" defTabSz="457063">
              <a:spcAft>
                <a:spcPts val="800"/>
              </a:spcAft>
              <a:buClr>
                <a:srgbClr val="A5A5A5"/>
              </a:buClr>
              <a:buFont typeface="Wingdings" panose="05000000000000000000" pitchFamily="2" charset="2"/>
              <a:buChar char="ü"/>
              <a:defRPr/>
            </a:pPr>
            <a:r>
              <a:rPr lang="en-US" altLang="ko-KR" sz="1300" dirty="0">
                <a:solidFill>
                  <a:schemeClr val="tx1"/>
                </a:solidFill>
                <a:latin typeface="SamsungOne 400" panose="020B0503030303020204" pitchFamily="34" charset="0"/>
                <a:ea typeface="SamsungOne 400" panose="020B0503030303020204" pitchFamily="34" charset="0"/>
              </a:rPr>
              <a:t>Be able to analyze the internal and external environment of Artificial Intelligence-based corporations and be able to analyze the ways of utility as well as the commercialize business models in order to expand the scope of Artificial Intelligence service application in Artificial Intelligence-based industries. </a:t>
            </a:r>
          </a:p>
          <a:p>
            <a:pPr marL="285664" indent="-285664" defTabSz="457063">
              <a:spcAft>
                <a:spcPts val="800"/>
              </a:spcAft>
              <a:buClr>
                <a:srgbClr val="A5A5A5"/>
              </a:buClr>
              <a:buFont typeface="Wingdings" panose="05000000000000000000" pitchFamily="2" charset="2"/>
              <a:buChar char="ü"/>
              <a:defRPr/>
            </a:pPr>
            <a:r>
              <a:rPr lang="en-US" altLang="ko-KR" sz="1300" dirty="0">
                <a:solidFill>
                  <a:schemeClr val="tx1"/>
                </a:solidFill>
                <a:latin typeface="SamsungOne 400" panose="020B0503030303020204" pitchFamily="34" charset="0"/>
                <a:ea typeface="SamsungOne 400" panose="020B0503030303020204" pitchFamily="34" charset="0"/>
              </a:rPr>
              <a:t>Be able to analyze trends in Artificial Intelligence-related technologies and changes in market demand.</a:t>
            </a:r>
          </a:p>
          <a:p>
            <a:pPr marL="285664" indent="-285664" defTabSz="457063">
              <a:spcAft>
                <a:spcPts val="800"/>
              </a:spcAft>
              <a:buClr>
                <a:srgbClr val="A5A5A5"/>
              </a:buClr>
              <a:buFont typeface="Wingdings" panose="05000000000000000000" pitchFamily="2" charset="2"/>
              <a:buChar char="ü"/>
              <a:defRPr/>
            </a:pPr>
            <a:r>
              <a:rPr lang="en-US" altLang="ko-KR" sz="1300" dirty="0">
                <a:solidFill>
                  <a:schemeClr val="tx1"/>
                </a:solidFill>
                <a:latin typeface="SamsungOne 400" panose="020B0503030303020204" pitchFamily="34" charset="0"/>
                <a:ea typeface="SamsungOne 400" panose="020B0503030303020204" pitchFamily="34" charset="0"/>
              </a:rPr>
              <a:t>Learn about the entire course roadmap of Artificial Intelligence.</a:t>
            </a:r>
          </a:p>
        </p:txBody>
      </p:sp>
      <p:grpSp>
        <p:nvGrpSpPr>
          <p:cNvPr id="4" name="그룹 3">
            <a:extLst>
              <a:ext uri="{FF2B5EF4-FFF2-40B4-BE49-F238E27FC236}">
                <a16:creationId xmlns="" xmlns:a16="http://schemas.microsoft.com/office/drawing/2014/main" id="{7870E847-3299-4ABC-8767-69F8C62E3CCD}"/>
              </a:ext>
            </a:extLst>
          </p:cNvPr>
          <p:cNvGrpSpPr/>
          <p:nvPr/>
        </p:nvGrpSpPr>
        <p:grpSpPr>
          <a:xfrm>
            <a:off x="441605" y="1288351"/>
            <a:ext cx="8899428" cy="233692"/>
            <a:chOff x="441747" y="1714333"/>
            <a:chExt cx="8902281" cy="233767"/>
          </a:xfrm>
        </p:grpSpPr>
        <p:sp>
          <p:nvSpPr>
            <p:cNvPr id="23" name="직사각형 22">
              <a:extLst>
                <a:ext uri="{FF2B5EF4-FFF2-40B4-BE49-F238E27FC236}">
                  <a16:creationId xmlns="" xmlns:a16="http://schemas.microsoft.com/office/drawing/2014/main"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objectives</a:t>
              </a:r>
            </a:p>
          </p:txBody>
        </p:sp>
        <p:sp>
          <p:nvSpPr>
            <p:cNvPr id="27" name="AutoShape 2">
              <a:extLst>
                <a:ext uri="{FF2B5EF4-FFF2-40B4-BE49-F238E27FC236}">
                  <a16:creationId xmlns="" xmlns:a16="http://schemas.microsoft.com/office/drawing/2014/main"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dirty="0"/>
            </a:p>
          </p:txBody>
        </p:sp>
      </p:grpSp>
      <p:grpSp>
        <p:nvGrpSpPr>
          <p:cNvPr id="2" name="그룹 1">
            <a:extLst>
              <a:ext uri="{FF2B5EF4-FFF2-40B4-BE49-F238E27FC236}">
                <a16:creationId xmlns="" xmlns:a16="http://schemas.microsoft.com/office/drawing/2014/main" id="{2A9B8441-AF29-4E04-904A-44C44F5B61C3}"/>
              </a:ext>
            </a:extLst>
          </p:cNvPr>
          <p:cNvGrpSpPr/>
          <p:nvPr/>
        </p:nvGrpSpPr>
        <p:grpSpPr>
          <a:xfrm>
            <a:off x="449856" y="3861048"/>
            <a:ext cx="8899428" cy="2006147"/>
            <a:chOff x="449856" y="3933056"/>
            <a:chExt cx="8899428" cy="2006147"/>
          </a:xfrm>
        </p:grpSpPr>
        <p:grpSp>
          <p:nvGrpSpPr>
            <p:cNvPr id="29" name="그룹 28">
              <a:extLst>
                <a:ext uri="{FF2B5EF4-FFF2-40B4-BE49-F238E27FC236}">
                  <a16:creationId xmlns="" xmlns:a16="http://schemas.microsoft.com/office/drawing/2014/main" id="{5546DDD7-0649-48D2-9E99-1C9EA17BFAF3}"/>
                </a:ext>
              </a:extLst>
            </p:cNvPr>
            <p:cNvGrpSpPr/>
            <p:nvPr/>
          </p:nvGrpSpPr>
          <p:grpSpPr>
            <a:xfrm>
              <a:off x="449856" y="3933056"/>
              <a:ext cx="8899428" cy="233692"/>
              <a:chOff x="441747" y="1714333"/>
              <a:chExt cx="8902281" cy="233767"/>
            </a:xfrm>
          </p:grpSpPr>
          <p:sp>
            <p:nvSpPr>
              <p:cNvPr id="30" name="직사각형 29">
                <a:extLst>
                  <a:ext uri="{FF2B5EF4-FFF2-40B4-BE49-F238E27FC236}">
                    <a16:creationId xmlns="" xmlns:a16="http://schemas.microsoft.com/office/drawing/2014/main"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contents</a:t>
                </a:r>
              </a:p>
            </p:txBody>
          </p:sp>
          <p:sp>
            <p:nvSpPr>
              <p:cNvPr id="31" name="AutoShape 2">
                <a:extLst>
                  <a:ext uri="{FF2B5EF4-FFF2-40B4-BE49-F238E27FC236}">
                    <a16:creationId xmlns="" xmlns:a16="http://schemas.microsoft.com/office/drawing/2014/main"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dirty="0"/>
              </a:p>
            </p:txBody>
          </p:sp>
        </p:grpSp>
        <p:sp>
          <p:nvSpPr>
            <p:cNvPr id="36" name="직사각형 35">
              <a:extLst>
                <a:ext uri="{FF2B5EF4-FFF2-40B4-BE49-F238E27FC236}">
                  <a16:creationId xmlns="" xmlns:a16="http://schemas.microsoft.com/office/drawing/2014/main" id="{244D4D2B-5542-4F46-90E9-10F108566ADA}"/>
                </a:ext>
              </a:extLst>
            </p:cNvPr>
            <p:cNvSpPr/>
            <p:nvPr/>
          </p:nvSpPr>
          <p:spPr>
            <a:xfrm>
              <a:off x="710974" y="4237841"/>
              <a:ext cx="8630058" cy="170136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1. The Concept of Artificial Intelligence</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2. Applications of Artificial Intelligence</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3. Techniques in Artificial Intelligence</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4. Artificial Intelligence: Trends and Markets</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5. Course Roadmap</a:t>
              </a:r>
            </a:p>
          </p:txBody>
        </p:sp>
      </p:grpSp>
      <p:grpSp>
        <p:nvGrpSpPr>
          <p:cNvPr id="13" name="그룹 12">
            <a:extLst>
              <a:ext uri="{FF2B5EF4-FFF2-40B4-BE49-F238E27FC236}">
                <a16:creationId xmlns="" xmlns:a16="http://schemas.microsoft.com/office/drawing/2014/main" id="{F2C3C996-990D-46F7-8F6B-2959CDFD75A8}"/>
              </a:ext>
            </a:extLst>
          </p:cNvPr>
          <p:cNvGrpSpPr/>
          <p:nvPr/>
        </p:nvGrpSpPr>
        <p:grpSpPr>
          <a:xfrm>
            <a:off x="449856" y="450955"/>
            <a:ext cx="8999458" cy="369214"/>
            <a:chOff x="450000" y="450000"/>
            <a:chExt cx="9002343" cy="369332"/>
          </a:xfrm>
        </p:grpSpPr>
        <p:sp>
          <p:nvSpPr>
            <p:cNvPr id="14" name="직사각형 13">
              <a:extLst>
                <a:ext uri="{FF2B5EF4-FFF2-40B4-BE49-F238E27FC236}">
                  <a16:creationId xmlns="" xmlns:a16="http://schemas.microsoft.com/office/drawing/2014/main" id="{C5130492-D07E-450B-9AF0-4256A1B5D83F}"/>
                </a:ext>
              </a:extLst>
            </p:cNvPr>
            <p:cNvSpPr/>
            <p:nvPr/>
          </p:nvSpPr>
          <p:spPr>
            <a:xfrm>
              <a:off x="450000" y="450000"/>
              <a:ext cx="8785226" cy="369332"/>
            </a:xfrm>
            <a:prstGeom prst="rect">
              <a:avLst/>
            </a:prstGeom>
          </p:spPr>
          <p:txBody>
            <a:bodyPr wrap="square" lIns="0" tIns="0" rIns="0" bIns="0">
              <a:spAutoFit/>
            </a:bodyPr>
            <a:lstStyle/>
            <a:p>
              <a:pPr defTabSz="457063">
                <a:defRPr/>
              </a:pPr>
              <a:r>
                <a:rPr lang="en-US" altLang="ko-KR" sz="2399" dirty="0">
                  <a:solidFill>
                    <a:srgbClr val="002F8E"/>
                  </a:solidFill>
                  <a:latin typeface="Samsung Sharp Sans" pitchFamily="2" charset="0"/>
                  <a:ea typeface="Samsung Sharp Sans" pitchFamily="2" charset="0"/>
                  <a:cs typeface="Samsung Sharp Sans" pitchFamily="2" charset="0"/>
                </a:rPr>
                <a:t>Chapter Description</a:t>
              </a:r>
            </a:p>
          </p:txBody>
        </p:sp>
        <p:cxnSp>
          <p:nvCxnSpPr>
            <p:cNvPr id="15" name="직선 연결선 14">
              <a:extLst>
                <a:ext uri="{FF2B5EF4-FFF2-40B4-BE49-F238E27FC236}">
                  <a16:creationId xmlns="" xmlns:a16="http://schemas.microsoft.com/office/drawing/2014/main" id="{D4F9354B-F836-4327-921B-E0690AEB4C60}"/>
                </a:ext>
              </a:extLst>
            </p:cNvPr>
            <p:cNvCxnSpPr>
              <a:cxnSpLocks/>
            </p:cNvCxnSpPr>
            <p:nvPr/>
          </p:nvCxnSpPr>
          <p:spPr>
            <a:xfrm>
              <a:off x="3617843" y="630000"/>
              <a:ext cx="5834500"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536270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 xmlns:a16="http://schemas.microsoft.com/office/drawing/2014/main"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Main techniques of self-learning, or unsupervised learning, include clustering, dimensional reduction, correlation analysis, and self-learning artificial neural network (SOM etc.), and their utilization is very diverse. </a:t>
            </a:r>
          </a:p>
        </p:txBody>
      </p:sp>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1" name="직사각형 1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3" name="직사각형 12">
            <a:extLst>
              <a:ext uri="{FF2B5EF4-FFF2-40B4-BE49-F238E27FC236}">
                <a16:creationId xmlns="" xmlns:a16="http://schemas.microsoft.com/office/drawing/2014/main" id="{C2E2A049-EF7F-43E8-B55E-18045E2BAA2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Self-Learning (or Unsupervised Learning)</a:t>
            </a:r>
          </a:p>
        </p:txBody>
      </p:sp>
      <p:grpSp>
        <p:nvGrpSpPr>
          <p:cNvPr id="12" name="그룹 11">
            <a:extLst>
              <a:ext uri="{FF2B5EF4-FFF2-40B4-BE49-F238E27FC236}">
                <a16:creationId xmlns="" xmlns:a16="http://schemas.microsoft.com/office/drawing/2014/main" id="{7CD90959-487A-43F2-B4DB-4E86D478A552}"/>
              </a:ext>
            </a:extLst>
          </p:cNvPr>
          <p:cNvGrpSpPr/>
          <p:nvPr/>
        </p:nvGrpSpPr>
        <p:grpSpPr>
          <a:xfrm>
            <a:off x="1613347" y="2335442"/>
            <a:ext cx="6759128" cy="3880449"/>
            <a:chOff x="1680022" y="2411642"/>
            <a:chExt cx="6759128" cy="3880449"/>
          </a:xfrm>
        </p:grpSpPr>
        <p:sp>
          <p:nvSpPr>
            <p:cNvPr id="7" name="직사각형 6">
              <a:extLst>
                <a:ext uri="{FF2B5EF4-FFF2-40B4-BE49-F238E27FC236}">
                  <a16:creationId xmlns="" xmlns:a16="http://schemas.microsoft.com/office/drawing/2014/main" id="{3D740B28-4C21-433E-AB7F-A461EDAB2490}"/>
                </a:ext>
              </a:extLst>
            </p:cNvPr>
            <p:cNvSpPr/>
            <p:nvPr/>
          </p:nvSpPr>
          <p:spPr>
            <a:xfrm>
              <a:off x="1680022" y="2505075"/>
              <a:ext cx="6759128" cy="3787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7" name="그림 46">
              <a:extLst>
                <a:ext uri="{FF2B5EF4-FFF2-40B4-BE49-F238E27FC236}">
                  <a16:creationId xmlns="" xmlns:a16="http://schemas.microsoft.com/office/drawing/2014/main" id="{92821A06-3DF1-40B5-AC47-B93FACA4AF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653" y="2411642"/>
              <a:ext cx="6198637" cy="3880449"/>
            </a:xfrm>
            <a:prstGeom prst="rect">
              <a:avLst/>
            </a:prstGeom>
          </p:spPr>
        </p:pic>
        <p:sp>
          <p:nvSpPr>
            <p:cNvPr id="50" name="TextBox 49">
              <a:extLst>
                <a:ext uri="{FF2B5EF4-FFF2-40B4-BE49-F238E27FC236}">
                  <a16:creationId xmlns="" xmlns:a16="http://schemas.microsoft.com/office/drawing/2014/main" id="{F02036A2-2E66-4491-86EC-025ED468E125}"/>
                </a:ext>
              </a:extLst>
            </p:cNvPr>
            <p:cNvSpPr txBox="1"/>
            <p:nvPr/>
          </p:nvSpPr>
          <p:spPr>
            <a:xfrm>
              <a:off x="6607595" y="2551474"/>
              <a:ext cx="649585"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000" b="1" dirty="0">
                  <a:solidFill>
                    <a:schemeClr val="bg1"/>
                  </a:solidFill>
                  <a:latin typeface="SamsungOne 400" panose="020B0503030303020204" pitchFamily="34" charset="0"/>
                </a:rPr>
                <a:t>Time-series prediction</a:t>
              </a:r>
              <a:endParaRPr lang="en-US" sz="1000" b="1" dirty="0">
                <a:solidFill>
                  <a:schemeClr val="bg1"/>
                </a:solidFill>
                <a:latin typeface="SamsungOne 400" panose="020B0503030303020204" pitchFamily="34" charset="0"/>
              </a:endParaRPr>
            </a:p>
          </p:txBody>
        </p:sp>
        <p:sp>
          <p:nvSpPr>
            <p:cNvPr id="53" name="TextBox 52">
              <a:extLst>
                <a:ext uri="{FF2B5EF4-FFF2-40B4-BE49-F238E27FC236}">
                  <a16:creationId xmlns="" xmlns:a16="http://schemas.microsoft.com/office/drawing/2014/main" id="{F3CDA740-1AE2-474D-B9A1-EA053C60FCDF}"/>
                </a:ext>
              </a:extLst>
            </p:cNvPr>
            <p:cNvSpPr txBox="1"/>
            <p:nvPr/>
          </p:nvSpPr>
          <p:spPr>
            <a:xfrm>
              <a:off x="5743500" y="3476038"/>
              <a:ext cx="57606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000" b="1" dirty="0">
                  <a:solidFill>
                    <a:schemeClr val="bg1"/>
                  </a:solidFill>
                  <a:latin typeface="SamsungOne 400" panose="020B0503030303020204" pitchFamily="34" charset="0"/>
                </a:rPr>
                <a:t>Time-series modelling</a:t>
              </a:r>
              <a:endParaRPr lang="en-US" sz="1000" b="1" dirty="0">
                <a:solidFill>
                  <a:schemeClr val="bg1"/>
                </a:solidFill>
                <a:latin typeface="SamsungOne 400" panose="020B0503030303020204" pitchFamily="34" charset="0"/>
              </a:endParaRPr>
            </a:p>
          </p:txBody>
        </p:sp>
        <p:sp>
          <p:nvSpPr>
            <p:cNvPr id="54" name="TextBox 53">
              <a:extLst>
                <a:ext uri="{FF2B5EF4-FFF2-40B4-BE49-F238E27FC236}">
                  <a16:creationId xmlns="" xmlns:a16="http://schemas.microsoft.com/office/drawing/2014/main" id="{42374B33-340E-44E8-9C3A-9B0682C77231}"/>
                </a:ext>
              </a:extLst>
            </p:cNvPr>
            <p:cNvSpPr txBox="1"/>
            <p:nvPr/>
          </p:nvSpPr>
          <p:spPr>
            <a:xfrm>
              <a:off x="6789511" y="3556271"/>
              <a:ext cx="57606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0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Markov chain</a:t>
              </a:r>
              <a:endParaRPr lang="en-US" dirty="0"/>
            </a:p>
          </p:txBody>
        </p:sp>
        <p:sp>
          <p:nvSpPr>
            <p:cNvPr id="55" name="TextBox 54">
              <a:extLst>
                <a:ext uri="{FF2B5EF4-FFF2-40B4-BE49-F238E27FC236}">
                  <a16:creationId xmlns="" xmlns:a16="http://schemas.microsoft.com/office/drawing/2014/main" id="{E7BF4419-CEBD-422E-B7BE-10A451203E4A}"/>
                </a:ext>
              </a:extLst>
            </p:cNvPr>
            <p:cNvSpPr txBox="1"/>
            <p:nvPr/>
          </p:nvSpPr>
          <p:spPr>
            <a:xfrm>
              <a:off x="7574140" y="3355859"/>
              <a:ext cx="47894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0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700" dirty="0"/>
                <a:t>AR </a:t>
              </a:r>
              <a:br>
                <a:rPr lang="en-US" altLang="ko-KR" sz="700" dirty="0"/>
              </a:br>
              <a:r>
                <a:rPr lang="en-US" altLang="ko-KR" sz="700" dirty="0"/>
                <a:t>continuous</a:t>
              </a:r>
              <a:endParaRPr lang="en-US" sz="700" dirty="0"/>
            </a:p>
          </p:txBody>
        </p:sp>
        <p:sp>
          <p:nvSpPr>
            <p:cNvPr id="56" name="TextBox 55">
              <a:extLst>
                <a:ext uri="{FF2B5EF4-FFF2-40B4-BE49-F238E27FC236}">
                  <a16:creationId xmlns="" xmlns:a16="http://schemas.microsoft.com/office/drawing/2014/main" id="{B005657E-DEA0-4391-8101-77EDE73160C9}"/>
                </a:ext>
              </a:extLst>
            </p:cNvPr>
            <p:cNvSpPr txBox="1"/>
            <p:nvPr/>
          </p:nvSpPr>
          <p:spPr>
            <a:xfrm>
              <a:off x="7585969" y="3851683"/>
              <a:ext cx="47894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7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CRF undirected</a:t>
              </a:r>
              <a:endParaRPr lang="en-US" dirty="0"/>
            </a:p>
          </p:txBody>
        </p:sp>
        <p:sp>
          <p:nvSpPr>
            <p:cNvPr id="57" name="TextBox 56">
              <a:extLst>
                <a:ext uri="{FF2B5EF4-FFF2-40B4-BE49-F238E27FC236}">
                  <a16:creationId xmlns="" xmlns:a16="http://schemas.microsoft.com/office/drawing/2014/main" id="{FA804150-71BF-455F-85A6-214FF8CACC7F}"/>
                </a:ext>
              </a:extLst>
            </p:cNvPr>
            <p:cNvSpPr txBox="1"/>
            <p:nvPr/>
          </p:nvSpPr>
          <p:spPr>
            <a:xfrm>
              <a:off x="4288759" y="3541056"/>
              <a:ext cx="98479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7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200" dirty="0"/>
                <a:t>Unsupervised Learning</a:t>
              </a:r>
              <a:endParaRPr lang="en-US" sz="1200" dirty="0"/>
            </a:p>
          </p:txBody>
        </p:sp>
        <p:sp>
          <p:nvSpPr>
            <p:cNvPr id="58" name="TextBox 57">
              <a:extLst>
                <a:ext uri="{FF2B5EF4-FFF2-40B4-BE49-F238E27FC236}">
                  <a16:creationId xmlns="" xmlns:a16="http://schemas.microsoft.com/office/drawing/2014/main" id="{12B5BE12-90C5-445A-8139-AFC036FBC4B7}"/>
                </a:ext>
              </a:extLst>
            </p:cNvPr>
            <p:cNvSpPr txBox="1"/>
            <p:nvPr/>
          </p:nvSpPr>
          <p:spPr>
            <a:xfrm>
              <a:off x="3505901" y="2724413"/>
              <a:ext cx="600098"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7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a:t>Anomaly detection</a:t>
              </a:r>
              <a:endParaRPr lang="en-US" sz="1100" dirty="0"/>
            </a:p>
          </p:txBody>
        </p:sp>
        <p:sp>
          <p:nvSpPr>
            <p:cNvPr id="59" name="TextBox 58">
              <a:extLst>
                <a:ext uri="{FF2B5EF4-FFF2-40B4-BE49-F238E27FC236}">
                  <a16:creationId xmlns="" xmlns:a16="http://schemas.microsoft.com/office/drawing/2014/main" id="{40BE263E-0C9A-4051-BE70-129E691DD63E}"/>
                </a:ext>
              </a:extLst>
            </p:cNvPr>
            <p:cNvSpPr txBox="1"/>
            <p:nvPr/>
          </p:nvSpPr>
          <p:spPr>
            <a:xfrm>
              <a:off x="3247603" y="3887211"/>
              <a:ext cx="685594"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7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dirty="0"/>
                <a:t>Latent variable models</a:t>
              </a:r>
            </a:p>
          </p:txBody>
        </p:sp>
        <p:sp>
          <p:nvSpPr>
            <p:cNvPr id="5" name="타원 4">
              <a:extLst>
                <a:ext uri="{FF2B5EF4-FFF2-40B4-BE49-F238E27FC236}">
                  <a16:creationId xmlns="" xmlns:a16="http://schemas.microsoft.com/office/drawing/2014/main" id="{4E46E657-6A8E-4C6B-9F8A-54E59DBCEDD7}"/>
                </a:ext>
              </a:extLst>
            </p:cNvPr>
            <p:cNvSpPr/>
            <p:nvPr/>
          </p:nvSpPr>
          <p:spPr>
            <a:xfrm>
              <a:off x="3083738" y="3623988"/>
              <a:ext cx="1032252" cy="1032252"/>
            </a:xfrm>
            <a:prstGeom prst="ellipse">
              <a:avLst/>
            </a:prstGeom>
            <a:solidFill>
              <a:schemeClr val="accent2">
                <a:alpha val="2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dirty="0"/>
            </a:p>
          </p:txBody>
        </p:sp>
        <p:sp>
          <p:nvSpPr>
            <p:cNvPr id="61" name="TextBox 60">
              <a:extLst>
                <a:ext uri="{FF2B5EF4-FFF2-40B4-BE49-F238E27FC236}">
                  <a16:creationId xmlns="" xmlns:a16="http://schemas.microsoft.com/office/drawing/2014/main" id="{C7FF9CA6-F525-46EC-A622-AC238478EE5A}"/>
                </a:ext>
              </a:extLst>
            </p:cNvPr>
            <p:cNvSpPr txBox="1"/>
            <p:nvPr/>
          </p:nvSpPr>
          <p:spPr>
            <a:xfrm>
              <a:off x="5159253" y="4454186"/>
              <a:ext cx="984794"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7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dirty="0"/>
                <a:t>Dimension reduction</a:t>
              </a:r>
            </a:p>
          </p:txBody>
        </p:sp>
        <p:sp>
          <p:nvSpPr>
            <p:cNvPr id="62" name="타원 61">
              <a:extLst>
                <a:ext uri="{FF2B5EF4-FFF2-40B4-BE49-F238E27FC236}">
                  <a16:creationId xmlns="" xmlns:a16="http://schemas.microsoft.com/office/drawing/2014/main" id="{24F70F63-834F-4750-A055-153BED43FA61}"/>
                </a:ext>
              </a:extLst>
            </p:cNvPr>
            <p:cNvSpPr/>
            <p:nvPr/>
          </p:nvSpPr>
          <p:spPr>
            <a:xfrm>
              <a:off x="5158728" y="4111487"/>
              <a:ext cx="984794" cy="984794"/>
            </a:xfrm>
            <a:prstGeom prst="ellipse">
              <a:avLst/>
            </a:prstGeom>
            <a:solidFill>
              <a:schemeClr val="accent2">
                <a:alpha val="2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dirty="0"/>
            </a:p>
          </p:txBody>
        </p:sp>
        <p:sp>
          <p:nvSpPr>
            <p:cNvPr id="63" name="TextBox 62">
              <a:extLst>
                <a:ext uri="{FF2B5EF4-FFF2-40B4-BE49-F238E27FC236}">
                  <a16:creationId xmlns="" xmlns:a16="http://schemas.microsoft.com/office/drawing/2014/main" id="{5FB285E8-5FE7-431B-994A-ECE610703A17}"/>
                </a:ext>
              </a:extLst>
            </p:cNvPr>
            <p:cNvSpPr txBox="1"/>
            <p:nvPr/>
          </p:nvSpPr>
          <p:spPr>
            <a:xfrm>
              <a:off x="7689474" y="6028267"/>
              <a:ext cx="25288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7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900"/>
                <a:t>PCA</a:t>
              </a:r>
              <a:endParaRPr lang="en-US" sz="900" dirty="0"/>
            </a:p>
          </p:txBody>
        </p:sp>
        <p:sp>
          <p:nvSpPr>
            <p:cNvPr id="64" name="TextBox 63">
              <a:extLst>
                <a:ext uri="{FF2B5EF4-FFF2-40B4-BE49-F238E27FC236}">
                  <a16:creationId xmlns="" xmlns:a16="http://schemas.microsoft.com/office/drawing/2014/main" id="{4125A2E2-C4AA-4840-B61E-4DCA64894B17}"/>
                </a:ext>
              </a:extLst>
            </p:cNvPr>
            <p:cNvSpPr txBox="1"/>
            <p:nvPr/>
          </p:nvSpPr>
          <p:spPr>
            <a:xfrm>
              <a:off x="6231220" y="5912769"/>
              <a:ext cx="25288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NMF</a:t>
              </a:r>
              <a:endParaRPr lang="en-US" dirty="0"/>
            </a:p>
          </p:txBody>
        </p:sp>
        <p:sp>
          <p:nvSpPr>
            <p:cNvPr id="65" name="TextBox 64">
              <a:extLst>
                <a:ext uri="{FF2B5EF4-FFF2-40B4-BE49-F238E27FC236}">
                  <a16:creationId xmlns="" xmlns:a16="http://schemas.microsoft.com/office/drawing/2014/main" id="{03A61F7E-9ACE-43C4-9522-1C043B28BC0B}"/>
                </a:ext>
              </a:extLst>
            </p:cNvPr>
            <p:cNvSpPr txBox="1"/>
            <p:nvPr/>
          </p:nvSpPr>
          <p:spPr>
            <a:xfrm>
              <a:off x="6650310" y="5856984"/>
              <a:ext cx="33218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PLSA</a:t>
              </a:r>
              <a:endParaRPr lang="en-US" dirty="0"/>
            </a:p>
          </p:txBody>
        </p:sp>
        <p:sp>
          <p:nvSpPr>
            <p:cNvPr id="66" name="TextBox 65">
              <a:extLst>
                <a:ext uri="{FF2B5EF4-FFF2-40B4-BE49-F238E27FC236}">
                  <a16:creationId xmlns="" xmlns:a16="http://schemas.microsoft.com/office/drawing/2014/main" id="{09C48B2E-71D5-48F5-B99E-CDED0F5DC35D}"/>
                </a:ext>
              </a:extLst>
            </p:cNvPr>
            <p:cNvSpPr txBox="1"/>
            <p:nvPr/>
          </p:nvSpPr>
          <p:spPr>
            <a:xfrm>
              <a:off x="6892950" y="5498844"/>
              <a:ext cx="53831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Factor analysis</a:t>
              </a:r>
              <a:endParaRPr lang="en-US" dirty="0"/>
            </a:p>
          </p:txBody>
        </p:sp>
        <p:sp>
          <p:nvSpPr>
            <p:cNvPr id="67" name="TextBox 66">
              <a:extLst>
                <a:ext uri="{FF2B5EF4-FFF2-40B4-BE49-F238E27FC236}">
                  <a16:creationId xmlns="" xmlns:a16="http://schemas.microsoft.com/office/drawing/2014/main" id="{8C8D1A86-0E83-48C5-8563-D147815C3747}"/>
                </a:ext>
              </a:extLst>
            </p:cNvPr>
            <p:cNvSpPr txBox="1"/>
            <p:nvPr/>
          </p:nvSpPr>
          <p:spPr>
            <a:xfrm>
              <a:off x="6293572" y="5120929"/>
              <a:ext cx="42926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Linear</a:t>
              </a:r>
              <a:endParaRPr lang="en-US" dirty="0"/>
            </a:p>
          </p:txBody>
        </p:sp>
        <p:sp>
          <p:nvSpPr>
            <p:cNvPr id="68" name="TextBox 67">
              <a:extLst>
                <a:ext uri="{FF2B5EF4-FFF2-40B4-BE49-F238E27FC236}">
                  <a16:creationId xmlns="" xmlns:a16="http://schemas.microsoft.com/office/drawing/2014/main" id="{B6E001FE-4177-4DF3-8A12-BA3237D7EFFA}"/>
                </a:ext>
              </a:extLst>
            </p:cNvPr>
            <p:cNvSpPr txBox="1"/>
            <p:nvPr/>
          </p:nvSpPr>
          <p:spPr>
            <a:xfrm>
              <a:off x="5624886" y="5473558"/>
              <a:ext cx="43570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Non Linear</a:t>
              </a:r>
              <a:endParaRPr lang="en-US" dirty="0"/>
            </a:p>
          </p:txBody>
        </p:sp>
        <p:sp>
          <p:nvSpPr>
            <p:cNvPr id="69" name="TextBox 68">
              <a:extLst>
                <a:ext uri="{FF2B5EF4-FFF2-40B4-BE49-F238E27FC236}">
                  <a16:creationId xmlns="" xmlns:a16="http://schemas.microsoft.com/office/drawing/2014/main" id="{8A328555-7F97-4E72-9C68-B37F628492BA}"/>
                </a:ext>
              </a:extLst>
            </p:cNvPr>
            <p:cNvSpPr txBox="1"/>
            <p:nvPr/>
          </p:nvSpPr>
          <p:spPr>
            <a:xfrm>
              <a:off x="4848403" y="5318396"/>
              <a:ext cx="43570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t>Visualis-ation</a:t>
              </a:r>
              <a:endParaRPr lang="en-US" altLang="ko-KR" dirty="0"/>
            </a:p>
          </p:txBody>
        </p:sp>
        <p:sp>
          <p:nvSpPr>
            <p:cNvPr id="70" name="TextBox 69">
              <a:extLst>
                <a:ext uri="{FF2B5EF4-FFF2-40B4-BE49-F238E27FC236}">
                  <a16:creationId xmlns="" xmlns:a16="http://schemas.microsoft.com/office/drawing/2014/main" id="{12098950-BFA6-4F03-89DD-97F18DECA022}"/>
                </a:ext>
              </a:extLst>
            </p:cNvPr>
            <p:cNvSpPr txBox="1"/>
            <p:nvPr/>
          </p:nvSpPr>
          <p:spPr>
            <a:xfrm>
              <a:off x="6529849" y="4225721"/>
              <a:ext cx="432048" cy="415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Latent Markov -chain</a:t>
              </a:r>
              <a:endParaRPr lang="en-US" dirty="0"/>
            </a:p>
          </p:txBody>
        </p:sp>
        <p:sp>
          <p:nvSpPr>
            <p:cNvPr id="71" name="TextBox 70">
              <a:extLst>
                <a:ext uri="{FF2B5EF4-FFF2-40B4-BE49-F238E27FC236}">
                  <a16:creationId xmlns="" xmlns:a16="http://schemas.microsoft.com/office/drawing/2014/main" id="{38EE76BC-3001-4A2B-A23D-363488839B5C}"/>
                </a:ext>
              </a:extLst>
            </p:cNvPr>
            <p:cNvSpPr txBox="1"/>
            <p:nvPr/>
          </p:nvSpPr>
          <p:spPr>
            <a:xfrm>
              <a:off x="7336487" y="4302424"/>
              <a:ext cx="432047"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800"/>
                <a:t>HMM discrete</a:t>
              </a:r>
              <a:endParaRPr lang="en-US" sz="800" dirty="0"/>
            </a:p>
          </p:txBody>
        </p:sp>
        <p:sp>
          <p:nvSpPr>
            <p:cNvPr id="72" name="TextBox 71">
              <a:extLst>
                <a:ext uri="{FF2B5EF4-FFF2-40B4-BE49-F238E27FC236}">
                  <a16:creationId xmlns="" xmlns:a16="http://schemas.microsoft.com/office/drawing/2014/main" id="{2E2B1393-87E5-4902-A762-0953C500B42E}"/>
                </a:ext>
              </a:extLst>
            </p:cNvPr>
            <p:cNvSpPr txBox="1"/>
            <p:nvPr/>
          </p:nvSpPr>
          <p:spPr>
            <a:xfrm>
              <a:off x="7157408" y="4753301"/>
              <a:ext cx="534925"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8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LDS continuous</a:t>
              </a:r>
              <a:endParaRPr lang="en-US" dirty="0"/>
            </a:p>
          </p:txBody>
        </p:sp>
        <p:sp>
          <p:nvSpPr>
            <p:cNvPr id="73" name="TextBox 72">
              <a:extLst>
                <a:ext uri="{FF2B5EF4-FFF2-40B4-BE49-F238E27FC236}">
                  <a16:creationId xmlns="" xmlns:a16="http://schemas.microsoft.com/office/drawing/2014/main" id="{9528E321-2026-43C2-819B-D5D9F0DDDB7D}"/>
                </a:ext>
              </a:extLst>
            </p:cNvPr>
            <p:cNvSpPr txBox="1"/>
            <p:nvPr/>
          </p:nvSpPr>
          <p:spPr>
            <a:xfrm>
              <a:off x="6816402" y="5040254"/>
              <a:ext cx="534925"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8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SLDS</a:t>
              </a:r>
            </a:p>
            <a:p>
              <a:r>
                <a:rPr lang="en-US" altLang="ko-KR" dirty="0"/>
                <a:t> mixed</a:t>
              </a:r>
            </a:p>
          </p:txBody>
        </p:sp>
        <p:sp>
          <p:nvSpPr>
            <p:cNvPr id="74" name="TextBox 73">
              <a:extLst>
                <a:ext uri="{FF2B5EF4-FFF2-40B4-BE49-F238E27FC236}">
                  <a16:creationId xmlns="" xmlns:a16="http://schemas.microsoft.com/office/drawing/2014/main" id="{CCB0E4CB-0DC1-4D87-8DA3-5801498C809B}"/>
                </a:ext>
              </a:extLst>
            </p:cNvPr>
            <p:cNvSpPr txBox="1"/>
            <p:nvPr/>
          </p:nvSpPr>
          <p:spPr>
            <a:xfrm>
              <a:off x="4057037" y="4733943"/>
              <a:ext cx="55408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under complete</a:t>
              </a:r>
              <a:endParaRPr lang="en-US" dirty="0"/>
            </a:p>
          </p:txBody>
        </p:sp>
        <p:sp>
          <p:nvSpPr>
            <p:cNvPr id="75" name="TextBox 74">
              <a:extLst>
                <a:ext uri="{FF2B5EF4-FFF2-40B4-BE49-F238E27FC236}">
                  <a16:creationId xmlns="" xmlns:a16="http://schemas.microsoft.com/office/drawing/2014/main" id="{2BC708DA-4828-4911-9253-F592CEBE5658}"/>
                </a:ext>
              </a:extLst>
            </p:cNvPr>
            <p:cNvSpPr txBox="1"/>
            <p:nvPr/>
          </p:nvSpPr>
          <p:spPr>
            <a:xfrm>
              <a:off x="3333131" y="5015339"/>
              <a:ext cx="50481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over complete</a:t>
              </a:r>
              <a:endParaRPr lang="en-US" dirty="0"/>
            </a:p>
          </p:txBody>
        </p:sp>
        <p:sp>
          <p:nvSpPr>
            <p:cNvPr id="76" name="TextBox 75">
              <a:extLst>
                <a:ext uri="{FF2B5EF4-FFF2-40B4-BE49-F238E27FC236}">
                  <a16:creationId xmlns="" xmlns:a16="http://schemas.microsoft.com/office/drawing/2014/main" id="{AA1D1B4E-45E1-4769-800E-25C340ED4D53}"/>
                </a:ext>
              </a:extLst>
            </p:cNvPr>
            <p:cNvSpPr txBox="1"/>
            <p:nvPr/>
          </p:nvSpPr>
          <p:spPr>
            <a:xfrm>
              <a:off x="3390221" y="5823377"/>
              <a:ext cx="43570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sparse basis</a:t>
              </a:r>
              <a:endParaRPr lang="en-US" dirty="0"/>
            </a:p>
          </p:txBody>
        </p:sp>
        <p:sp>
          <p:nvSpPr>
            <p:cNvPr id="77" name="TextBox 76">
              <a:extLst>
                <a:ext uri="{FF2B5EF4-FFF2-40B4-BE49-F238E27FC236}">
                  <a16:creationId xmlns="" xmlns:a16="http://schemas.microsoft.com/office/drawing/2014/main" id="{7FD351E0-5751-424F-B132-6FA6AC6A5665}"/>
                </a:ext>
              </a:extLst>
            </p:cNvPr>
            <p:cNvSpPr txBox="1"/>
            <p:nvPr/>
          </p:nvSpPr>
          <p:spPr>
            <a:xfrm>
              <a:off x="2298876" y="5118930"/>
              <a:ext cx="63231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800" dirty="0"/>
                <a:t>Latent </a:t>
              </a:r>
              <a:r>
                <a:rPr lang="en-US" altLang="ko-KR" sz="800"/>
                <a:t>Dirichlet Allocation</a:t>
              </a:r>
              <a:endParaRPr lang="en-US" sz="800" dirty="0"/>
            </a:p>
          </p:txBody>
        </p:sp>
        <p:sp>
          <p:nvSpPr>
            <p:cNvPr id="78" name="TextBox 77">
              <a:extLst>
                <a:ext uri="{FF2B5EF4-FFF2-40B4-BE49-F238E27FC236}">
                  <a16:creationId xmlns="" xmlns:a16="http://schemas.microsoft.com/office/drawing/2014/main" id="{63E682D5-D713-4B68-8DB6-E87C53811573}"/>
                </a:ext>
              </a:extLst>
            </p:cNvPr>
            <p:cNvSpPr txBox="1"/>
            <p:nvPr/>
          </p:nvSpPr>
          <p:spPr>
            <a:xfrm>
              <a:off x="2364765" y="4304888"/>
              <a:ext cx="467711" cy="415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Mixed member-ship</a:t>
              </a:r>
              <a:endParaRPr lang="en-US" dirty="0"/>
            </a:p>
          </p:txBody>
        </p:sp>
        <p:sp>
          <p:nvSpPr>
            <p:cNvPr id="79" name="TextBox 78">
              <a:extLst>
                <a:ext uri="{FF2B5EF4-FFF2-40B4-BE49-F238E27FC236}">
                  <a16:creationId xmlns="" xmlns:a16="http://schemas.microsoft.com/office/drawing/2014/main" id="{46AEDC51-E866-4AE8-8E45-2E9D9E53D4DC}"/>
                </a:ext>
              </a:extLst>
            </p:cNvPr>
            <p:cNvSpPr txBox="1"/>
            <p:nvPr/>
          </p:nvSpPr>
          <p:spPr>
            <a:xfrm>
              <a:off x="1872737" y="4952395"/>
              <a:ext cx="43487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Clique </a:t>
              </a:r>
              <a:r>
                <a:rPr lang="en-US" altLang="ko-KR"/>
                <a:t>decomp.</a:t>
              </a:r>
              <a:endParaRPr lang="en-US" dirty="0"/>
            </a:p>
          </p:txBody>
        </p:sp>
      </p:grpSp>
    </p:spTree>
    <p:custDataLst>
      <p:tags r:id="rId1"/>
    </p:custDataLst>
    <p:extLst>
      <p:ext uri="{BB962C8B-B14F-4D97-AF65-F5344CB8AC3E}">
        <p14:creationId xmlns:p14="http://schemas.microsoft.com/office/powerpoint/2010/main" val="39395221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 xmlns:a16="http://schemas.microsoft.com/office/drawing/2014/main" id="{D8BF98C4-B566-4812-B5F0-560CFBA969E7}"/>
              </a:ext>
            </a:extLst>
          </p:cNvPr>
          <p:cNvSpPr/>
          <p:nvPr/>
        </p:nvSpPr>
        <p:spPr>
          <a:xfrm>
            <a:off x="702940" y="170080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a:solidFill>
                  <a:schemeClr val="tx1"/>
                </a:solidFill>
                <a:latin typeface="SamsungOne 400" panose="020B0503030303020204" pitchFamily="34" charset="0"/>
                <a:ea typeface="SamsungOne 400" panose="020B0503030303020204" pitchFamily="34" charset="0"/>
              </a:rPr>
              <a:t>Batch Learning: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system cannot learn gradually.</a:t>
            </a:r>
          </a:p>
          <a:p>
            <a:pPr marL="182563" indent="-182563">
              <a:spcAft>
                <a:spcPts val="800"/>
              </a:spcAft>
              <a:buClr>
                <a:srgbClr val="193EB0"/>
              </a:buClr>
              <a:buFont typeface="SamsungOne 400" panose="020B0503030303020204" pitchFamily="34" charset="0"/>
              <a:buChar char="‣"/>
            </a:pPr>
            <a:r>
              <a:rPr lang="en-US" altLang="ko-KR" sz="1300" b="1" dirty="0">
                <a:solidFill>
                  <a:schemeClr val="tx1"/>
                </a:solidFill>
                <a:latin typeface="SamsungOne 400" panose="020B0503030303020204" pitchFamily="34" charset="0"/>
                <a:ea typeface="SamsungOne 400" panose="020B0503030303020204" pitchFamily="34" charset="0"/>
              </a:rPr>
              <a:t>Online Learning: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system is trained by sequentially injecting data one by one or in small batches called a mini-batch.</a:t>
            </a:r>
          </a:p>
        </p:txBody>
      </p:sp>
      <p:grpSp>
        <p:nvGrpSpPr>
          <p:cNvPr id="24" name="그룹 2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5" name="직사각형 2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26" name="직사각형 2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 xmlns:a16="http://schemas.microsoft.com/office/drawing/2014/main" id="{F6033B04-FC54-4B95-9050-7697A3016CD0}"/>
              </a:ext>
            </a:extLst>
          </p:cNvPr>
          <p:cNvGrpSpPr/>
          <p:nvPr/>
        </p:nvGrpSpPr>
        <p:grpSpPr>
          <a:xfrm>
            <a:off x="1423021" y="2564904"/>
            <a:ext cx="7050012" cy="3672041"/>
            <a:chOff x="1423021" y="2637279"/>
            <a:chExt cx="7050012" cy="3672041"/>
          </a:xfrm>
        </p:grpSpPr>
        <p:sp>
          <p:nvSpPr>
            <p:cNvPr id="30" name="직사각형 29"/>
            <p:cNvSpPr/>
            <p:nvPr/>
          </p:nvSpPr>
          <p:spPr>
            <a:xfrm>
              <a:off x="1423021" y="2818614"/>
              <a:ext cx="7050012" cy="349070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9">
              <a:extLst>
                <a:ext uri="{FF2B5EF4-FFF2-40B4-BE49-F238E27FC236}">
                  <a16:creationId xmlns="" xmlns:a16="http://schemas.microsoft.com/office/drawing/2014/main" id="{19D09BE8-181E-4B71-8FF9-8CE3E133865B}"/>
                </a:ext>
              </a:extLst>
            </p:cNvPr>
            <p:cNvSpPr/>
            <p:nvPr/>
          </p:nvSpPr>
          <p:spPr>
            <a:xfrm>
              <a:off x="2287116" y="2637279"/>
              <a:ext cx="5328592" cy="338554"/>
            </a:xfrm>
            <a:prstGeom prst="rect">
              <a:avLst/>
            </a:prstGeom>
            <a:solidFill>
              <a:schemeClr val="bg1"/>
            </a:solidFill>
          </p:spPr>
          <p:txBody>
            <a:bodyPr wrap="square">
              <a:spAutoFit/>
            </a:bodyPr>
            <a:lstStyle/>
            <a:p>
              <a:pPr algn="ctr"/>
              <a:r>
                <a:rPr lang="en-US" altLang="ko-KR" sz="1600" b="1" dirty="0">
                  <a:solidFill>
                    <a:srgbClr val="1429A0"/>
                  </a:solidFill>
                  <a:latin typeface="SamsungOne 400" pitchFamily="34" charset="0"/>
                  <a:ea typeface="SamsungOne 400" pitchFamily="34" charset="0"/>
                </a:rPr>
                <a:t>Processing Large Amounts of Data Using Online Learning</a:t>
              </a:r>
              <a:endParaRPr lang="ko-KR" altLang="en-US" sz="1600" b="1" dirty="0">
                <a:solidFill>
                  <a:srgbClr val="1429A0"/>
                </a:solidFill>
                <a:latin typeface="SamsungOne 400" pitchFamily="34" charset="0"/>
                <a:ea typeface="SamsungOne 400" pitchFamily="34" charset="0"/>
              </a:endParaRPr>
            </a:p>
          </p:txBody>
        </p:sp>
        <p:grpSp>
          <p:nvGrpSpPr>
            <p:cNvPr id="2" name="그룹 1">
              <a:extLst>
                <a:ext uri="{FF2B5EF4-FFF2-40B4-BE49-F238E27FC236}">
                  <a16:creationId xmlns="" xmlns:a16="http://schemas.microsoft.com/office/drawing/2014/main" id="{22344AFA-B71F-4FFF-9863-6B0583930F2D}"/>
                </a:ext>
              </a:extLst>
            </p:cNvPr>
            <p:cNvGrpSpPr/>
            <p:nvPr/>
          </p:nvGrpSpPr>
          <p:grpSpPr>
            <a:xfrm>
              <a:off x="1822044" y="3127201"/>
              <a:ext cx="6251965" cy="3030751"/>
              <a:chOff x="1832003" y="3156803"/>
              <a:chExt cx="6251965" cy="3030751"/>
            </a:xfrm>
          </p:grpSpPr>
          <p:sp>
            <p:nvSpPr>
              <p:cNvPr id="33" name="TextBox 32"/>
              <p:cNvSpPr txBox="1"/>
              <p:nvPr/>
            </p:nvSpPr>
            <p:spPr>
              <a:xfrm>
                <a:off x="2124942" y="3916226"/>
                <a:ext cx="1344118" cy="200055"/>
              </a:xfrm>
              <a:prstGeom prst="rect">
                <a:avLst/>
              </a:prstGeom>
              <a:solidFill>
                <a:srgbClr val="EEEE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ko-KR" altLang="en-US" sz="1300" b="1" dirty="0">
                    <a:solidFill>
                      <a:schemeClr val="tx1"/>
                    </a:solidFill>
                    <a:latin typeface="SamsungOne 400" panose="020B0503030303020204" pitchFamily="34" charset="0"/>
                  </a:rPr>
                  <a:t>많은 양의 데이터</a:t>
                </a:r>
                <a:endParaRPr lang="en-US" sz="1300" b="1" dirty="0">
                  <a:solidFill>
                    <a:schemeClr val="tx1"/>
                  </a:solidFill>
                  <a:latin typeface="SamsungOne 400" panose="020B0503030303020204" pitchFamily="34" charset="0"/>
                </a:endParaRPr>
              </a:p>
            </p:txBody>
          </p:sp>
          <p:sp>
            <p:nvSpPr>
              <p:cNvPr id="34" name="TextBox 33"/>
              <p:cNvSpPr txBox="1"/>
              <p:nvPr/>
            </p:nvSpPr>
            <p:spPr>
              <a:xfrm>
                <a:off x="3749116" y="3817379"/>
                <a:ext cx="942950" cy="492443"/>
              </a:xfrm>
              <a:prstGeom prst="rect">
                <a:avLst/>
              </a:prstGeom>
              <a:solidFill>
                <a:schemeClr val="bg1"/>
              </a:solidFill>
            </p:spPr>
            <p:txBody>
              <a:bodyPr wrap="none" rtlCol="0">
                <a:spAutoFit/>
              </a:bodyPr>
              <a:lstStyle/>
              <a:p>
                <a:r>
                  <a:rPr lang="en-US" altLang="ko-KR" sz="1300" b="1" dirty="0">
                    <a:latin typeface="SamsungOne 400" panose="020B0503030303020204" pitchFamily="34" charset="0"/>
                  </a:rPr>
                  <a:t>Divide Into</a:t>
                </a:r>
              </a:p>
              <a:p>
                <a:r>
                  <a:rPr lang="en-US" sz="1300" b="1" dirty="0">
                    <a:latin typeface="SamsungOne 400" panose="020B0503030303020204" pitchFamily="34" charset="0"/>
                  </a:rPr>
                  <a:t>Parts</a:t>
                </a:r>
              </a:p>
            </p:txBody>
          </p:sp>
          <p:grpSp>
            <p:nvGrpSpPr>
              <p:cNvPr id="35" name="그룹 34">
                <a:extLst>
                  <a:ext uri="{FF2B5EF4-FFF2-40B4-BE49-F238E27FC236}">
                    <a16:creationId xmlns="" xmlns:a16="http://schemas.microsoft.com/office/drawing/2014/main" id="{6D7A0CF7-4114-4B4E-892B-2336026D2338}"/>
                  </a:ext>
                </a:extLst>
              </p:cNvPr>
              <p:cNvGrpSpPr/>
              <p:nvPr/>
            </p:nvGrpSpPr>
            <p:grpSpPr>
              <a:xfrm>
                <a:off x="1832003" y="3276031"/>
                <a:ext cx="2183305" cy="936104"/>
                <a:chOff x="9069" y="3212976"/>
                <a:chExt cx="2183305" cy="936104"/>
              </a:xfrm>
            </p:grpSpPr>
            <p:sp>
              <p:nvSpPr>
                <p:cNvPr id="74" name="순서도: 데이터 73">
                  <a:extLst>
                    <a:ext uri="{FF2B5EF4-FFF2-40B4-BE49-F238E27FC236}">
                      <a16:creationId xmlns="" xmlns:a16="http://schemas.microsoft.com/office/drawing/2014/main" id="{6E8CC313-296C-43FA-8557-CC5B4D8145B1}"/>
                    </a:ext>
                  </a:extLst>
                </p:cNvPr>
                <p:cNvSpPr/>
                <p:nvPr/>
              </p:nvSpPr>
              <p:spPr>
                <a:xfrm>
                  <a:off x="9069" y="3212976"/>
                  <a:ext cx="2183305" cy="936104"/>
                </a:xfrm>
                <a:prstGeom prst="flowChartInputOutput">
                  <a:avLst/>
                </a:prstGeom>
                <a:solidFill>
                  <a:srgbClr val="EEEEED"/>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75" name="직선 화살표 연결선 74">
                  <a:extLst>
                    <a:ext uri="{FF2B5EF4-FFF2-40B4-BE49-F238E27FC236}">
                      <a16:creationId xmlns="" xmlns:a16="http://schemas.microsoft.com/office/drawing/2014/main" id="{3AFF396E-3E9E-419C-AAF9-87AEE07D4B9E}"/>
                    </a:ext>
                  </a:extLst>
                </p:cNvPr>
                <p:cNvCxnSpPr/>
                <p:nvPr/>
              </p:nvCxnSpPr>
              <p:spPr>
                <a:xfrm flipV="1">
                  <a:off x="559817" y="3284984"/>
                  <a:ext cx="0" cy="52273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 xmlns:a16="http://schemas.microsoft.com/office/drawing/2014/main" id="{C49D130E-2E7D-49EB-B453-F71049540F13}"/>
                    </a:ext>
                  </a:extLst>
                </p:cNvPr>
                <p:cNvCxnSpPr/>
                <p:nvPr/>
              </p:nvCxnSpPr>
              <p:spPr>
                <a:xfrm>
                  <a:off x="558800" y="3807720"/>
                  <a:ext cx="1080244" cy="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 xmlns:a16="http://schemas.microsoft.com/office/drawing/2014/main" id="{2F3447E5-B811-43C7-95A6-4FA6BBAE80F6}"/>
                    </a:ext>
                  </a:extLst>
                </p:cNvPr>
                <p:cNvSpPr txBox="1"/>
                <p:nvPr/>
              </p:nvSpPr>
              <p:spPr>
                <a:xfrm>
                  <a:off x="316225" y="3890523"/>
                  <a:ext cx="134411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300" b="1" dirty="0">
                      <a:solidFill>
                        <a:schemeClr val="tx1"/>
                      </a:solidFill>
                      <a:latin typeface="SamsungOne 400" panose="020B0503030303020204" pitchFamily="34" charset="0"/>
                    </a:rPr>
                    <a:t>A Lot of Data</a:t>
                  </a:r>
                </a:p>
              </p:txBody>
            </p:sp>
            <p:sp>
              <p:nvSpPr>
                <p:cNvPr id="78" name="타원 77">
                  <a:extLst>
                    <a:ext uri="{FF2B5EF4-FFF2-40B4-BE49-F238E27FC236}">
                      <a16:creationId xmlns="" xmlns:a16="http://schemas.microsoft.com/office/drawing/2014/main" id="{ECD3D173-B4B4-436B-B5A2-5E3CC0A4020C}"/>
                    </a:ext>
                  </a:extLst>
                </p:cNvPr>
                <p:cNvSpPr/>
                <p:nvPr/>
              </p:nvSpPr>
              <p:spPr>
                <a:xfrm>
                  <a:off x="657220" y="3679198"/>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9" name="타원 78">
                  <a:extLst>
                    <a:ext uri="{FF2B5EF4-FFF2-40B4-BE49-F238E27FC236}">
                      <a16:creationId xmlns="" xmlns:a16="http://schemas.microsoft.com/office/drawing/2014/main" id="{06A95895-6704-4788-9405-7A6E187A0A99}"/>
                    </a:ext>
                  </a:extLst>
                </p:cNvPr>
                <p:cNvSpPr/>
                <p:nvPr/>
              </p:nvSpPr>
              <p:spPr>
                <a:xfrm>
                  <a:off x="619299" y="3596396"/>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0" name="타원 79">
                  <a:extLst>
                    <a:ext uri="{FF2B5EF4-FFF2-40B4-BE49-F238E27FC236}">
                      <a16:creationId xmlns="" xmlns:a16="http://schemas.microsoft.com/office/drawing/2014/main" id="{290D1304-0511-4CE3-B339-2D4A7335DF4C}"/>
                    </a:ext>
                  </a:extLst>
                </p:cNvPr>
                <p:cNvSpPr/>
                <p:nvPr/>
              </p:nvSpPr>
              <p:spPr>
                <a:xfrm>
                  <a:off x="646143" y="3550676"/>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1" name="타원 80">
                  <a:extLst>
                    <a:ext uri="{FF2B5EF4-FFF2-40B4-BE49-F238E27FC236}">
                      <a16:creationId xmlns="" xmlns:a16="http://schemas.microsoft.com/office/drawing/2014/main" id="{7C3ECBB8-0BF3-407E-BB1F-FC550E0E0648}"/>
                    </a:ext>
                  </a:extLst>
                </p:cNvPr>
                <p:cNvSpPr/>
                <p:nvPr/>
              </p:nvSpPr>
              <p:spPr>
                <a:xfrm>
                  <a:off x="703263" y="3562497"/>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2" name="타원 81">
                  <a:extLst>
                    <a:ext uri="{FF2B5EF4-FFF2-40B4-BE49-F238E27FC236}">
                      <a16:creationId xmlns="" xmlns:a16="http://schemas.microsoft.com/office/drawing/2014/main" id="{F65B0457-0613-4D77-B321-D01470662BBB}"/>
                    </a:ext>
                  </a:extLst>
                </p:cNvPr>
                <p:cNvSpPr/>
                <p:nvPr/>
              </p:nvSpPr>
              <p:spPr>
                <a:xfrm>
                  <a:off x="748983" y="3483170"/>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3" name="타원 82">
                  <a:extLst>
                    <a:ext uri="{FF2B5EF4-FFF2-40B4-BE49-F238E27FC236}">
                      <a16:creationId xmlns="" xmlns:a16="http://schemas.microsoft.com/office/drawing/2014/main" id="{D70FED60-A82F-43B5-8FF8-C6330679F1C8}"/>
                    </a:ext>
                  </a:extLst>
                </p:cNvPr>
                <p:cNvSpPr/>
                <p:nvPr/>
              </p:nvSpPr>
              <p:spPr>
                <a:xfrm>
                  <a:off x="809764" y="3437450"/>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4" name="타원 83">
                  <a:extLst>
                    <a:ext uri="{FF2B5EF4-FFF2-40B4-BE49-F238E27FC236}">
                      <a16:creationId xmlns="" xmlns:a16="http://schemas.microsoft.com/office/drawing/2014/main" id="{45582F6C-8B69-43A4-8B00-AEC9FC65DD5F}"/>
                    </a:ext>
                  </a:extLst>
                </p:cNvPr>
                <p:cNvSpPr/>
                <p:nvPr/>
              </p:nvSpPr>
              <p:spPr>
                <a:xfrm>
                  <a:off x="857707" y="3421192"/>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5" name="타원 84">
                  <a:extLst>
                    <a:ext uri="{FF2B5EF4-FFF2-40B4-BE49-F238E27FC236}">
                      <a16:creationId xmlns="" xmlns:a16="http://schemas.microsoft.com/office/drawing/2014/main" id="{046CC3D0-86AF-47AC-93D8-5631B6FFF2B0}"/>
                    </a:ext>
                  </a:extLst>
                </p:cNvPr>
                <p:cNvSpPr/>
                <p:nvPr/>
              </p:nvSpPr>
              <p:spPr>
                <a:xfrm>
                  <a:off x="857707" y="3482347"/>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6" name="타원 85">
                  <a:extLst>
                    <a:ext uri="{FF2B5EF4-FFF2-40B4-BE49-F238E27FC236}">
                      <a16:creationId xmlns="" xmlns:a16="http://schemas.microsoft.com/office/drawing/2014/main" id="{350B125F-D6FA-487A-B03C-419A050BD6D2}"/>
                    </a:ext>
                  </a:extLst>
                </p:cNvPr>
                <p:cNvSpPr/>
                <p:nvPr/>
              </p:nvSpPr>
              <p:spPr>
                <a:xfrm>
                  <a:off x="949850" y="3466912"/>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7" name="타원 86">
                  <a:extLst>
                    <a:ext uri="{FF2B5EF4-FFF2-40B4-BE49-F238E27FC236}">
                      <a16:creationId xmlns="" xmlns:a16="http://schemas.microsoft.com/office/drawing/2014/main" id="{6B4A917B-F8F1-4F83-BF71-48D46098E9DE}"/>
                    </a:ext>
                  </a:extLst>
                </p:cNvPr>
                <p:cNvSpPr/>
                <p:nvPr/>
              </p:nvSpPr>
              <p:spPr>
                <a:xfrm>
                  <a:off x="995570" y="3516777"/>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8" name="타원 87">
                  <a:extLst>
                    <a:ext uri="{FF2B5EF4-FFF2-40B4-BE49-F238E27FC236}">
                      <a16:creationId xmlns="" xmlns:a16="http://schemas.microsoft.com/office/drawing/2014/main" id="{2579A406-7F3A-4790-B20D-CF9A08DEB3D2}"/>
                    </a:ext>
                  </a:extLst>
                </p:cNvPr>
                <p:cNvSpPr/>
                <p:nvPr/>
              </p:nvSpPr>
              <p:spPr>
                <a:xfrm>
                  <a:off x="1041290" y="3552264"/>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9" name="타원 88">
                  <a:extLst>
                    <a:ext uri="{FF2B5EF4-FFF2-40B4-BE49-F238E27FC236}">
                      <a16:creationId xmlns="" xmlns:a16="http://schemas.microsoft.com/office/drawing/2014/main" id="{53BBEFC4-08B6-45BB-9779-E9FD97BEB79B}"/>
                    </a:ext>
                  </a:extLst>
                </p:cNvPr>
                <p:cNvSpPr/>
                <p:nvPr/>
              </p:nvSpPr>
              <p:spPr>
                <a:xfrm>
                  <a:off x="1089032" y="3652801"/>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0" name="타원 89">
                  <a:extLst>
                    <a:ext uri="{FF2B5EF4-FFF2-40B4-BE49-F238E27FC236}">
                      <a16:creationId xmlns="" xmlns:a16="http://schemas.microsoft.com/office/drawing/2014/main" id="{81B2FABC-D487-49F6-AEC2-534BD54AA3F6}"/>
                    </a:ext>
                  </a:extLst>
                </p:cNvPr>
                <p:cNvSpPr/>
                <p:nvPr/>
              </p:nvSpPr>
              <p:spPr>
                <a:xfrm>
                  <a:off x="1149813" y="3694202"/>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1" name="타원 90">
                  <a:extLst>
                    <a:ext uri="{FF2B5EF4-FFF2-40B4-BE49-F238E27FC236}">
                      <a16:creationId xmlns="" xmlns:a16="http://schemas.microsoft.com/office/drawing/2014/main" id="{23D19398-F1E3-40B2-B161-B01645AD0442}"/>
                    </a:ext>
                  </a:extLst>
                </p:cNvPr>
                <p:cNvSpPr/>
                <p:nvPr/>
              </p:nvSpPr>
              <p:spPr>
                <a:xfrm>
                  <a:off x="1207969" y="3683016"/>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2" name="타원 91">
                  <a:extLst>
                    <a:ext uri="{FF2B5EF4-FFF2-40B4-BE49-F238E27FC236}">
                      <a16:creationId xmlns="" xmlns:a16="http://schemas.microsoft.com/office/drawing/2014/main" id="{A5E461E9-9D25-404A-B3FE-FC0BE3E5217D}"/>
                    </a:ext>
                  </a:extLst>
                </p:cNvPr>
                <p:cNvSpPr/>
                <p:nvPr/>
              </p:nvSpPr>
              <p:spPr>
                <a:xfrm>
                  <a:off x="1304214" y="3573536"/>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3" name="타원 92">
                  <a:extLst>
                    <a:ext uri="{FF2B5EF4-FFF2-40B4-BE49-F238E27FC236}">
                      <a16:creationId xmlns="" xmlns:a16="http://schemas.microsoft.com/office/drawing/2014/main" id="{EA1883D6-AD7C-44F3-BFC3-132C28C02ECC}"/>
                    </a:ext>
                  </a:extLst>
                </p:cNvPr>
                <p:cNvSpPr/>
                <p:nvPr/>
              </p:nvSpPr>
              <p:spPr>
                <a:xfrm>
                  <a:off x="1322116" y="3523492"/>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4" name="타원 93">
                  <a:extLst>
                    <a:ext uri="{FF2B5EF4-FFF2-40B4-BE49-F238E27FC236}">
                      <a16:creationId xmlns="" xmlns:a16="http://schemas.microsoft.com/office/drawing/2014/main" id="{609C9818-16E9-4C60-B198-928E5CE4857B}"/>
                    </a:ext>
                  </a:extLst>
                </p:cNvPr>
                <p:cNvSpPr/>
                <p:nvPr/>
              </p:nvSpPr>
              <p:spPr>
                <a:xfrm>
                  <a:off x="1372060" y="3482224"/>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5" name="타원 94">
                  <a:extLst>
                    <a:ext uri="{FF2B5EF4-FFF2-40B4-BE49-F238E27FC236}">
                      <a16:creationId xmlns="" xmlns:a16="http://schemas.microsoft.com/office/drawing/2014/main" id="{E8C68F57-9FA0-4614-8C2E-129F9BDE5EBD}"/>
                    </a:ext>
                  </a:extLst>
                </p:cNvPr>
                <p:cNvSpPr/>
                <p:nvPr/>
              </p:nvSpPr>
              <p:spPr>
                <a:xfrm>
                  <a:off x="1417046" y="3527513"/>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6" name="타원 95">
                  <a:extLst>
                    <a:ext uri="{FF2B5EF4-FFF2-40B4-BE49-F238E27FC236}">
                      <a16:creationId xmlns="" xmlns:a16="http://schemas.microsoft.com/office/drawing/2014/main" id="{19EB04DD-0A55-4EA1-88F7-99E4B4E8BD95}"/>
                    </a:ext>
                  </a:extLst>
                </p:cNvPr>
                <p:cNvSpPr/>
                <p:nvPr/>
              </p:nvSpPr>
              <p:spPr>
                <a:xfrm>
                  <a:off x="1487572" y="3496367"/>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6" name="그룹 35">
                <a:extLst>
                  <a:ext uri="{FF2B5EF4-FFF2-40B4-BE49-F238E27FC236}">
                    <a16:creationId xmlns="" xmlns:a16="http://schemas.microsoft.com/office/drawing/2014/main" id="{9D336129-8D22-4E80-B9A7-B37638575741}"/>
                  </a:ext>
                </a:extLst>
              </p:cNvPr>
              <p:cNvGrpSpPr/>
              <p:nvPr/>
            </p:nvGrpSpPr>
            <p:grpSpPr>
              <a:xfrm>
                <a:off x="4666458" y="3156803"/>
                <a:ext cx="576064" cy="361712"/>
                <a:chOff x="5570004" y="3147144"/>
                <a:chExt cx="576064" cy="361712"/>
              </a:xfrm>
            </p:grpSpPr>
            <p:sp>
              <p:nvSpPr>
                <p:cNvPr id="69" name="순서도: 데이터 68">
                  <a:extLst>
                    <a:ext uri="{FF2B5EF4-FFF2-40B4-BE49-F238E27FC236}">
                      <a16:creationId xmlns="" xmlns:a16="http://schemas.microsoft.com/office/drawing/2014/main" id="{E7E46764-8F25-449D-9060-0DDE35318FE4}"/>
                    </a:ext>
                  </a:extLst>
                </p:cNvPr>
                <p:cNvSpPr/>
                <p:nvPr/>
              </p:nvSpPr>
              <p:spPr>
                <a:xfrm>
                  <a:off x="5570004" y="3147144"/>
                  <a:ext cx="576064" cy="361712"/>
                </a:xfrm>
                <a:prstGeom prst="flowChartInputOutput">
                  <a:avLst/>
                </a:prstGeom>
                <a:solidFill>
                  <a:srgbClr val="EEEEED"/>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70" name="그룹 69">
                  <a:extLst>
                    <a:ext uri="{FF2B5EF4-FFF2-40B4-BE49-F238E27FC236}">
                      <a16:creationId xmlns="" xmlns:a16="http://schemas.microsoft.com/office/drawing/2014/main" id="{52138EFC-5D4D-4E34-B997-0A5C247E0F3E}"/>
                    </a:ext>
                  </a:extLst>
                </p:cNvPr>
                <p:cNvGrpSpPr/>
                <p:nvPr/>
              </p:nvGrpSpPr>
              <p:grpSpPr>
                <a:xfrm>
                  <a:off x="5785188" y="3350428"/>
                  <a:ext cx="145696" cy="32400"/>
                  <a:chOff x="5743500" y="3350428"/>
                  <a:chExt cx="145696" cy="32400"/>
                </a:xfrm>
              </p:grpSpPr>
              <p:sp>
                <p:nvSpPr>
                  <p:cNvPr id="71" name="타원 70">
                    <a:extLst>
                      <a:ext uri="{FF2B5EF4-FFF2-40B4-BE49-F238E27FC236}">
                        <a16:creationId xmlns="" xmlns:a16="http://schemas.microsoft.com/office/drawing/2014/main" id="{813CC386-9E2A-43A0-B13F-5E06408661FA}"/>
                      </a:ext>
                    </a:extLst>
                  </p:cNvPr>
                  <p:cNvSpPr/>
                  <p:nvPr/>
                </p:nvSpPr>
                <p:spPr>
                  <a:xfrm>
                    <a:off x="5743500" y="3350428"/>
                    <a:ext cx="32400" cy="32400"/>
                  </a:xfrm>
                  <a:prstGeom prst="ellipse">
                    <a:avLst/>
                  </a:prstGeom>
                  <a:solidFill>
                    <a:schemeClr val="tx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타원 71">
                    <a:extLst>
                      <a:ext uri="{FF2B5EF4-FFF2-40B4-BE49-F238E27FC236}">
                        <a16:creationId xmlns="" xmlns:a16="http://schemas.microsoft.com/office/drawing/2014/main" id="{5546A2F1-D8A5-4F5D-88FE-86365A065DC7}"/>
                      </a:ext>
                    </a:extLst>
                  </p:cNvPr>
                  <p:cNvSpPr/>
                  <p:nvPr/>
                </p:nvSpPr>
                <p:spPr>
                  <a:xfrm>
                    <a:off x="5800148" y="3350428"/>
                    <a:ext cx="32400" cy="32400"/>
                  </a:xfrm>
                  <a:prstGeom prst="ellipse">
                    <a:avLst/>
                  </a:prstGeom>
                  <a:solidFill>
                    <a:schemeClr val="tx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3" name="타원 72">
                    <a:extLst>
                      <a:ext uri="{FF2B5EF4-FFF2-40B4-BE49-F238E27FC236}">
                        <a16:creationId xmlns="" xmlns:a16="http://schemas.microsoft.com/office/drawing/2014/main" id="{73A4657D-848B-4056-B26E-3A94BE2667F0}"/>
                      </a:ext>
                    </a:extLst>
                  </p:cNvPr>
                  <p:cNvSpPr/>
                  <p:nvPr/>
                </p:nvSpPr>
                <p:spPr>
                  <a:xfrm>
                    <a:off x="5856796" y="3350428"/>
                    <a:ext cx="32400" cy="32400"/>
                  </a:xfrm>
                  <a:prstGeom prst="ellipse">
                    <a:avLst/>
                  </a:prstGeom>
                  <a:solidFill>
                    <a:schemeClr val="tx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grpSp>
            <p:nvGrpSpPr>
              <p:cNvPr id="37" name="그룹 36">
                <a:extLst>
                  <a:ext uri="{FF2B5EF4-FFF2-40B4-BE49-F238E27FC236}">
                    <a16:creationId xmlns="" xmlns:a16="http://schemas.microsoft.com/office/drawing/2014/main" id="{8F67506F-63AE-4F17-86E3-A5C5D9956E08}"/>
                  </a:ext>
                </a:extLst>
              </p:cNvPr>
              <p:cNvGrpSpPr/>
              <p:nvPr/>
            </p:nvGrpSpPr>
            <p:grpSpPr>
              <a:xfrm>
                <a:off x="4640252" y="3562285"/>
                <a:ext cx="576064" cy="361712"/>
                <a:chOff x="5570004" y="3552626"/>
                <a:chExt cx="576064" cy="361712"/>
              </a:xfrm>
            </p:grpSpPr>
            <p:sp>
              <p:nvSpPr>
                <p:cNvPr id="61" name="순서도: 데이터 60">
                  <a:extLst>
                    <a:ext uri="{FF2B5EF4-FFF2-40B4-BE49-F238E27FC236}">
                      <a16:creationId xmlns="" xmlns:a16="http://schemas.microsoft.com/office/drawing/2014/main" id="{71158055-0B21-4601-A361-20C2BF34B216}"/>
                    </a:ext>
                  </a:extLst>
                </p:cNvPr>
                <p:cNvSpPr/>
                <p:nvPr/>
              </p:nvSpPr>
              <p:spPr>
                <a:xfrm>
                  <a:off x="5570004" y="3552626"/>
                  <a:ext cx="576064" cy="361712"/>
                </a:xfrm>
                <a:prstGeom prst="flowChartInputOutput">
                  <a:avLst/>
                </a:prstGeom>
                <a:solidFill>
                  <a:srgbClr val="EEEEED"/>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62" name="그룹 61">
                  <a:extLst>
                    <a:ext uri="{FF2B5EF4-FFF2-40B4-BE49-F238E27FC236}">
                      <a16:creationId xmlns="" xmlns:a16="http://schemas.microsoft.com/office/drawing/2014/main" id="{FDE34254-CAB5-4DF2-BFB4-CCB652EEAD36}"/>
                    </a:ext>
                  </a:extLst>
                </p:cNvPr>
                <p:cNvGrpSpPr/>
                <p:nvPr/>
              </p:nvGrpSpPr>
              <p:grpSpPr>
                <a:xfrm>
                  <a:off x="5720429" y="3595483"/>
                  <a:ext cx="316837" cy="235499"/>
                  <a:chOff x="2947952" y="3490780"/>
                  <a:chExt cx="1080244" cy="522736"/>
                </a:xfrm>
              </p:grpSpPr>
              <p:cxnSp>
                <p:nvCxnSpPr>
                  <p:cNvPr id="67" name="직선 화살표 연결선 66">
                    <a:extLst>
                      <a:ext uri="{FF2B5EF4-FFF2-40B4-BE49-F238E27FC236}">
                        <a16:creationId xmlns="" xmlns:a16="http://schemas.microsoft.com/office/drawing/2014/main" id="{60CAD427-532F-4E3D-BC48-1277C778D43B}"/>
                      </a:ext>
                    </a:extLst>
                  </p:cNvPr>
                  <p:cNvCxnSpPr/>
                  <p:nvPr/>
                </p:nvCxnSpPr>
                <p:spPr>
                  <a:xfrm flipV="1">
                    <a:off x="2948969" y="3490780"/>
                    <a:ext cx="0" cy="52273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 xmlns:a16="http://schemas.microsoft.com/office/drawing/2014/main" id="{FAA2DCF4-DA0D-49F2-ABBC-AFD8F8D08B84}"/>
                      </a:ext>
                    </a:extLst>
                  </p:cNvPr>
                  <p:cNvCxnSpPr/>
                  <p:nvPr/>
                </p:nvCxnSpPr>
                <p:spPr>
                  <a:xfrm>
                    <a:off x="2947952" y="4013516"/>
                    <a:ext cx="1080244" cy="0"/>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3" name="타원 62">
                  <a:extLst>
                    <a:ext uri="{FF2B5EF4-FFF2-40B4-BE49-F238E27FC236}">
                      <a16:creationId xmlns="" xmlns:a16="http://schemas.microsoft.com/office/drawing/2014/main" id="{1D864CCE-FE05-43B8-86FA-37B104A14EB3}"/>
                    </a:ext>
                  </a:extLst>
                </p:cNvPr>
                <p:cNvSpPr/>
                <p:nvPr/>
              </p:nvSpPr>
              <p:spPr>
                <a:xfrm>
                  <a:off x="5736592" y="3722020"/>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타원 63">
                  <a:extLst>
                    <a:ext uri="{FF2B5EF4-FFF2-40B4-BE49-F238E27FC236}">
                      <a16:creationId xmlns="" xmlns:a16="http://schemas.microsoft.com/office/drawing/2014/main" id="{E7812770-9782-4B9C-80A7-7F1A695FA4FF}"/>
                    </a:ext>
                  </a:extLst>
                </p:cNvPr>
                <p:cNvSpPr/>
                <p:nvPr/>
              </p:nvSpPr>
              <p:spPr>
                <a:xfrm>
                  <a:off x="5833277" y="3762000"/>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5" name="타원 64">
                  <a:extLst>
                    <a:ext uri="{FF2B5EF4-FFF2-40B4-BE49-F238E27FC236}">
                      <a16:creationId xmlns="" xmlns:a16="http://schemas.microsoft.com/office/drawing/2014/main" id="{D74AA091-F3E4-4D68-B033-760B6CCC495E}"/>
                    </a:ext>
                  </a:extLst>
                </p:cNvPr>
                <p:cNvSpPr/>
                <p:nvPr/>
              </p:nvSpPr>
              <p:spPr>
                <a:xfrm>
                  <a:off x="5884242" y="3721495"/>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6" name="타원 65">
                  <a:extLst>
                    <a:ext uri="{FF2B5EF4-FFF2-40B4-BE49-F238E27FC236}">
                      <a16:creationId xmlns="" xmlns:a16="http://schemas.microsoft.com/office/drawing/2014/main" id="{D40E108B-E0DB-4969-8760-C5ABB25E005C}"/>
                    </a:ext>
                  </a:extLst>
                </p:cNvPr>
                <p:cNvSpPr/>
                <p:nvPr/>
              </p:nvSpPr>
              <p:spPr>
                <a:xfrm>
                  <a:off x="5917518" y="3667512"/>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8" name="그룹 37">
                <a:extLst>
                  <a:ext uri="{FF2B5EF4-FFF2-40B4-BE49-F238E27FC236}">
                    <a16:creationId xmlns="" xmlns:a16="http://schemas.microsoft.com/office/drawing/2014/main" id="{8B800139-C5BF-4FE0-83E3-FF90B7F12701}"/>
                  </a:ext>
                </a:extLst>
              </p:cNvPr>
              <p:cNvGrpSpPr/>
              <p:nvPr/>
            </p:nvGrpSpPr>
            <p:grpSpPr>
              <a:xfrm>
                <a:off x="4650089" y="3969228"/>
                <a:ext cx="576064" cy="361712"/>
                <a:chOff x="5570004" y="3566028"/>
                <a:chExt cx="576064" cy="361712"/>
              </a:xfrm>
            </p:grpSpPr>
            <p:sp>
              <p:nvSpPr>
                <p:cNvPr id="53" name="순서도: 데이터 52">
                  <a:extLst>
                    <a:ext uri="{FF2B5EF4-FFF2-40B4-BE49-F238E27FC236}">
                      <a16:creationId xmlns="" xmlns:a16="http://schemas.microsoft.com/office/drawing/2014/main" id="{88CE9C76-F6AA-4C76-B199-1F3F6BCD64A0}"/>
                    </a:ext>
                  </a:extLst>
                </p:cNvPr>
                <p:cNvSpPr/>
                <p:nvPr/>
              </p:nvSpPr>
              <p:spPr>
                <a:xfrm>
                  <a:off x="5570004" y="3566028"/>
                  <a:ext cx="576064" cy="361712"/>
                </a:xfrm>
                <a:prstGeom prst="flowChartInputOutput">
                  <a:avLst/>
                </a:prstGeom>
                <a:solidFill>
                  <a:srgbClr val="EEEEED"/>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4" name="그룹 53">
                  <a:extLst>
                    <a:ext uri="{FF2B5EF4-FFF2-40B4-BE49-F238E27FC236}">
                      <a16:creationId xmlns="" xmlns:a16="http://schemas.microsoft.com/office/drawing/2014/main" id="{F7B3B36C-C9DF-43B8-B3E7-6AAB672164AA}"/>
                    </a:ext>
                  </a:extLst>
                </p:cNvPr>
                <p:cNvGrpSpPr/>
                <p:nvPr/>
              </p:nvGrpSpPr>
              <p:grpSpPr>
                <a:xfrm>
                  <a:off x="5720429" y="3595483"/>
                  <a:ext cx="316837" cy="235499"/>
                  <a:chOff x="2947952" y="3490780"/>
                  <a:chExt cx="1080244" cy="522736"/>
                </a:xfrm>
              </p:grpSpPr>
              <p:cxnSp>
                <p:nvCxnSpPr>
                  <p:cNvPr id="59" name="직선 화살표 연결선 58">
                    <a:extLst>
                      <a:ext uri="{FF2B5EF4-FFF2-40B4-BE49-F238E27FC236}">
                        <a16:creationId xmlns="" xmlns:a16="http://schemas.microsoft.com/office/drawing/2014/main" id="{0954D54D-B97D-4ADD-ACE7-FF64941726E1}"/>
                      </a:ext>
                    </a:extLst>
                  </p:cNvPr>
                  <p:cNvCxnSpPr/>
                  <p:nvPr/>
                </p:nvCxnSpPr>
                <p:spPr>
                  <a:xfrm flipV="1">
                    <a:off x="2948969" y="3490780"/>
                    <a:ext cx="0" cy="52273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 xmlns:a16="http://schemas.microsoft.com/office/drawing/2014/main" id="{6B1ED8C8-9BFF-4586-8532-0F0B5B5F3730}"/>
                      </a:ext>
                    </a:extLst>
                  </p:cNvPr>
                  <p:cNvCxnSpPr/>
                  <p:nvPr/>
                </p:nvCxnSpPr>
                <p:spPr>
                  <a:xfrm>
                    <a:off x="2947952" y="4013516"/>
                    <a:ext cx="1080244" cy="0"/>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타원 54">
                  <a:extLst>
                    <a:ext uri="{FF2B5EF4-FFF2-40B4-BE49-F238E27FC236}">
                      <a16:creationId xmlns="" xmlns:a16="http://schemas.microsoft.com/office/drawing/2014/main" id="{C01D797C-8060-4008-814E-9909598905F6}"/>
                    </a:ext>
                  </a:extLst>
                </p:cNvPr>
                <p:cNvSpPr/>
                <p:nvPr/>
              </p:nvSpPr>
              <p:spPr>
                <a:xfrm>
                  <a:off x="5743563" y="3684451"/>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타원 55">
                  <a:extLst>
                    <a:ext uri="{FF2B5EF4-FFF2-40B4-BE49-F238E27FC236}">
                      <a16:creationId xmlns="" xmlns:a16="http://schemas.microsoft.com/office/drawing/2014/main" id="{A39CCB6A-4350-4118-8609-4B8A091CD922}"/>
                    </a:ext>
                  </a:extLst>
                </p:cNvPr>
                <p:cNvSpPr/>
                <p:nvPr/>
              </p:nvSpPr>
              <p:spPr>
                <a:xfrm>
                  <a:off x="5845082" y="3762000"/>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타원 56">
                  <a:extLst>
                    <a:ext uri="{FF2B5EF4-FFF2-40B4-BE49-F238E27FC236}">
                      <a16:creationId xmlns="" xmlns:a16="http://schemas.microsoft.com/office/drawing/2014/main" id="{947EA41B-A804-4CCD-98EF-4C13532B59B7}"/>
                    </a:ext>
                  </a:extLst>
                </p:cNvPr>
                <p:cNvSpPr/>
                <p:nvPr/>
              </p:nvSpPr>
              <p:spPr>
                <a:xfrm>
                  <a:off x="5917518" y="3712957"/>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8" name="타원 57">
                  <a:extLst>
                    <a:ext uri="{FF2B5EF4-FFF2-40B4-BE49-F238E27FC236}">
                      <a16:creationId xmlns="" xmlns:a16="http://schemas.microsoft.com/office/drawing/2014/main" id="{C38815D8-E9BA-4A57-BB2A-9BD863D33D78}"/>
                    </a:ext>
                  </a:extLst>
                </p:cNvPr>
                <p:cNvSpPr/>
                <p:nvPr/>
              </p:nvSpPr>
              <p:spPr>
                <a:xfrm>
                  <a:off x="5805921" y="3684451"/>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39" name="직사각형 38">
                <a:extLst>
                  <a:ext uri="{FF2B5EF4-FFF2-40B4-BE49-F238E27FC236}">
                    <a16:creationId xmlns="" xmlns:a16="http://schemas.microsoft.com/office/drawing/2014/main" id="{F840A3C3-B220-460A-A9E9-B9F8FBADB418}"/>
                  </a:ext>
                </a:extLst>
              </p:cNvPr>
              <p:cNvSpPr/>
              <p:nvPr/>
            </p:nvSpPr>
            <p:spPr>
              <a:xfrm>
                <a:off x="2589684" y="4749960"/>
                <a:ext cx="1048636" cy="546252"/>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b="1" dirty="0">
                    <a:latin typeface="SamsungOne 400" panose="020B0503030303020204" pitchFamily="34" charset="0"/>
                  </a:rPr>
                  <a:t>Problem Research</a:t>
                </a:r>
                <a:endParaRPr lang="ko-KR" altLang="en-US" sz="1300" b="1" dirty="0">
                  <a:latin typeface="SamsungOne 400" panose="020B0503030303020204" pitchFamily="34" charset="0"/>
                </a:endParaRPr>
              </a:p>
            </p:txBody>
          </p:sp>
          <p:sp>
            <p:nvSpPr>
              <p:cNvPr id="40" name="직사각형 39">
                <a:extLst>
                  <a:ext uri="{FF2B5EF4-FFF2-40B4-BE49-F238E27FC236}">
                    <a16:creationId xmlns="" xmlns:a16="http://schemas.microsoft.com/office/drawing/2014/main" id="{FE2736CF-E6C0-4ABA-AA41-89846D4494FB}"/>
                  </a:ext>
                </a:extLst>
              </p:cNvPr>
              <p:cNvSpPr/>
              <p:nvPr/>
            </p:nvSpPr>
            <p:spPr>
              <a:xfrm>
                <a:off x="4180579" y="4749960"/>
                <a:ext cx="1547822" cy="546252"/>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200" b="1" dirty="0">
                    <a:solidFill>
                      <a:schemeClr val="tx1"/>
                    </a:solidFill>
                    <a:latin typeface="SamsungOne 400" panose="020B0503030303020204" pitchFamily="34" charset="0"/>
                  </a:rPr>
                  <a:t>Online Machine Learning Algorithm Training</a:t>
                </a:r>
                <a:endParaRPr lang="ko-KR" altLang="en-US" sz="1200" b="1" dirty="0">
                  <a:solidFill>
                    <a:schemeClr val="tx1"/>
                  </a:solidFill>
                  <a:latin typeface="SamsungOne 400" panose="020B0503030303020204" pitchFamily="34" charset="0"/>
                </a:endParaRPr>
              </a:p>
            </p:txBody>
          </p:sp>
          <p:sp>
            <p:nvSpPr>
              <p:cNvPr id="41" name="직사각형 40">
                <a:extLst>
                  <a:ext uri="{FF2B5EF4-FFF2-40B4-BE49-F238E27FC236}">
                    <a16:creationId xmlns="" xmlns:a16="http://schemas.microsoft.com/office/drawing/2014/main" id="{C5BAF369-ACF8-4372-AEE8-D714074E1B03}"/>
                  </a:ext>
                </a:extLst>
              </p:cNvPr>
              <p:cNvSpPr/>
              <p:nvPr/>
            </p:nvSpPr>
            <p:spPr>
              <a:xfrm>
                <a:off x="3968147" y="5641302"/>
                <a:ext cx="929588" cy="546252"/>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b="1" dirty="0">
                    <a:latin typeface="SamsungOne 400" panose="020B0503030303020204" pitchFamily="34" charset="0"/>
                  </a:rPr>
                  <a:t>Error Analysis</a:t>
                </a:r>
                <a:endParaRPr lang="ko-KR" altLang="en-US" sz="1300" b="1" dirty="0">
                  <a:latin typeface="SamsungOne 400" panose="020B0503030303020204" pitchFamily="34" charset="0"/>
                </a:endParaRPr>
              </a:p>
            </p:txBody>
          </p:sp>
          <p:sp>
            <p:nvSpPr>
              <p:cNvPr id="42" name="직사각형 41">
                <a:extLst>
                  <a:ext uri="{FF2B5EF4-FFF2-40B4-BE49-F238E27FC236}">
                    <a16:creationId xmlns="" xmlns:a16="http://schemas.microsoft.com/office/drawing/2014/main" id="{E3EC6DEC-152B-44EE-A302-8D9578D5B305}"/>
                  </a:ext>
                </a:extLst>
              </p:cNvPr>
              <p:cNvSpPr/>
              <p:nvPr/>
            </p:nvSpPr>
            <p:spPr>
              <a:xfrm>
                <a:off x="6475343" y="3628127"/>
                <a:ext cx="1178568" cy="546252"/>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 400" panose="020B0503030303020204" pitchFamily="34" charset="0"/>
                  </a:rPr>
                  <a:t>Launching</a:t>
                </a:r>
                <a:endParaRPr lang="ko-KR" altLang="en-US" sz="1400" b="1" dirty="0">
                  <a:latin typeface="SamsungOne 400" panose="020B0503030303020204" pitchFamily="34" charset="0"/>
                </a:endParaRPr>
              </a:p>
            </p:txBody>
          </p:sp>
          <p:sp>
            <p:nvSpPr>
              <p:cNvPr id="43" name="순서도: 판단 42">
                <a:extLst>
                  <a:ext uri="{FF2B5EF4-FFF2-40B4-BE49-F238E27FC236}">
                    <a16:creationId xmlns="" xmlns:a16="http://schemas.microsoft.com/office/drawing/2014/main" id="{8560B39B-80D6-49F4-970C-D5942D52274F}"/>
                  </a:ext>
                </a:extLst>
              </p:cNvPr>
              <p:cNvSpPr/>
              <p:nvPr/>
            </p:nvSpPr>
            <p:spPr>
              <a:xfrm>
                <a:off x="6040626" y="4642251"/>
                <a:ext cx="2043342" cy="761670"/>
              </a:xfrm>
              <a:prstGeom prst="flowChartDecision">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b="1" dirty="0">
                    <a:latin typeface="SamsungOne 400" panose="020B0503030303020204" pitchFamily="34" charset="0"/>
                  </a:rPr>
                  <a:t>Solution Evaluation</a:t>
                </a:r>
                <a:endParaRPr lang="ko-KR" altLang="en-US" sz="1300" b="1" dirty="0">
                  <a:latin typeface="SamsungOne 400" panose="020B0503030303020204" pitchFamily="34" charset="0"/>
                </a:endParaRPr>
              </a:p>
            </p:txBody>
          </p:sp>
          <p:cxnSp>
            <p:nvCxnSpPr>
              <p:cNvPr id="44" name="직선 화살표 연결선 43">
                <a:extLst>
                  <a:ext uri="{FF2B5EF4-FFF2-40B4-BE49-F238E27FC236}">
                    <a16:creationId xmlns="" xmlns:a16="http://schemas.microsoft.com/office/drawing/2014/main" id="{67FAC3E9-194B-4212-BE50-1959744383BC}"/>
                  </a:ext>
                </a:extLst>
              </p:cNvPr>
              <p:cNvCxnSpPr>
                <a:cxnSpLocks/>
                <a:stCxn id="74" idx="5"/>
              </p:cNvCxnSpPr>
              <p:nvPr/>
            </p:nvCxnSpPr>
            <p:spPr>
              <a:xfrm>
                <a:off x="3796978" y="3744083"/>
                <a:ext cx="735231" cy="0"/>
              </a:xfrm>
              <a:prstGeom prst="straightConnector1">
                <a:avLst/>
              </a:prstGeom>
              <a:ln w="28575">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 xmlns:a16="http://schemas.microsoft.com/office/drawing/2014/main" id="{DDF08B86-EB08-4B36-B3F1-2D58E0BE750E}"/>
                  </a:ext>
                </a:extLst>
              </p:cNvPr>
              <p:cNvCxnSpPr>
                <a:cxnSpLocks/>
                <a:stCxn id="39" idx="3"/>
                <a:endCxn id="40" idx="1"/>
              </p:cNvCxnSpPr>
              <p:nvPr/>
            </p:nvCxnSpPr>
            <p:spPr>
              <a:xfrm>
                <a:off x="3638320" y="5023086"/>
                <a:ext cx="542259"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 xmlns:a16="http://schemas.microsoft.com/office/drawing/2014/main" id="{0A5C70E9-6F22-416E-901B-9C6D56D06587}"/>
                  </a:ext>
                </a:extLst>
              </p:cNvPr>
              <p:cNvCxnSpPr>
                <a:cxnSpLocks/>
                <a:stCxn id="40" idx="3"/>
                <a:endCxn id="43" idx="1"/>
              </p:cNvCxnSpPr>
              <p:nvPr/>
            </p:nvCxnSpPr>
            <p:spPr>
              <a:xfrm>
                <a:off x="5728401" y="5023086"/>
                <a:ext cx="312225"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 xmlns:a16="http://schemas.microsoft.com/office/drawing/2014/main" id="{483CE17E-BAE6-448D-9258-0F8A082EA1EE}"/>
                  </a:ext>
                </a:extLst>
              </p:cNvPr>
              <p:cNvCxnSpPr>
                <a:cxnSpLocks/>
                <a:stCxn id="43" idx="0"/>
                <a:endCxn id="42" idx="2"/>
              </p:cNvCxnSpPr>
              <p:nvPr/>
            </p:nvCxnSpPr>
            <p:spPr>
              <a:xfrm flipV="1">
                <a:off x="7062297" y="4174379"/>
                <a:ext cx="2330" cy="467872"/>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연결선: 꺾임 92">
                <a:extLst>
                  <a:ext uri="{FF2B5EF4-FFF2-40B4-BE49-F238E27FC236}">
                    <a16:creationId xmlns="" xmlns:a16="http://schemas.microsoft.com/office/drawing/2014/main" id="{EFC726A3-4A1F-499B-838B-30C93A0B8AB6}"/>
                  </a:ext>
                </a:extLst>
              </p:cNvPr>
              <p:cNvCxnSpPr>
                <a:cxnSpLocks/>
                <a:stCxn id="43" idx="2"/>
                <a:endCxn id="41" idx="3"/>
              </p:cNvCxnSpPr>
              <p:nvPr/>
            </p:nvCxnSpPr>
            <p:spPr>
              <a:xfrm rot="5400000">
                <a:off x="5724763" y="4576893"/>
                <a:ext cx="510507" cy="2164562"/>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94">
                <a:extLst>
                  <a:ext uri="{FF2B5EF4-FFF2-40B4-BE49-F238E27FC236}">
                    <a16:creationId xmlns="" xmlns:a16="http://schemas.microsoft.com/office/drawing/2014/main" id="{605D7D70-FB04-4A18-ADEA-AE15A4A8A66F}"/>
                  </a:ext>
                </a:extLst>
              </p:cNvPr>
              <p:cNvCxnSpPr>
                <a:cxnSpLocks/>
                <a:stCxn id="41" idx="1"/>
                <a:endCxn id="39" idx="2"/>
              </p:cNvCxnSpPr>
              <p:nvPr/>
            </p:nvCxnSpPr>
            <p:spPr>
              <a:xfrm rot="10800000">
                <a:off x="3114003" y="5296212"/>
                <a:ext cx="854145" cy="618216"/>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 xmlns:a16="http://schemas.microsoft.com/office/drawing/2014/main" id="{E5C5F053-0633-4C72-972B-9307D4378B71}"/>
                  </a:ext>
                </a:extLst>
              </p:cNvPr>
              <p:cNvCxnSpPr>
                <a:cxnSpLocks/>
                <a:endCxn id="40" idx="0"/>
              </p:cNvCxnSpPr>
              <p:nvPr/>
            </p:nvCxnSpPr>
            <p:spPr>
              <a:xfrm>
                <a:off x="4954490" y="4333579"/>
                <a:ext cx="0" cy="416381"/>
              </a:xfrm>
              <a:prstGeom prst="straightConnector1">
                <a:avLst/>
              </a:prstGeom>
              <a:ln w="28575">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51" name="그림 50">
                <a:extLst>
                  <a:ext uri="{FF2B5EF4-FFF2-40B4-BE49-F238E27FC236}">
                    <a16:creationId xmlns="" xmlns:a16="http://schemas.microsoft.com/office/drawing/2014/main" id="{DED967BD-BF9F-4D16-ACC5-0A1978ADE33A}"/>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94523" y="5474876"/>
                <a:ext cx="360000" cy="360000"/>
              </a:xfrm>
              <a:prstGeom prst="rect">
                <a:avLst/>
              </a:prstGeom>
            </p:spPr>
          </p:pic>
          <p:pic>
            <p:nvPicPr>
              <p:cNvPr id="52" name="그림 51">
                <a:extLst>
                  <a:ext uri="{FF2B5EF4-FFF2-40B4-BE49-F238E27FC236}">
                    <a16:creationId xmlns="" xmlns:a16="http://schemas.microsoft.com/office/drawing/2014/main" id="{A0F4BB74-51CA-4ED9-9DF2-FB97F4DFD4BF}"/>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194523" y="4282044"/>
                <a:ext cx="360000" cy="360000"/>
              </a:xfrm>
              <a:prstGeom prst="rect">
                <a:avLst/>
              </a:prstGeom>
            </p:spPr>
          </p:pic>
        </p:grpSp>
      </p:grpSp>
      <p:sp>
        <p:nvSpPr>
          <p:cNvPr id="98" name="직사각형 97">
            <a:extLst>
              <a:ext uri="{FF2B5EF4-FFF2-40B4-BE49-F238E27FC236}">
                <a16:creationId xmlns="" xmlns:a16="http://schemas.microsoft.com/office/drawing/2014/main" id="{A9796C35-2F2C-42B0-A24D-2F070F8424F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Batch Learning and Online Learning</a:t>
            </a:r>
          </a:p>
        </p:txBody>
      </p:sp>
    </p:spTree>
    <p:custDataLst>
      <p:tags r:id="rId1"/>
    </p:custDataLst>
    <p:extLst>
      <p:ext uri="{BB962C8B-B14F-4D97-AF65-F5344CB8AC3E}">
        <p14:creationId xmlns:p14="http://schemas.microsoft.com/office/powerpoint/2010/main" val="38438891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Instance Based Learning: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systems learns by remembering training samples. It is generalized by comparing new data and learned samples using similarity measurements. </a:t>
            </a:r>
          </a:p>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Model Based Learning: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system makes a model from a sample and uses it for prediction.</a:t>
            </a:r>
          </a:p>
        </p:txBody>
      </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1.5. Types and Choices of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 name="그룹 2">
            <a:extLst>
              <a:ext uri="{FF2B5EF4-FFF2-40B4-BE49-F238E27FC236}">
                <a16:creationId xmlns="" xmlns:a16="http://schemas.microsoft.com/office/drawing/2014/main" id="{B2768B2B-67D7-4DE5-B5AB-E4FC92B2133C}"/>
              </a:ext>
            </a:extLst>
          </p:cNvPr>
          <p:cNvGrpSpPr/>
          <p:nvPr/>
        </p:nvGrpSpPr>
        <p:grpSpPr>
          <a:xfrm>
            <a:off x="702940" y="2708920"/>
            <a:ext cx="8635058" cy="2673588"/>
            <a:chOff x="702940" y="3131676"/>
            <a:chExt cx="8635058" cy="2673588"/>
          </a:xfrm>
        </p:grpSpPr>
        <p:grpSp>
          <p:nvGrpSpPr>
            <p:cNvPr id="18" name="그룹 17"/>
            <p:cNvGrpSpPr/>
            <p:nvPr/>
          </p:nvGrpSpPr>
          <p:grpSpPr>
            <a:xfrm>
              <a:off x="702940" y="3131676"/>
              <a:ext cx="8635058" cy="2673588"/>
              <a:chOff x="702940" y="2627620"/>
              <a:chExt cx="8635058" cy="2673588"/>
            </a:xfrm>
          </p:grpSpPr>
          <p:sp>
            <p:nvSpPr>
              <p:cNvPr id="19" name="직사각형 18"/>
              <p:cNvSpPr/>
              <p:nvPr/>
            </p:nvSpPr>
            <p:spPr>
              <a:xfrm>
                <a:off x="5198325" y="2788512"/>
                <a:ext cx="4139673" cy="251269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9">
                <a:extLst>
                  <a:ext uri="{FF2B5EF4-FFF2-40B4-BE49-F238E27FC236}">
                    <a16:creationId xmlns="" xmlns:a16="http://schemas.microsoft.com/office/drawing/2014/main" id="{19D09BE8-181E-4B71-8FF9-8CE3E133865B}"/>
                  </a:ext>
                </a:extLst>
              </p:cNvPr>
              <p:cNvSpPr/>
              <p:nvPr/>
            </p:nvSpPr>
            <p:spPr>
              <a:xfrm>
                <a:off x="6103540" y="2627620"/>
                <a:ext cx="2295042" cy="338554"/>
              </a:xfrm>
              <a:prstGeom prst="rect">
                <a:avLst/>
              </a:prstGeom>
              <a:solidFill>
                <a:schemeClr val="bg1"/>
              </a:solidFill>
            </p:spPr>
            <p:txBody>
              <a:bodyPr wrap="square">
                <a:spAutoFit/>
              </a:bodyPr>
              <a:lstStyle/>
              <a:p>
                <a:pPr algn="ctr"/>
                <a:r>
                  <a:rPr lang="en-US" altLang="ko-KR" sz="1600" b="1" dirty="0">
                    <a:solidFill>
                      <a:srgbClr val="1429A0"/>
                    </a:solidFill>
                    <a:latin typeface="SamsungOne 400" pitchFamily="34" charset="0"/>
                    <a:ea typeface="SamsungOne 400" pitchFamily="34" charset="0"/>
                  </a:rPr>
                  <a:t>Model Based Learning</a:t>
                </a:r>
                <a:endParaRPr lang="ko-KR" altLang="en-US" sz="1600" b="1" dirty="0">
                  <a:solidFill>
                    <a:srgbClr val="1429A0"/>
                  </a:solidFill>
                  <a:latin typeface="SamsungOne 400" pitchFamily="34" charset="0"/>
                  <a:ea typeface="SamsungOne 400" pitchFamily="34" charset="0"/>
                </a:endParaRPr>
              </a:p>
            </p:txBody>
          </p:sp>
          <p:sp>
            <p:nvSpPr>
              <p:cNvPr id="21" name="직사각형 20"/>
              <p:cNvSpPr/>
              <p:nvPr/>
            </p:nvSpPr>
            <p:spPr>
              <a:xfrm>
                <a:off x="702940" y="2788512"/>
                <a:ext cx="4139673" cy="251269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직사각형 9">
                <a:extLst>
                  <a:ext uri="{FF2B5EF4-FFF2-40B4-BE49-F238E27FC236}">
                    <a16:creationId xmlns="" xmlns:a16="http://schemas.microsoft.com/office/drawing/2014/main" id="{19D09BE8-181E-4B71-8FF9-8CE3E133865B}"/>
                  </a:ext>
                </a:extLst>
              </p:cNvPr>
              <p:cNvSpPr/>
              <p:nvPr/>
            </p:nvSpPr>
            <p:spPr>
              <a:xfrm>
                <a:off x="1568052" y="2627620"/>
                <a:ext cx="2375248" cy="338554"/>
              </a:xfrm>
              <a:prstGeom prst="rect">
                <a:avLst/>
              </a:prstGeom>
              <a:solidFill>
                <a:schemeClr val="bg1"/>
              </a:solidFill>
            </p:spPr>
            <p:txBody>
              <a:bodyPr wrap="square">
                <a:spAutoFit/>
              </a:bodyPr>
              <a:lstStyle/>
              <a:p>
                <a:pPr algn="ctr"/>
                <a:r>
                  <a:rPr lang="en-US" altLang="ko-KR" sz="1600" b="1" dirty="0">
                    <a:solidFill>
                      <a:srgbClr val="1429A0"/>
                    </a:solidFill>
                    <a:latin typeface="SamsungOne 400" pitchFamily="34" charset="0"/>
                    <a:ea typeface="SamsungOne 400" pitchFamily="34" charset="0"/>
                  </a:rPr>
                  <a:t>Instance Based Learning</a:t>
                </a:r>
                <a:endParaRPr lang="ko-KR" altLang="en-US" sz="1600" b="1" dirty="0">
                  <a:solidFill>
                    <a:srgbClr val="1429A0"/>
                  </a:solidFill>
                  <a:latin typeface="SamsungOne 400" pitchFamily="34" charset="0"/>
                  <a:ea typeface="SamsungOne 400" pitchFamily="34" charset="0"/>
                </a:endParaRPr>
              </a:p>
            </p:txBody>
          </p:sp>
          <p:pic>
            <p:nvPicPr>
              <p:cNvPr id="23" name="그림 22"/>
              <p:cNvPicPr>
                <a:picLocks noChangeAspect="1"/>
              </p:cNvPicPr>
              <p:nvPr/>
            </p:nvPicPr>
            <p:blipFill rotWithShape="1">
              <a:blip r:embed="rId4">
                <a:extLst>
                  <a:ext uri="{28A0092B-C50C-407E-A947-70E740481C1C}">
                    <a14:useLocalDpi xmlns:a14="http://schemas.microsoft.com/office/drawing/2010/main" val="0"/>
                  </a:ext>
                </a:extLst>
              </a:blip>
              <a:srcRect l="8101" t="26179" r="55119" b="19039"/>
              <a:stretch/>
            </p:blipFill>
            <p:spPr>
              <a:xfrm>
                <a:off x="846956" y="3216096"/>
                <a:ext cx="3857391" cy="1956698"/>
              </a:xfrm>
              <a:prstGeom prst="rect">
                <a:avLst/>
              </a:prstGeom>
            </p:spPr>
          </p:pic>
          <p:sp>
            <p:nvSpPr>
              <p:cNvPr id="24" name="TextBox 23">
                <a:extLst>
                  <a:ext uri="{FF2B5EF4-FFF2-40B4-BE49-F238E27FC236}">
                    <a16:creationId xmlns="" xmlns:a16="http://schemas.microsoft.com/office/drawing/2014/main" id="{6C154D4E-2B2C-40C6-9E64-42C488565869}"/>
                  </a:ext>
                </a:extLst>
              </p:cNvPr>
              <p:cNvSpPr txBox="1"/>
              <p:nvPr/>
            </p:nvSpPr>
            <p:spPr>
              <a:xfrm>
                <a:off x="829822" y="3271429"/>
                <a:ext cx="1241269" cy="200055"/>
              </a:xfrm>
              <a:prstGeom prst="rect">
                <a:avLst/>
              </a:prstGeom>
              <a:solidFill>
                <a:schemeClr val="bg1"/>
              </a:solidFill>
            </p:spPr>
            <p:txBody>
              <a:bodyPr wrap="square" lIns="0" tIns="0" rIns="0" bIns="0">
                <a:spAutoFit/>
              </a:bodyPr>
              <a:lstStyle/>
              <a:p>
                <a:pPr algn="ctr"/>
                <a:r>
                  <a:rPr lang="en-US" altLang="ko-KR" sz="1300" b="1" dirty="0">
                    <a:solidFill>
                      <a:prstClr val="black">
                        <a:lumMod val="85000"/>
                        <a:lumOff val="15000"/>
                      </a:prstClr>
                    </a:solidFill>
                    <a:latin typeface="SamsungOne 400" panose="020B0503030303020204" pitchFamily="34" charset="0"/>
                  </a:rPr>
                  <a:t>Characteristic 2</a:t>
                </a:r>
                <a:endParaRPr lang="ko-KR" altLang="en-US" sz="1300" b="1" dirty="0">
                  <a:solidFill>
                    <a:prstClr val="black">
                      <a:lumMod val="85000"/>
                      <a:lumOff val="15000"/>
                    </a:prstClr>
                  </a:solidFill>
                  <a:latin typeface="SamsungOne 400" panose="020B0503030303020204" pitchFamily="34" charset="0"/>
                </a:endParaRPr>
              </a:p>
            </p:txBody>
          </p:sp>
          <p:sp>
            <p:nvSpPr>
              <p:cNvPr id="25" name="TextBox 24">
                <a:extLst>
                  <a:ext uri="{FF2B5EF4-FFF2-40B4-BE49-F238E27FC236}">
                    <a16:creationId xmlns="" xmlns:a16="http://schemas.microsoft.com/office/drawing/2014/main" id="{548F56C7-8571-469B-BE33-906AEC0D09D4}"/>
                  </a:ext>
                </a:extLst>
              </p:cNvPr>
              <p:cNvSpPr txBox="1"/>
              <p:nvPr/>
            </p:nvSpPr>
            <p:spPr>
              <a:xfrm>
                <a:off x="3427811" y="5030676"/>
                <a:ext cx="1276536" cy="200055"/>
              </a:xfrm>
              <a:prstGeom prst="rect">
                <a:avLst/>
              </a:prstGeom>
              <a:solidFill>
                <a:schemeClr val="bg1"/>
              </a:solidFill>
            </p:spPr>
            <p:txBody>
              <a:bodyPr wrap="square" lIns="0" tIns="0" rIns="0" bIns="0">
                <a:spAutoFit/>
              </a:bodyPr>
              <a:lstStyle/>
              <a:p>
                <a:pPr algn="ctr"/>
                <a:r>
                  <a:rPr lang="en-US" altLang="ko-KR" sz="1300" b="1" dirty="0">
                    <a:solidFill>
                      <a:prstClr val="black">
                        <a:lumMod val="85000"/>
                        <a:lumOff val="15000"/>
                      </a:prstClr>
                    </a:solidFill>
                    <a:latin typeface="SamsungOne 400" panose="020B0503030303020204" pitchFamily="34" charset="0"/>
                  </a:rPr>
                  <a:t>Characteristic 1</a:t>
                </a:r>
                <a:endParaRPr lang="ko-KR" altLang="en-US" sz="1300" b="1" dirty="0">
                  <a:solidFill>
                    <a:prstClr val="black">
                      <a:lumMod val="85000"/>
                      <a:lumOff val="15000"/>
                    </a:prstClr>
                  </a:solidFill>
                  <a:latin typeface="SamsungOne 400" panose="020B0503030303020204" pitchFamily="34" charset="0"/>
                </a:endParaRPr>
              </a:p>
            </p:txBody>
          </p:sp>
          <p:sp>
            <p:nvSpPr>
              <p:cNvPr id="26" name="TextBox 25">
                <a:extLst>
                  <a:ext uri="{FF2B5EF4-FFF2-40B4-BE49-F238E27FC236}">
                    <a16:creationId xmlns="" xmlns:a16="http://schemas.microsoft.com/office/drawing/2014/main" id="{74BEC56A-6AE4-48C2-B2B3-D4FD8EC789DE}"/>
                  </a:ext>
                </a:extLst>
              </p:cNvPr>
              <p:cNvSpPr txBox="1"/>
              <p:nvPr/>
            </p:nvSpPr>
            <p:spPr>
              <a:xfrm>
                <a:off x="1999084" y="4477782"/>
                <a:ext cx="792088" cy="175354"/>
              </a:xfrm>
              <a:prstGeom prst="rect">
                <a:avLst/>
              </a:prstGeom>
              <a:solidFill>
                <a:schemeClr val="bg1"/>
              </a:solidFill>
            </p:spPr>
            <p:txBody>
              <a:bodyPr wrap="square" lIns="0" tIns="0" rIns="0" bIns="0">
                <a:spAutoFit/>
              </a:bodyPr>
              <a:lstStyle/>
              <a:p>
                <a:pPr algn="ctr"/>
                <a:r>
                  <a:rPr lang="en-US" altLang="ko-KR" sz="1100" b="1" dirty="0">
                    <a:solidFill>
                      <a:prstClr val="black">
                        <a:lumMod val="85000"/>
                        <a:lumOff val="15000"/>
                      </a:prstClr>
                    </a:solidFill>
                    <a:latin typeface="SamsungOne 400" panose="020B0503030303020204" pitchFamily="34" charset="0"/>
                  </a:rPr>
                  <a:t>New Sample</a:t>
                </a:r>
                <a:endParaRPr lang="ko-KR" altLang="en-US" sz="1100" b="1" dirty="0">
                  <a:solidFill>
                    <a:prstClr val="black">
                      <a:lumMod val="85000"/>
                      <a:lumOff val="15000"/>
                    </a:prstClr>
                  </a:solidFill>
                  <a:latin typeface="SamsungOne 400" panose="020B0503030303020204" pitchFamily="34" charset="0"/>
                </a:endParaRPr>
              </a:p>
            </p:txBody>
          </p:sp>
          <p:sp>
            <p:nvSpPr>
              <p:cNvPr id="30" name="TextBox 29">
                <a:extLst>
                  <a:ext uri="{FF2B5EF4-FFF2-40B4-BE49-F238E27FC236}">
                    <a16:creationId xmlns="" xmlns:a16="http://schemas.microsoft.com/office/drawing/2014/main" id="{2DFDFBDE-AC95-4244-AB3B-577D587A587A}"/>
                  </a:ext>
                </a:extLst>
              </p:cNvPr>
              <p:cNvSpPr txBox="1"/>
              <p:nvPr/>
            </p:nvSpPr>
            <p:spPr>
              <a:xfrm>
                <a:off x="2755676" y="4108637"/>
                <a:ext cx="792088" cy="338554"/>
              </a:xfrm>
              <a:prstGeom prst="rect">
                <a:avLst/>
              </a:prstGeom>
              <a:solidFill>
                <a:schemeClr val="bg1"/>
              </a:solidFill>
            </p:spPr>
            <p:txBody>
              <a:bodyPr wrap="square" lIns="0" tIns="0" rIns="0" bIns="0">
                <a:spAutoFit/>
              </a:bodyPr>
              <a:lstStyle/>
              <a:p>
                <a:pPr algn="ctr"/>
                <a:r>
                  <a:rPr lang="en-US" altLang="ko-KR" sz="1100" b="1" dirty="0">
                    <a:solidFill>
                      <a:prstClr val="black">
                        <a:lumMod val="85000"/>
                        <a:lumOff val="15000"/>
                      </a:prstClr>
                    </a:solidFill>
                    <a:latin typeface="SamsungOne 400" panose="020B0503030303020204" pitchFamily="34" charset="0"/>
                  </a:rPr>
                  <a:t>Training Sample</a:t>
                </a:r>
                <a:endParaRPr lang="ko-KR" altLang="en-US" sz="1100" b="1" dirty="0">
                  <a:solidFill>
                    <a:prstClr val="black">
                      <a:lumMod val="85000"/>
                      <a:lumOff val="15000"/>
                    </a:prstClr>
                  </a:solidFill>
                  <a:latin typeface="SamsungOne 400" panose="020B0503030303020204" pitchFamily="34" charset="0"/>
                </a:endParaRPr>
              </a:p>
            </p:txBody>
          </p:sp>
          <p:pic>
            <p:nvPicPr>
              <p:cNvPr id="31" name="그림 30">
                <a:extLst>
                  <a:ext uri="{FF2B5EF4-FFF2-40B4-BE49-F238E27FC236}">
                    <a16:creationId xmlns="" xmlns:a16="http://schemas.microsoft.com/office/drawing/2014/main" id="{3EE51DED-7D94-4ABF-875E-69697F2E17B0}"/>
                  </a:ext>
                </a:extLst>
              </p:cNvPr>
              <p:cNvPicPr>
                <a:picLocks noChangeAspect="1"/>
              </p:cNvPicPr>
              <p:nvPr/>
            </p:nvPicPr>
            <p:blipFill rotWithShape="1">
              <a:blip r:embed="rId4">
                <a:extLst>
                  <a:ext uri="{28A0092B-C50C-407E-A947-70E740481C1C}">
                    <a14:useLocalDpi xmlns:a14="http://schemas.microsoft.com/office/drawing/2010/main" val="0"/>
                  </a:ext>
                </a:extLst>
              </a:blip>
              <a:srcRect l="61942" t="27848" r="3517" b="18350"/>
              <a:stretch/>
            </p:blipFill>
            <p:spPr>
              <a:xfrm>
                <a:off x="5268211" y="3196102"/>
                <a:ext cx="3787658" cy="2009252"/>
              </a:xfrm>
              <a:prstGeom prst="rect">
                <a:avLst/>
              </a:prstGeom>
            </p:spPr>
          </p:pic>
          <p:sp>
            <p:nvSpPr>
              <p:cNvPr id="34" name="TextBox 33">
                <a:extLst>
                  <a:ext uri="{FF2B5EF4-FFF2-40B4-BE49-F238E27FC236}">
                    <a16:creationId xmlns="" xmlns:a16="http://schemas.microsoft.com/office/drawing/2014/main" id="{93E5A472-362E-4FA3-A612-30DA231FAE76}"/>
                  </a:ext>
                </a:extLst>
              </p:cNvPr>
              <p:cNvSpPr txBox="1"/>
              <p:nvPr/>
            </p:nvSpPr>
            <p:spPr>
              <a:xfrm>
                <a:off x="6853067" y="4125864"/>
                <a:ext cx="792088" cy="169277"/>
              </a:xfrm>
              <a:prstGeom prst="rect">
                <a:avLst/>
              </a:prstGeom>
              <a:solidFill>
                <a:schemeClr val="bg1"/>
              </a:solidFill>
            </p:spPr>
            <p:txBody>
              <a:bodyPr wrap="square" lIns="0" tIns="0" rIns="0" bIns="0">
                <a:spAutoFit/>
              </a:bodyPr>
              <a:lstStyle/>
              <a:p>
                <a:pPr algn="ctr"/>
                <a:r>
                  <a:rPr lang="en-US" altLang="ko-KR" sz="1100" b="1" dirty="0">
                    <a:solidFill>
                      <a:prstClr val="black">
                        <a:lumMod val="85000"/>
                        <a:lumOff val="15000"/>
                      </a:prstClr>
                    </a:solidFill>
                    <a:latin typeface="SamsungOne 400" panose="020B0503030303020204" pitchFamily="34" charset="0"/>
                  </a:rPr>
                  <a:t>New Sample</a:t>
                </a:r>
                <a:endParaRPr lang="ko-KR" altLang="en-US" sz="1100" b="1" dirty="0">
                  <a:solidFill>
                    <a:prstClr val="black">
                      <a:lumMod val="85000"/>
                      <a:lumOff val="15000"/>
                    </a:prstClr>
                  </a:solidFill>
                  <a:latin typeface="SamsungOne 400" panose="020B0503030303020204" pitchFamily="34" charset="0"/>
                </a:endParaRPr>
              </a:p>
            </p:txBody>
          </p:sp>
          <p:sp>
            <p:nvSpPr>
              <p:cNvPr id="35" name="TextBox 34">
                <a:extLst>
                  <a:ext uri="{FF2B5EF4-FFF2-40B4-BE49-F238E27FC236}">
                    <a16:creationId xmlns="" xmlns:a16="http://schemas.microsoft.com/office/drawing/2014/main" id="{F61CF08D-56E7-44B9-BC29-18864FEF18FD}"/>
                  </a:ext>
                </a:extLst>
              </p:cNvPr>
              <p:cNvSpPr txBox="1"/>
              <p:nvPr/>
            </p:nvSpPr>
            <p:spPr>
              <a:xfrm>
                <a:off x="6662068" y="3196102"/>
                <a:ext cx="521592" cy="169277"/>
              </a:xfrm>
              <a:prstGeom prst="rect">
                <a:avLst/>
              </a:prstGeom>
              <a:solidFill>
                <a:schemeClr val="bg1"/>
              </a:solidFill>
            </p:spPr>
            <p:txBody>
              <a:bodyPr wrap="square" lIns="0" tIns="0" rIns="0" bIns="0">
                <a:spAutoFit/>
              </a:bodyPr>
              <a:lstStyle/>
              <a:p>
                <a:pPr algn="ctr"/>
                <a:r>
                  <a:rPr lang="en-US" altLang="ko-KR" sz="1100" b="1" dirty="0">
                    <a:solidFill>
                      <a:prstClr val="black">
                        <a:lumMod val="85000"/>
                        <a:lumOff val="15000"/>
                      </a:prstClr>
                    </a:solidFill>
                    <a:latin typeface="SamsungOne 400" panose="020B0503030303020204" pitchFamily="34" charset="0"/>
                  </a:rPr>
                  <a:t>Model</a:t>
                </a:r>
                <a:endParaRPr lang="ko-KR" altLang="en-US" sz="1100" b="1" dirty="0">
                  <a:solidFill>
                    <a:prstClr val="black">
                      <a:lumMod val="85000"/>
                      <a:lumOff val="15000"/>
                    </a:prstClr>
                  </a:solidFill>
                  <a:latin typeface="SamsungOne 400" panose="020B0503030303020204" pitchFamily="34" charset="0"/>
                </a:endParaRPr>
              </a:p>
            </p:txBody>
          </p:sp>
        </p:grpSp>
        <p:sp>
          <p:nvSpPr>
            <p:cNvPr id="37" name="TextBox 36">
              <a:extLst>
                <a:ext uri="{FF2B5EF4-FFF2-40B4-BE49-F238E27FC236}">
                  <a16:creationId xmlns="" xmlns:a16="http://schemas.microsoft.com/office/drawing/2014/main" id="{57D632CA-58F5-AA43-9444-B949BB9709E4}"/>
                </a:ext>
              </a:extLst>
            </p:cNvPr>
            <p:cNvSpPr txBox="1"/>
            <p:nvPr/>
          </p:nvSpPr>
          <p:spPr>
            <a:xfrm>
              <a:off x="5324320" y="3735126"/>
              <a:ext cx="1241269" cy="200055"/>
            </a:xfrm>
            <a:prstGeom prst="rect">
              <a:avLst/>
            </a:prstGeom>
            <a:solidFill>
              <a:schemeClr val="bg1"/>
            </a:solidFill>
          </p:spPr>
          <p:txBody>
            <a:bodyPr wrap="square" lIns="0" tIns="0" rIns="0" bIns="0">
              <a:spAutoFit/>
            </a:bodyPr>
            <a:lstStyle/>
            <a:p>
              <a:pPr algn="ctr"/>
              <a:r>
                <a:rPr lang="en-US" altLang="ko-KR" sz="1300" b="1" dirty="0">
                  <a:solidFill>
                    <a:prstClr val="black">
                      <a:lumMod val="85000"/>
                      <a:lumOff val="15000"/>
                    </a:prstClr>
                  </a:solidFill>
                  <a:latin typeface="SamsungOne 400" panose="020B0503030303020204" pitchFamily="34" charset="0"/>
                </a:rPr>
                <a:t>Characteristic 2</a:t>
              </a:r>
              <a:endParaRPr lang="ko-KR" altLang="en-US" sz="1300" b="1" dirty="0">
                <a:solidFill>
                  <a:prstClr val="black">
                    <a:lumMod val="85000"/>
                    <a:lumOff val="15000"/>
                  </a:prstClr>
                </a:solidFill>
                <a:latin typeface="SamsungOne 400" panose="020B0503030303020204" pitchFamily="34" charset="0"/>
              </a:endParaRPr>
            </a:p>
          </p:txBody>
        </p:sp>
        <p:sp>
          <p:nvSpPr>
            <p:cNvPr id="38" name="TextBox 37">
              <a:extLst>
                <a:ext uri="{FF2B5EF4-FFF2-40B4-BE49-F238E27FC236}">
                  <a16:creationId xmlns="" xmlns:a16="http://schemas.microsoft.com/office/drawing/2014/main" id="{039E2302-617A-A24A-8D14-8D316D9CAA87}"/>
                </a:ext>
              </a:extLst>
            </p:cNvPr>
            <p:cNvSpPr txBox="1"/>
            <p:nvPr/>
          </p:nvSpPr>
          <p:spPr>
            <a:xfrm>
              <a:off x="7759724" y="5512232"/>
              <a:ext cx="1296145" cy="200055"/>
            </a:xfrm>
            <a:prstGeom prst="rect">
              <a:avLst/>
            </a:prstGeom>
            <a:solidFill>
              <a:schemeClr val="bg1"/>
            </a:solidFill>
          </p:spPr>
          <p:txBody>
            <a:bodyPr wrap="square" lIns="0" tIns="0" rIns="0" bIns="0">
              <a:spAutoFit/>
            </a:bodyPr>
            <a:lstStyle/>
            <a:p>
              <a:pPr algn="ctr"/>
              <a:r>
                <a:rPr lang="en-US" altLang="ko-KR" sz="1300" b="1" dirty="0">
                  <a:solidFill>
                    <a:prstClr val="black">
                      <a:lumMod val="85000"/>
                      <a:lumOff val="15000"/>
                    </a:prstClr>
                  </a:solidFill>
                  <a:latin typeface="SamsungOne 400" panose="020B0503030303020204" pitchFamily="34" charset="0"/>
                </a:rPr>
                <a:t>Characteristic 1</a:t>
              </a:r>
              <a:endParaRPr lang="ko-KR" altLang="en-US" sz="1300" b="1" dirty="0">
                <a:solidFill>
                  <a:prstClr val="black">
                    <a:lumMod val="85000"/>
                    <a:lumOff val="15000"/>
                  </a:prstClr>
                </a:solidFill>
                <a:latin typeface="SamsungOne 400" panose="020B0503030303020204" pitchFamily="34" charset="0"/>
              </a:endParaRPr>
            </a:p>
          </p:txBody>
        </p:sp>
      </p:grpSp>
      <p:sp>
        <p:nvSpPr>
          <p:cNvPr id="32" name="직사각형 31">
            <a:extLst>
              <a:ext uri="{FF2B5EF4-FFF2-40B4-BE49-F238E27FC236}">
                <a16:creationId xmlns="" xmlns:a16="http://schemas.microsoft.com/office/drawing/2014/main" id="{0A51A2FD-1F40-4481-AD96-909803B6A5B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Instance Based Learning Vs. Model Based Learning</a:t>
            </a:r>
          </a:p>
        </p:txBody>
      </p:sp>
    </p:spTree>
    <p:custDataLst>
      <p:tags r:id="rId1"/>
    </p:custDataLst>
    <p:extLst>
      <p:ext uri="{BB962C8B-B14F-4D97-AF65-F5344CB8AC3E}">
        <p14:creationId xmlns:p14="http://schemas.microsoft.com/office/powerpoint/2010/main" val="16747820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The Concept of Artificial Intelligence</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32" name="직사각형 31">
            <a:extLst>
              <a:ext uri="{FF2B5EF4-FFF2-40B4-BE49-F238E27FC236}">
                <a16:creationId xmlns="" xmlns:a16="http://schemas.microsoft.com/office/drawing/2014/main" id="{74F5AAE3-859E-40E2-97CA-4146D49F9F13}"/>
              </a:ext>
            </a:extLst>
          </p:cNvPr>
          <p:cNvSpPr/>
          <p:nvPr/>
        </p:nvSpPr>
        <p:spPr>
          <a:xfrm>
            <a:off x="1054111" y="3929021"/>
            <a:ext cx="8286680" cy="2236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1.1. Definition of Artificial Intelligence</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1.2. Types and Subsets of Artificial Intelligence</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1.3. Definition of Machine Learning</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1.4. Disciplines Related to Machine Learning</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1.5. Types and Choices of Machine Learning-Based Data Analysis</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1.6. Procedures for Machine Learning-Based Data Analysis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1.7. Reasons For Machine Learning</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1.8. Limitations of Machine Learning</a:t>
            </a:r>
            <a:endParaRPr lang="en-US" altLang="ko-KR" dirty="0">
              <a:solidFill>
                <a:srgbClr val="A6A6A6"/>
              </a:solidFill>
              <a:latin typeface="SamsungOne 400" panose="020B0503030303020204" pitchFamily="34" charset="0"/>
              <a:ea typeface="SamsungOne 400" panose="020B0503030303020204" pitchFamily="34" charset="0"/>
            </a:endParaRPr>
          </a:p>
        </p:txBody>
      </p:sp>
    </p:spTree>
    <p:custDataLst>
      <p:tags r:id="rId1"/>
    </p:custDataLst>
    <p:extLst>
      <p:ext uri="{BB962C8B-B14F-4D97-AF65-F5344CB8AC3E}">
        <p14:creationId xmlns:p14="http://schemas.microsoft.com/office/powerpoint/2010/main" val="28861544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1.6. Procedures for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1" name="직사각형 1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p:cNvGrpSpPr/>
          <p:nvPr/>
        </p:nvGrpSpPr>
        <p:grpSpPr>
          <a:xfrm>
            <a:off x="774948" y="2322586"/>
            <a:ext cx="6715579" cy="3813454"/>
            <a:chOff x="900129" y="2189545"/>
            <a:chExt cx="6715579" cy="3813454"/>
          </a:xfrm>
        </p:grpSpPr>
        <p:grpSp>
          <p:nvGrpSpPr>
            <p:cNvPr id="3" name="그룹 2">
              <a:extLst>
                <a:ext uri="{FF2B5EF4-FFF2-40B4-BE49-F238E27FC236}">
                  <a16:creationId xmlns="" xmlns:a16="http://schemas.microsoft.com/office/drawing/2014/main" id="{618D8F7E-5644-4B69-B97A-274391A5D926}"/>
                </a:ext>
              </a:extLst>
            </p:cNvPr>
            <p:cNvGrpSpPr/>
            <p:nvPr/>
          </p:nvGrpSpPr>
          <p:grpSpPr>
            <a:xfrm>
              <a:off x="900129" y="2226805"/>
              <a:ext cx="185994" cy="574783"/>
              <a:chOff x="900129" y="2611950"/>
              <a:chExt cx="185994" cy="574783"/>
            </a:xfrm>
          </p:grpSpPr>
          <p:sp>
            <p:nvSpPr>
              <p:cNvPr id="13" name="아래쪽 화살표 12"/>
              <p:cNvSpPr/>
              <p:nvPr/>
            </p:nvSpPr>
            <p:spPr>
              <a:xfrm>
                <a:off x="900129" y="2611950"/>
                <a:ext cx="185994" cy="574783"/>
              </a:xfrm>
              <a:prstGeom prst="downArrow">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타원 14"/>
              <p:cNvSpPr/>
              <p:nvPr/>
            </p:nvSpPr>
            <p:spPr>
              <a:xfrm>
                <a:off x="900129" y="2814798"/>
                <a:ext cx="185994" cy="169085"/>
              </a:xfrm>
              <a:prstGeom prst="ellipse">
                <a:avLst/>
              </a:prstGeom>
              <a:solidFill>
                <a:schemeClr val="bg1"/>
              </a:solidFill>
              <a:ln w="76200">
                <a:solidFill>
                  <a:srgbClr val="99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6" name="그룹 15"/>
            <p:cNvGrpSpPr/>
            <p:nvPr/>
          </p:nvGrpSpPr>
          <p:grpSpPr>
            <a:xfrm>
              <a:off x="900129" y="2836568"/>
              <a:ext cx="185994" cy="574783"/>
              <a:chOff x="870099" y="2590855"/>
              <a:chExt cx="216024" cy="734343"/>
            </a:xfrm>
          </p:grpSpPr>
          <p:sp>
            <p:nvSpPr>
              <p:cNvPr id="36" name="아래쪽 화살표 35"/>
              <p:cNvSpPr/>
              <p:nvPr/>
            </p:nvSpPr>
            <p:spPr>
              <a:xfrm>
                <a:off x="870099" y="2590855"/>
                <a:ext cx="216024" cy="734343"/>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타원 36"/>
              <p:cNvSpPr/>
              <p:nvPr/>
            </p:nvSpPr>
            <p:spPr>
              <a:xfrm>
                <a:off x="870099" y="2838698"/>
                <a:ext cx="216024" cy="216024"/>
              </a:xfrm>
              <a:prstGeom prst="ellipse">
                <a:avLst/>
              </a:prstGeom>
              <a:solidFill>
                <a:schemeClr val="bg1"/>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7" name="그룹 16"/>
            <p:cNvGrpSpPr/>
            <p:nvPr/>
          </p:nvGrpSpPr>
          <p:grpSpPr>
            <a:xfrm>
              <a:off x="900129" y="3449218"/>
              <a:ext cx="185994" cy="574783"/>
              <a:chOff x="870099" y="3336886"/>
              <a:chExt cx="216024" cy="734343"/>
            </a:xfrm>
          </p:grpSpPr>
          <p:sp>
            <p:nvSpPr>
              <p:cNvPr id="34" name="아래쪽 화살표 33"/>
              <p:cNvSpPr/>
              <p:nvPr/>
            </p:nvSpPr>
            <p:spPr>
              <a:xfrm>
                <a:off x="870099" y="3336886"/>
                <a:ext cx="216024" cy="734343"/>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타원 34"/>
              <p:cNvSpPr/>
              <p:nvPr/>
            </p:nvSpPr>
            <p:spPr>
              <a:xfrm>
                <a:off x="870099" y="3554012"/>
                <a:ext cx="216024" cy="216024"/>
              </a:xfrm>
              <a:prstGeom prst="ellipse">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8" name="그룹 17"/>
            <p:cNvGrpSpPr/>
            <p:nvPr/>
          </p:nvGrpSpPr>
          <p:grpSpPr>
            <a:xfrm>
              <a:off x="900129" y="4098947"/>
              <a:ext cx="185994" cy="574783"/>
              <a:chOff x="870099" y="4082917"/>
              <a:chExt cx="216024" cy="734343"/>
            </a:xfrm>
          </p:grpSpPr>
          <p:sp>
            <p:nvSpPr>
              <p:cNvPr id="32" name="아래쪽 화살표 31"/>
              <p:cNvSpPr/>
              <p:nvPr/>
            </p:nvSpPr>
            <p:spPr>
              <a:xfrm>
                <a:off x="870099" y="4082917"/>
                <a:ext cx="216024" cy="734343"/>
              </a:xfrm>
              <a:prstGeom prst="downArrow">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타원 32"/>
              <p:cNvSpPr/>
              <p:nvPr/>
            </p:nvSpPr>
            <p:spPr>
              <a:xfrm>
                <a:off x="870099" y="4342076"/>
                <a:ext cx="216024" cy="216024"/>
              </a:xfrm>
              <a:prstGeom prst="ellipse">
                <a:avLst/>
              </a:prstGeom>
              <a:solidFill>
                <a:schemeClr val="bg1"/>
              </a:solidFill>
              <a:ln w="762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9" name="그룹 18"/>
            <p:cNvGrpSpPr/>
            <p:nvPr/>
          </p:nvGrpSpPr>
          <p:grpSpPr>
            <a:xfrm>
              <a:off x="900129" y="4750007"/>
              <a:ext cx="185994" cy="574783"/>
              <a:chOff x="870099" y="4828948"/>
              <a:chExt cx="216024" cy="734343"/>
            </a:xfrm>
          </p:grpSpPr>
          <p:sp>
            <p:nvSpPr>
              <p:cNvPr id="30" name="아래쪽 화살표 29"/>
              <p:cNvSpPr/>
              <p:nvPr/>
            </p:nvSpPr>
            <p:spPr>
              <a:xfrm>
                <a:off x="870099" y="4828948"/>
                <a:ext cx="216024" cy="734343"/>
              </a:xfrm>
              <a:prstGeom prst="downArrow">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타원 30"/>
              <p:cNvSpPr/>
              <p:nvPr/>
            </p:nvSpPr>
            <p:spPr>
              <a:xfrm>
                <a:off x="870099" y="5088107"/>
                <a:ext cx="216024" cy="216024"/>
              </a:xfrm>
              <a:prstGeom prst="ellipse">
                <a:avLst/>
              </a:prstGeom>
              <a:solidFill>
                <a:schemeClr val="bg1"/>
              </a:solidFill>
              <a:ln w="762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 name="그룹 3">
              <a:extLst>
                <a:ext uri="{FF2B5EF4-FFF2-40B4-BE49-F238E27FC236}">
                  <a16:creationId xmlns="" xmlns:a16="http://schemas.microsoft.com/office/drawing/2014/main" id="{6B7E6C40-F5B0-4B80-9702-5448494A2984}"/>
                </a:ext>
              </a:extLst>
            </p:cNvPr>
            <p:cNvGrpSpPr/>
            <p:nvPr/>
          </p:nvGrpSpPr>
          <p:grpSpPr>
            <a:xfrm>
              <a:off x="900129" y="5401067"/>
              <a:ext cx="185994" cy="574783"/>
              <a:chOff x="900129" y="5531606"/>
              <a:chExt cx="185994" cy="574783"/>
            </a:xfrm>
          </p:grpSpPr>
          <p:sp>
            <p:nvSpPr>
              <p:cNvPr id="14" name="아래쪽 화살표 13"/>
              <p:cNvSpPr/>
              <p:nvPr/>
            </p:nvSpPr>
            <p:spPr>
              <a:xfrm>
                <a:off x="900129" y="5531606"/>
                <a:ext cx="185994" cy="574783"/>
              </a:xfrm>
              <a:prstGeom prst="downArrow">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타원 19"/>
              <p:cNvSpPr/>
              <p:nvPr/>
            </p:nvSpPr>
            <p:spPr>
              <a:xfrm>
                <a:off x="900129" y="5734455"/>
                <a:ext cx="185994" cy="169085"/>
              </a:xfrm>
              <a:prstGeom prst="ellipse">
                <a:avLst/>
              </a:prstGeom>
              <a:solidFill>
                <a:schemeClr val="bg1"/>
              </a:solidFill>
              <a:ln w="76200">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1" name="직사각형 20">
              <a:extLst>
                <a:ext uri="{FF2B5EF4-FFF2-40B4-BE49-F238E27FC236}">
                  <a16:creationId xmlns="" xmlns:a16="http://schemas.microsoft.com/office/drawing/2014/main" id="{D8BF98C4-B566-4812-B5F0-560CFBA969E7}"/>
                </a:ext>
              </a:extLst>
            </p:cNvPr>
            <p:cNvSpPr/>
            <p:nvPr/>
          </p:nvSpPr>
          <p:spPr>
            <a:xfrm>
              <a:off x="1247108" y="2189545"/>
              <a:ext cx="6368600"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rgbClr val="9999FF"/>
                  </a:solidFill>
                  <a:latin typeface="SamsungOne 400" panose="020B0503030303020204" pitchFamily="34" charset="0"/>
                  <a:ea typeface="SamsungOne 400" panose="020B0503030303020204" pitchFamily="34" charset="0"/>
                </a:rPr>
                <a:t>01. </a:t>
              </a:r>
              <a:r>
                <a:rPr lang="en-US" altLang="ko-KR" sz="1400" dirty="0">
                  <a:solidFill>
                    <a:schemeClr val="tx1"/>
                  </a:solidFill>
                  <a:latin typeface="SamsungOne 400" panose="020B0503030303020204" pitchFamily="34" charset="0"/>
                  <a:ea typeface="SamsungOne 400" panose="020B0503030303020204" pitchFamily="34" charset="0"/>
                </a:rPr>
                <a:t>Understanding the Business and Defining the Problem</a:t>
              </a:r>
            </a:p>
          </p:txBody>
        </p:sp>
        <p:sp>
          <p:nvSpPr>
            <p:cNvPr id="22" name="직사각형 21">
              <a:extLst>
                <a:ext uri="{FF2B5EF4-FFF2-40B4-BE49-F238E27FC236}">
                  <a16:creationId xmlns="" xmlns:a16="http://schemas.microsoft.com/office/drawing/2014/main" id="{D8BF98C4-B566-4812-B5F0-560CFBA969E7}"/>
                </a:ext>
              </a:extLst>
            </p:cNvPr>
            <p:cNvSpPr/>
            <p:nvPr/>
          </p:nvSpPr>
          <p:spPr>
            <a:xfrm>
              <a:off x="1247108" y="2867755"/>
              <a:ext cx="6368600"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accent1">
                      <a:lumMod val="60000"/>
                      <a:lumOff val="40000"/>
                    </a:schemeClr>
                  </a:solidFill>
                  <a:latin typeface="SamsungOne 400" panose="020B0503030303020204" pitchFamily="34" charset="0"/>
                  <a:ea typeface="SamsungOne 400" panose="020B0503030303020204" pitchFamily="34" charset="0"/>
                </a:rPr>
                <a:t>02. </a:t>
              </a:r>
              <a:r>
                <a:rPr lang="en-US" altLang="ko-KR" sz="1400" dirty="0">
                  <a:solidFill>
                    <a:schemeClr val="tx1"/>
                  </a:solidFill>
                  <a:latin typeface="SamsungOne 400" panose="020B0503030303020204" pitchFamily="34" charset="0"/>
                  <a:ea typeface="SamsungOne 400" panose="020B0503030303020204" pitchFamily="34" charset="0"/>
                </a:rPr>
                <a:t>Collecting Data</a:t>
              </a:r>
              <a:endParaRPr lang="ko-KR" altLang="en-US" sz="1400" dirty="0">
                <a:solidFill>
                  <a:schemeClr val="tx1"/>
                </a:solidFill>
                <a:latin typeface="SamsungOne 400" panose="020B0503030303020204" pitchFamily="34" charset="0"/>
              </a:endParaRPr>
            </a:p>
          </p:txBody>
        </p:sp>
        <p:sp>
          <p:nvSpPr>
            <p:cNvPr id="23" name="직사각형 22">
              <a:extLst>
                <a:ext uri="{FF2B5EF4-FFF2-40B4-BE49-F238E27FC236}">
                  <a16:creationId xmlns="" xmlns:a16="http://schemas.microsoft.com/office/drawing/2014/main" id="{D8BF98C4-B566-4812-B5F0-560CFBA969E7}"/>
                </a:ext>
              </a:extLst>
            </p:cNvPr>
            <p:cNvSpPr/>
            <p:nvPr/>
          </p:nvSpPr>
          <p:spPr>
            <a:xfrm>
              <a:off x="1247108" y="3507753"/>
              <a:ext cx="6368600"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accent1">
                      <a:lumMod val="75000"/>
                    </a:schemeClr>
                  </a:solidFill>
                  <a:latin typeface="SamsungOne 400" panose="020B0503030303020204" pitchFamily="34" charset="0"/>
                  <a:ea typeface="SamsungOne 400" panose="020B0503030303020204" pitchFamily="34" charset="0"/>
                </a:rPr>
                <a:t>03. </a:t>
              </a:r>
              <a:r>
                <a:rPr lang="en-US" altLang="ko-KR" sz="1400" dirty="0">
                  <a:solidFill>
                    <a:schemeClr val="tx1"/>
                  </a:solidFill>
                  <a:latin typeface="SamsungOne 400" panose="020B0503030303020204" pitchFamily="34" charset="0"/>
                  <a:ea typeface="SamsungOne 400" panose="020B0503030303020204" pitchFamily="34" charset="0"/>
                </a:rPr>
                <a:t>Data Pre-processing and Searching</a:t>
              </a:r>
              <a:endParaRPr lang="ko-KR" altLang="en-US" sz="1400" dirty="0">
                <a:solidFill>
                  <a:schemeClr val="tx1"/>
                </a:solidFill>
                <a:latin typeface="SamsungOne 400" panose="020B0503030303020204" pitchFamily="34" charset="0"/>
              </a:endParaRPr>
            </a:p>
          </p:txBody>
        </p:sp>
        <p:sp>
          <p:nvSpPr>
            <p:cNvPr id="24" name="직사각형 23">
              <a:extLst>
                <a:ext uri="{FF2B5EF4-FFF2-40B4-BE49-F238E27FC236}">
                  <a16:creationId xmlns="" xmlns:a16="http://schemas.microsoft.com/office/drawing/2014/main" id="{D8BF98C4-B566-4812-B5F0-560CFBA969E7}"/>
                </a:ext>
              </a:extLst>
            </p:cNvPr>
            <p:cNvSpPr/>
            <p:nvPr/>
          </p:nvSpPr>
          <p:spPr>
            <a:xfrm>
              <a:off x="1247108" y="4224175"/>
              <a:ext cx="6368600"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rgbClr val="FF7C80"/>
                  </a:solidFill>
                  <a:latin typeface="SamsungOne 400" panose="020B0503030303020204" pitchFamily="34" charset="0"/>
                  <a:ea typeface="SamsungOne 400" panose="020B0503030303020204" pitchFamily="34" charset="0"/>
                </a:rPr>
                <a:t>04. </a:t>
              </a:r>
              <a:r>
                <a:rPr lang="en-US" altLang="ko-KR" sz="1400" dirty="0">
                  <a:solidFill>
                    <a:schemeClr val="tx1"/>
                  </a:solidFill>
                  <a:latin typeface="SamsungOne 400" panose="020B0503030303020204" pitchFamily="34" charset="0"/>
                  <a:ea typeface="SamsungOne 400" panose="020B0503030303020204" pitchFamily="34" charset="0"/>
                </a:rPr>
                <a:t>Data for Model Training</a:t>
              </a:r>
              <a:endParaRPr lang="ko-KR" altLang="en-US" sz="1400" dirty="0">
                <a:solidFill>
                  <a:schemeClr val="tx1"/>
                </a:solidFill>
                <a:latin typeface="SamsungOne 400" panose="020B0503030303020204" pitchFamily="34" charset="0"/>
              </a:endParaRPr>
            </a:p>
          </p:txBody>
        </p:sp>
        <p:sp>
          <p:nvSpPr>
            <p:cNvPr id="25" name="직사각형 24">
              <a:extLst>
                <a:ext uri="{FF2B5EF4-FFF2-40B4-BE49-F238E27FC236}">
                  <a16:creationId xmlns="" xmlns:a16="http://schemas.microsoft.com/office/drawing/2014/main" id="{D8BF98C4-B566-4812-B5F0-560CFBA969E7}"/>
                </a:ext>
              </a:extLst>
            </p:cNvPr>
            <p:cNvSpPr/>
            <p:nvPr/>
          </p:nvSpPr>
          <p:spPr>
            <a:xfrm>
              <a:off x="1247108" y="4902385"/>
              <a:ext cx="6368600"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rgbClr val="FF9933"/>
                  </a:solidFill>
                  <a:latin typeface="SamsungOne 400" panose="020B0503030303020204" pitchFamily="34" charset="0"/>
                  <a:ea typeface="SamsungOne 400" panose="020B0503030303020204" pitchFamily="34" charset="0"/>
                </a:rPr>
                <a:t>05. </a:t>
              </a:r>
              <a:r>
                <a:rPr lang="en-US" altLang="ko-KR" sz="1400" dirty="0">
                  <a:solidFill>
                    <a:schemeClr val="tx1"/>
                  </a:solidFill>
                  <a:latin typeface="SamsungOne 400" panose="020B0503030303020204" pitchFamily="34" charset="0"/>
                  <a:ea typeface="SamsungOne 400" panose="020B0503030303020204" pitchFamily="34" charset="0"/>
                </a:rPr>
                <a:t>Model Performance Evaluation</a:t>
              </a:r>
              <a:endParaRPr lang="ko-KR" altLang="en-US" sz="1400" dirty="0">
                <a:solidFill>
                  <a:schemeClr val="tx1"/>
                </a:solidFill>
                <a:latin typeface="SamsungOne 400" panose="020B0503030303020204" pitchFamily="34" charset="0"/>
              </a:endParaRPr>
            </a:p>
          </p:txBody>
        </p:sp>
        <p:sp>
          <p:nvSpPr>
            <p:cNvPr id="26" name="직사각형 25">
              <a:extLst>
                <a:ext uri="{FF2B5EF4-FFF2-40B4-BE49-F238E27FC236}">
                  <a16:creationId xmlns="" xmlns:a16="http://schemas.microsoft.com/office/drawing/2014/main" id="{D8BF98C4-B566-4812-B5F0-560CFBA969E7}"/>
                </a:ext>
              </a:extLst>
            </p:cNvPr>
            <p:cNvSpPr/>
            <p:nvPr/>
          </p:nvSpPr>
          <p:spPr>
            <a:xfrm>
              <a:off x="1247108" y="5580594"/>
              <a:ext cx="6368600"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rgbClr val="009999"/>
                  </a:solidFill>
                  <a:latin typeface="SamsungOne 400" panose="020B0503030303020204" pitchFamily="34" charset="0"/>
                  <a:ea typeface="SamsungOne 400" panose="020B0503030303020204" pitchFamily="34" charset="0"/>
                </a:rPr>
                <a:t>06. </a:t>
              </a:r>
              <a:r>
                <a:rPr lang="en-US" altLang="ko-KR" sz="1400" dirty="0">
                  <a:solidFill>
                    <a:schemeClr val="tx1"/>
                  </a:solidFill>
                  <a:latin typeface="SamsungOne 400" panose="020B0503030303020204" pitchFamily="34" charset="0"/>
                  <a:ea typeface="SamsungOne 400" panose="020B0503030303020204" pitchFamily="34" charset="0"/>
                </a:rPr>
                <a:t>Improving Model Performance and Market Application</a:t>
              </a:r>
              <a:endParaRPr lang="ko-KR" altLang="en-US" sz="1400" dirty="0">
                <a:solidFill>
                  <a:schemeClr val="tx1"/>
                </a:solidFill>
                <a:latin typeface="SamsungOne 400" panose="020B0503030303020204" pitchFamily="34" charset="0"/>
              </a:endParaRPr>
            </a:p>
          </p:txBody>
        </p:sp>
      </p:grpSp>
      <p:sp>
        <p:nvSpPr>
          <p:cNvPr id="41" name="직사각형 40">
            <a:extLst>
              <a:ext uri="{FF2B5EF4-FFF2-40B4-BE49-F238E27FC236}">
                <a16:creationId xmlns="" xmlns:a16="http://schemas.microsoft.com/office/drawing/2014/main" id="{DB896CD5-A0B0-4F39-9F23-22CE6C96BB3D}"/>
              </a:ext>
            </a:extLst>
          </p:cNvPr>
          <p:cNvSpPr/>
          <p:nvPr/>
        </p:nvSpPr>
        <p:spPr>
          <a:xfrm>
            <a:off x="449998" y="1375101"/>
            <a:ext cx="9004986" cy="353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300" dirty="0">
                <a:solidFill>
                  <a:schemeClr val="tx1">
                    <a:lumMod val="95000"/>
                    <a:lumOff val="5000"/>
                  </a:schemeClr>
                </a:solidFill>
                <a:latin typeface="Samsung Sharp Sans" pitchFamily="2" charset="0"/>
                <a:ea typeface="Samsung Sharp Sans" pitchFamily="2" charset="0"/>
                <a:cs typeface="Samsung Sharp Sans" pitchFamily="2" charset="0"/>
              </a:rPr>
              <a:t>Machine Learning-Based Data Analysis: Plans and Procedures</a:t>
            </a:r>
          </a:p>
        </p:txBody>
      </p:sp>
      <p:sp>
        <p:nvSpPr>
          <p:cNvPr id="44" name="직사각형 43">
            <a:extLst>
              <a:ext uri="{FF2B5EF4-FFF2-40B4-BE49-F238E27FC236}">
                <a16:creationId xmlns="" xmlns:a16="http://schemas.microsoft.com/office/drawing/2014/main" id="{0552648F-C8C7-47A2-89CF-62610787942C}"/>
              </a:ext>
            </a:extLst>
          </p:cNvPr>
          <p:cNvSpPr/>
          <p:nvPr/>
        </p:nvSpPr>
        <p:spPr>
          <a:xfrm>
            <a:off x="558924" y="186130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When performing machine learning-based data analysis, the following procedure is generally followed. </a:t>
            </a:r>
          </a:p>
        </p:txBody>
      </p:sp>
    </p:spTree>
    <p:custDataLst>
      <p:tags r:id="rId1"/>
    </p:custDataLst>
    <p:extLst>
      <p:ext uri="{BB962C8B-B14F-4D97-AF65-F5344CB8AC3E}">
        <p14:creationId xmlns:p14="http://schemas.microsoft.com/office/powerpoint/2010/main" val="6508124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1.6. Procedures for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16" name="그룹 15"/>
          <p:cNvGrpSpPr/>
          <p:nvPr/>
        </p:nvGrpSpPr>
        <p:grpSpPr>
          <a:xfrm>
            <a:off x="661019" y="1371428"/>
            <a:ext cx="151796" cy="516008"/>
            <a:chOff x="577891" y="1266449"/>
            <a:chExt cx="216024" cy="734343"/>
          </a:xfrm>
        </p:grpSpPr>
        <p:sp>
          <p:nvSpPr>
            <p:cNvPr id="17" name="아래쪽 화살표 16"/>
            <p:cNvSpPr/>
            <p:nvPr/>
          </p:nvSpPr>
          <p:spPr>
            <a:xfrm>
              <a:off x="577891" y="1266449"/>
              <a:ext cx="216024" cy="734343"/>
            </a:xfrm>
            <a:prstGeom prst="downArrow">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타원 17"/>
            <p:cNvSpPr/>
            <p:nvPr/>
          </p:nvSpPr>
          <p:spPr>
            <a:xfrm>
              <a:off x="577891" y="1525608"/>
              <a:ext cx="216024" cy="216024"/>
            </a:xfrm>
            <a:prstGeom prst="ellipse">
              <a:avLst/>
            </a:prstGeom>
            <a:solidFill>
              <a:schemeClr val="bg1"/>
            </a:solidFill>
            <a:ln w="76200">
              <a:solidFill>
                <a:srgbClr val="99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9" name="직사각형 18">
            <a:extLst>
              <a:ext uri="{FF2B5EF4-FFF2-40B4-BE49-F238E27FC236}">
                <a16:creationId xmlns="" xmlns:a16="http://schemas.microsoft.com/office/drawing/2014/main" id="{D8BF98C4-B566-4812-B5F0-560CFBA969E7}"/>
              </a:ext>
            </a:extLst>
          </p:cNvPr>
          <p:cNvSpPr/>
          <p:nvPr/>
        </p:nvSpPr>
        <p:spPr>
          <a:xfrm>
            <a:off x="954900" y="1422417"/>
            <a:ext cx="5580688"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rgbClr val="9999FF"/>
                </a:solidFill>
                <a:latin typeface="SamsungOne 400" panose="020B0503030303020204" pitchFamily="34" charset="0"/>
                <a:ea typeface="SamsungOne 400" panose="020B0503030303020204" pitchFamily="34" charset="0"/>
              </a:rPr>
              <a:t>01. </a:t>
            </a:r>
            <a:r>
              <a:rPr lang="en-US" altLang="ko-KR" sz="1400" dirty="0">
                <a:solidFill>
                  <a:schemeClr val="tx1"/>
                </a:solidFill>
                <a:latin typeface="SamsungOne 400" panose="020B0503030303020204" pitchFamily="34" charset="0"/>
                <a:ea typeface="SamsungOne 400" panose="020B0503030303020204" pitchFamily="34" charset="0"/>
              </a:rPr>
              <a:t>Understanding the Business and Defining the Problem</a:t>
            </a:r>
          </a:p>
        </p:txBody>
      </p:sp>
      <p:sp>
        <p:nvSpPr>
          <p:cNvPr id="20" name="직사각형 19">
            <a:extLst>
              <a:ext uri="{FF2B5EF4-FFF2-40B4-BE49-F238E27FC236}">
                <a16:creationId xmlns="" xmlns:a16="http://schemas.microsoft.com/office/drawing/2014/main" id="{D8BF98C4-B566-4812-B5F0-560CFBA969E7}"/>
              </a:ext>
            </a:extLst>
          </p:cNvPr>
          <p:cNvSpPr/>
          <p:nvPr/>
        </p:nvSpPr>
        <p:spPr>
          <a:xfrm>
            <a:off x="702940" y="1916832"/>
            <a:ext cx="8632825" cy="1550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top priority in machine learning-based data analysis is to </a:t>
            </a:r>
            <a:r>
              <a:rPr lang="en-US" altLang="ko-KR" sz="1300" b="1" dirty="0">
                <a:solidFill>
                  <a:srgbClr val="1429A0"/>
                </a:solidFill>
                <a:latin typeface="SamsungOne 400" panose="020B0503030303020204" pitchFamily="34" charset="0"/>
                <a:ea typeface="SamsungOne 400" panose="020B0503030303020204" pitchFamily="34" charset="0"/>
              </a:rPr>
              <a:t>define the problem to be solved</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Identify the problem by repeating the process of understanding the problem you are trying to solve, understanding the business domain, and grasping the concepts of the problem. Through repeatedly redefining the problem and finding solutions, your understanding of the specific purpose and necessary data will become clear.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Also, in the process of defining the problem and brainstorming the required data types, </a:t>
            </a:r>
            <a:r>
              <a:rPr lang="en-US" altLang="ko-KR" sz="1300" b="1" dirty="0">
                <a:solidFill>
                  <a:srgbClr val="1429A0"/>
                </a:solidFill>
                <a:latin typeface="SamsungOne 400" panose="020B0503030303020204" pitchFamily="34" charset="0"/>
                <a:ea typeface="SamsungOne 400" panose="020B0503030303020204" pitchFamily="34" charset="0"/>
              </a:rPr>
              <a:t>it naturally leads to a tentative decision-making process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on which machine learning techniques will be applied.</a:t>
            </a:r>
          </a:p>
        </p:txBody>
      </p:sp>
      <p:pic>
        <p:nvPicPr>
          <p:cNvPr id="13" name="그림 12">
            <a:extLst>
              <a:ext uri="{FF2B5EF4-FFF2-40B4-BE49-F238E27FC236}">
                <a16:creationId xmlns="" xmlns:a16="http://schemas.microsoft.com/office/drawing/2014/main" id="{9B3A73A4-434D-47A4-A954-86DCA8DB11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8995" y="3861048"/>
            <a:ext cx="1707236" cy="2164532"/>
          </a:xfrm>
          <a:prstGeom prst="rect">
            <a:avLst/>
          </a:prstGeom>
        </p:spPr>
      </p:pic>
    </p:spTree>
    <p:custDataLst>
      <p:tags r:id="rId1"/>
    </p:custDataLst>
    <p:extLst>
      <p:ext uri="{BB962C8B-B14F-4D97-AF65-F5344CB8AC3E}">
        <p14:creationId xmlns:p14="http://schemas.microsoft.com/office/powerpoint/2010/main" val="15325922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1.6. Procedures for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954900" y="1422417"/>
            <a:ext cx="3780488"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accent1">
                    <a:lumMod val="60000"/>
                    <a:lumOff val="40000"/>
                  </a:schemeClr>
                </a:solidFill>
                <a:latin typeface="SamsungOne 400" panose="020B0503030303020204" pitchFamily="34" charset="0"/>
                <a:ea typeface="SamsungOne 400" panose="020B0503030303020204" pitchFamily="34" charset="0"/>
              </a:rPr>
              <a:t>02. </a:t>
            </a:r>
            <a:r>
              <a:rPr lang="en-US" altLang="ko-KR" sz="1400" dirty="0">
                <a:solidFill>
                  <a:schemeClr val="tx1"/>
                </a:solidFill>
                <a:latin typeface="SamsungOne 400" panose="020B0503030303020204" pitchFamily="34" charset="0"/>
                <a:ea typeface="SamsungOne 400" panose="020B0503030303020204" pitchFamily="34" charset="0"/>
              </a:rPr>
              <a:t>Collecting  Data</a:t>
            </a:r>
            <a:endParaRPr lang="ko-KR" altLang="en-US" sz="1400" dirty="0">
              <a:solidFill>
                <a:schemeClr val="tx1"/>
              </a:solidFill>
              <a:latin typeface="SamsungOne 400" panose="020B0503030303020204" pitchFamily="34" charset="0"/>
            </a:endParaRPr>
          </a:p>
        </p:txBody>
      </p:sp>
      <p:sp>
        <p:nvSpPr>
          <p:cNvPr id="18" name="직사각형 17">
            <a:extLst>
              <a:ext uri="{FF2B5EF4-FFF2-40B4-BE49-F238E27FC236}">
                <a16:creationId xmlns="" xmlns:a16="http://schemas.microsoft.com/office/drawing/2014/main" id="{D8BF98C4-B566-4812-B5F0-560CFBA969E7}"/>
              </a:ext>
            </a:extLst>
          </p:cNvPr>
          <p:cNvSpPr/>
          <p:nvPr/>
        </p:nvSpPr>
        <p:spPr>
          <a:xfrm>
            <a:off x="702941" y="1916832"/>
            <a:ext cx="5184576" cy="2351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issue of analysis to is clear</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b="1" dirty="0" smtClean="0">
                <a:solidFill>
                  <a:srgbClr val="1429A0"/>
                </a:solidFill>
                <a:latin typeface="SamsungOne 400" panose="020B0503030303020204" pitchFamily="34" charset="0"/>
                <a:ea typeface="SamsungOne 400" panose="020B0503030303020204" pitchFamily="34" charset="0"/>
              </a:rPr>
              <a:t>necessary data for the analysis must be collected</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If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data is already given, you may go straight to thinking about the appropriate analysis, but even in those cases, additional data may be generated, so collecting necessary data is always a factor to be considered for proper analysis.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common to extract data from an internal data store (data warehouse or data mart) through SQL or from a Hadoop- based big data platform, but in some cases, external data may be required, so it may be necessary to collect data through web scraping or API. </a:t>
            </a:r>
          </a:p>
        </p:txBody>
      </p:sp>
      <p:grpSp>
        <p:nvGrpSpPr>
          <p:cNvPr id="3" name="그룹 2">
            <a:extLst>
              <a:ext uri="{FF2B5EF4-FFF2-40B4-BE49-F238E27FC236}">
                <a16:creationId xmlns="" xmlns:a16="http://schemas.microsoft.com/office/drawing/2014/main" id="{9E41AFD8-AA58-47D3-B3A0-7A8DC5B104C7}"/>
              </a:ext>
            </a:extLst>
          </p:cNvPr>
          <p:cNvGrpSpPr/>
          <p:nvPr/>
        </p:nvGrpSpPr>
        <p:grpSpPr>
          <a:xfrm>
            <a:off x="6158798" y="1844822"/>
            <a:ext cx="3076428" cy="4332030"/>
            <a:chOff x="6391572" y="2014256"/>
            <a:chExt cx="3076428" cy="4332030"/>
          </a:xfrm>
        </p:grpSpPr>
        <p:sp>
          <p:nvSpPr>
            <p:cNvPr id="32" name="직사각형 31">
              <a:extLst>
                <a:ext uri="{FF2B5EF4-FFF2-40B4-BE49-F238E27FC236}">
                  <a16:creationId xmlns="" xmlns:a16="http://schemas.microsoft.com/office/drawing/2014/main" id="{37FE5EC9-D623-447E-9F35-886109784984}"/>
                </a:ext>
              </a:extLst>
            </p:cNvPr>
            <p:cNvSpPr/>
            <p:nvPr/>
          </p:nvSpPr>
          <p:spPr>
            <a:xfrm>
              <a:off x="6391572" y="2014256"/>
              <a:ext cx="3076428" cy="433203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 xmlns:a16="http://schemas.microsoft.com/office/drawing/2014/main" id="{5724B0A5-96E6-457E-BCA8-1F809FC5DD23}"/>
                </a:ext>
              </a:extLst>
            </p:cNvPr>
            <p:cNvGrpSpPr/>
            <p:nvPr/>
          </p:nvGrpSpPr>
          <p:grpSpPr>
            <a:xfrm>
              <a:off x="6588083" y="2130220"/>
              <a:ext cx="2653798" cy="4216066"/>
              <a:chOff x="6588083" y="2130220"/>
              <a:chExt cx="2653798" cy="4216066"/>
            </a:xfrm>
          </p:grpSpPr>
          <p:pic>
            <p:nvPicPr>
              <p:cNvPr id="11" name="그림 10"/>
              <p:cNvPicPr>
                <a:picLocks noChangeAspect="1"/>
              </p:cNvPicPr>
              <p:nvPr/>
            </p:nvPicPr>
            <p:blipFill rotWithShape="1">
              <a:blip r:embed="rId4">
                <a:extLst>
                  <a:ext uri="{28A0092B-C50C-407E-A947-70E740481C1C}">
                    <a14:useLocalDpi xmlns:a14="http://schemas.microsoft.com/office/drawing/2010/main" val="0"/>
                  </a:ext>
                </a:extLst>
              </a:blip>
              <a:srcRect l="3723" t="16364" r="71431" b="6443"/>
              <a:stretch/>
            </p:blipFill>
            <p:spPr>
              <a:xfrm>
                <a:off x="7160483" y="2564904"/>
                <a:ext cx="2019378" cy="3781382"/>
              </a:xfrm>
              <a:prstGeom prst="rect">
                <a:avLst/>
              </a:prstGeom>
            </p:spPr>
          </p:pic>
          <p:sp>
            <p:nvSpPr>
              <p:cNvPr id="20" name="TextBox 19">
                <a:extLst>
                  <a:ext uri="{FF2B5EF4-FFF2-40B4-BE49-F238E27FC236}">
                    <a16:creationId xmlns="" xmlns:a16="http://schemas.microsoft.com/office/drawing/2014/main" id="{741977DA-70D1-684B-A3AF-CC9F46BF2CD5}"/>
                  </a:ext>
                </a:extLst>
              </p:cNvPr>
              <p:cNvSpPr txBox="1"/>
              <p:nvPr/>
            </p:nvSpPr>
            <p:spPr>
              <a:xfrm>
                <a:off x="6704429" y="2130220"/>
                <a:ext cx="1080000" cy="369332"/>
              </a:xfrm>
              <a:prstGeom prst="homePlate">
                <a:avLst/>
              </a:prstGeom>
              <a:solidFill>
                <a:srgbClr val="CDE6B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b="0" dirty="0">
                    <a:solidFill>
                      <a:schemeClr val="tx1"/>
                    </a:solidFill>
                  </a:rPr>
                  <a:t>Data Source</a:t>
                </a:r>
              </a:p>
            </p:txBody>
          </p:sp>
          <p:sp>
            <p:nvSpPr>
              <p:cNvPr id="21" name="TextBox 20">
                <a:extLst>
                  <a:ext uri="{FF2B5EF4-FFF2-40B4-BE49-F238E27FC236}">
                    <a16:creationId xmlns="" xmlns:a16="http://schemas.microsoft.com/office/drawing/2014/main" id="{42C0A924-B570-0A4B-9788-647416491D79}"/>
                  </a:ext>
                </a:extLst>
              </p:cNvPr>
              <p:cNvSpPr txBox="1"/>
              <p:nvPr/>
            </p:nvSpPr>
            <p:spPr>
              <a:xfrm>
                <a:off x="6596834" y="3007876"/>
                <a:ext cx="513054"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b="0" dirty="0">
                    <a:solidFill>
                      <a:schemeClr val="tx1"/>
                    </a:solidFill>
                  </a:rPr>
                  <a:t>Internal data</a:t>
                </a:r>
                <a:endParaRPr lang="en-US" sz="1100" b="0" dirty="0">
                  <a:solidFill>
                    <a:schemeClr val="tx1"/>
                  </a:solidFill>
                </a:endParaRPr>
              </a:p>
            </p:txBody>
          </p:sp>
          <p:sp>
            <p:nvSpPr>
              <p:cNvPr id="22" name="TextBox 21">
                <a:extLst>
                  <a:ext uri="{FF2B5EF4-FFF2-40B4-BE49-F238E27FC236}">
                    <a16:creationId xmlns="" xmlns:a16="http://schemas.microsoft.com/office/drawing/2014/main" id="{CCBF486C-D409-6941-B3D7-476C76EF9F29}"/>
                  </a:ext>
                </a:extLst>
              </p:cNvPr>
              <p:cNvSpPr txBox="1"/>
              <p:nvPr/>
            </p:nvSpPr>
            <p:spPr>
              <a:xfrm>
                <a:off x="6588083" y="4073884"/>
                <a:ext cx="531524"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b="0" dirty="0">
                    <a:solidFill>
                      <a:schemeClr val="tx1"/>
                    </a:solidFill>
                  </a:rPr>
                  <a:t>External data</a:t>
                </a:r>
                <a:endParaRPr lang="en-US" sz="1100" b="0" dirty="0">
                  <a:solidFill>
                    <a:schemeClr val="tx1"/>
                  </a:solidFill>
                </a:endParaRPr>
              </a:p>
            </p:txBody>
          </p:sp>
          <p:sp>
            <p:nvSpPr>
              <p:cNvPr id="25" name="TextBox 24">
                <a:extLst>
                  <a:ext uri="{FF2B5EF4-FFF2-40B4-BE49-F238E27FC236}">
                    <a16:creationId xmlns="" xmlns:a16="http://schemas.microsoft.com/office/drawing/2014/main" id="{26A0D917-C559-3146-B383-58A1FE1BE1F7}"/>
                  </a:ext>
                </a:extLst>
              </p:cNvPr>
              <p:cNvSpPr txBox="1"/>
              <p:nvPr/>
            </p:nvSpPr>
            <p:spPr>
              <a:xfrm>
                <a:off x="8629705" y="3386914"/>
                <a:ext cx="612176" cy="369332"/>
              </a:xfrm>
              <a:prstGeom prst="roundRect">
                <a:avLst/>
              </a:prstGeom>
              <a:solidFill>
                <a:srgbClr val="FFE5B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defPPr>
                  <a:defRPr lang="en-US"/>
                </a:defPPr>
                <a:lvl1pPr algn="ctr">
                  <a:defRPr sz="1200" b="0">
                    <a:solidFill>
                      <a:schemeClr val="tx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000" dirty="0"/>
                  <a:t>Log </a:t>
                </a:r>
                <a:br>
                  <a:rPr lang="en-US" altLang="ko-KR" sz="1000" dirty="0"/>
                </a:br>
                <a:r>
                  <a:rPr lang="en-US" altLang="ko-KR" sz="1000" dirty="0"/>
                  <a:t>Collector</a:t>
                </a:r>
                <a:endParaRPr lang="en-US" sz="1000" dirty="0"/>
              </a:p>
            </p:txBody>
          </p:sp>
          <p:sp>
            <p:nvSpPr>
              <p:cNvPr id="26" name="TextBox 25">
                <a:extLst>
                  <a:ext uri="{FF2B5EF4-FFF2-40B4-BE49-F238E27FC236}">
                    <a16:creationId xmlns="" xmlns:a16="http://schemas.microsoft.com/office/drawing/2014/main" id="{3425FAD1-2D7D-C14D-AE89-31279CD3507B}"/>
                  </a:ext>
                </a:extLst>
              </p:cNvPr>
              <p:cNvSpPr txBox="1"/>
              <p:nvPr/>
            </p:nvSpPr>
            <p:spPr>
              <a:xfrm>
                <a:off x="8629705" y="3785012"/>
                <a:ext cx="612176" cy="332028"/>
              </a:xfrm>
              <a:prstGeom prst="roundRect">
                <a:avLst/>
              </a:prstGeom>
              <a:solidFill>
                <a:srgbClr val="92D5E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defPPr>
                  <a:defRPr lang="en-US"/>
                </a:defPPr>
                <a:lvl1pPr algn="ctr">
                  <a:defRPr sz="1200" b="0">
                    <a:solidFill>
                      <a:schemeClr val="tx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000" dirty="0"/>
                  <a:t>Web </a:t>
                </a:r>
                <a:br>
                  <a:rPr lang="en-US" altLang="ko-KR" sz="1000" dirty="0"/>
                </a:br>
                <a:r>
                  <a:rPr lang="en-US" altLang="ko-KR" sz="1000" dirty="0"/>
                  <a:t>Crawling</a:t>
                </a:r>
                <a:endParaRPr lang="en-US" sz="1000" dirty="0"/>
              </a:p>
            </p:txBody>
          </p:sp>
          <p:sp>
            <p:nvSpPr>
              <p:cNvPr id="27" name="TextBox 26">
                <a:extLst>
                  <a:ext uri="{FF2B5EF4-FFF2-40B4-BE49-F238E27FC236}">
                    <a16:creationId xmlns="" xmlns:a16="http://schemas.microsoft.com/office/drawing/2014/main" id="{1AAF11F3-F44D-A947-9809-4E06A14E3D7D}"/>
                  </a:ext>
                </a:extLst>
              </p:cNvPr>
              <p:cNvSpPr txBox="1"/>
              <p:nvPr/>
            </p:nvSpPr>
            <p:spPr>
              <a:xfrm>
                <a:off x="8629705" y="4551724"/>
                <a:ext cx="492122" cy="169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b="0" dirty="0">
                    <a:solidFill>
                      <a:schemeClr val="tx1"/>
                    </a:solidFill>
                  </a:rPr>
                  <a:t>Sensing</a:t>
                </a:r>
                <a:endParaRPr lang="en-US" sz="1100" b="0" dirty="0">
                  <a:solidFill>
                    <a:schemeClr val="tx1"/>
                  </a:solidFill>
                </a:endParaRPr>
              </a:p>
            </p:txBody>
          </p:sp>
          <p:sp>
            <p:nvSpPr>
              <p:cNvPr id="28" name="TextBox 27">
                <a:extLst>
                  <a:ext uri="{FF2B5EF4-FFF2-40B4-BE49-F238E27FC236}">
                    <a16:creationId xmlns="" xmlns:a16="http://schemas.microsoft.com/office/drawing/2014/main" id="{2E605AAD-A3E8-C34B-B3BC-3FEB9D825A3A}"/>
                  </a:ext>
                </a:extLst>
              </p:cNvPr>
              <p:cNvSpPr txBox="1"/>
              <p:nvPr/>
            </p:nvSpPr>
            <p:spPr>
              <a:xfrm>
                <a:off x="6746908" y="5412513"/>
                <a:ext cx="413575"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200" b="0">
                    <a:solidFill>
                      <a:schemeClr val="tx1"/>
                    </a:solidFill>
                  </a:rPr>
                  <a:t>Media</a:t>
                </a:r>
                <a:endParaRPr lang="en-US" sz="1200" b="0" dirty="0">
                  <a:solidFill>
                    <a:schemeClr val="tx1"/>
                  </a:solidFill>
                </a:endParaRPr>
              </a:p>
            </p:txBody>
          </p:sp>
          <p:sp>
            <p:nvSpPr>
              <p:cNvPr id="29" name="TextBox 28">
                <a:extLst>
                  <a:ext uri="{FF2B5EF4-FFF2-40B4-BE49-F238E27FC236}">
                    <a16:creationId xmlns="" xmlns:a16="http://schemas.microsoft.com/office/drawing/2014/main" id="{D65AE63A-7B8A-4430-8E79-79B19026C13E}"/>
                  </a:ext>
                </a:extLst>
              </p:cNvPr>
              <p:cNvSpPr txBox="1"/>
              <p:nvPr/>
            </p:nvSpPr>
            <p:spPr>
              <a:xfrm>
                <a:off x="8161881" y="2130220"/>
                <a:ext cx="1080000" cy="369332"/>
              </a:xfrm>
              <a:prstGeom prst="homePlate">
                <a:avLst/>
              </a:prstGeom>
              <a:solidFill>
                <a:srgbClr val="CDE6B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b="0" dirty="0">
                    <a:solidFill>
                      <a:schemeClr val="tx1"/>
                    </a:solidFill>
                  </a:rPr>
                  <a:t>Collecting</a:t>
                </a:r>
              </a:p>
            </p:txBody>
          </p:sp>
          <p:sp>
            <p:nvSpPr>
              <p:cNvPr id="30" name="TextBox 29">
                <a:extLst>
                  <a:ext uri="{FF2B5EF4-FFF2-40B4-BE49-F238E27FC236}">
                    <a16:creationId xmlns="" xmlns:a16="http://schemas.microsoft.com/office/drawing/2014/main" id="{BE6D8D5A-8179-4223-90E1-24A4680754C3}"/>
                  </a:ext>
                </a:extLst>
              </p:cNvPr>
              <p:cNvSpPr txBox="1"/>
              <p:nvPr/>
            </p:nvSpPr>
            <p:spPr>
              <a:xfrm>
                <a:off x="8380321" y="2753261"/>
                <a:ext cx="227139" cy="395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1200" b="0" dirty="0">
                  <a:solidFill>
                    <a:schemeClr val="tx1"/>
                  </a:solidFill>
                </a:endParaRPr>
              </a:p>
            </p:txBody>
          </p:sp>
          <p:sp>
            <p:nvSpPr>
              <p:cNvPr id="31" name="TextBox 30">
                <a:extLst>
                  <a:ext uri="{FF2B5EF4-FFF2-40B4-BE49-F238E27FC236}">
                    <a16:creationId xmlns="" xmlns:a16="http://schemas.microsoft.com/office/drawing/2014/main" id="{7D5B0DED-108C-411F-A908-7156A7B6C801}"/>
                  </a:ext>
                </a:extLst>
              </p:cNvPr>
              <p:cNvSpPr txBox="1"/>
              <p:nvPr/>
            </p:nvSpPr>
            <p:spPr>
              <a:xfrm>
                <a:off x="8380321" y="3713203"/>
                <a:ext cx="227139" cy="395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1200" b="0" dirty="0">
                  <a:solidFill>
                    <a:schemeClr val="tx1"/>
                  </a:solidFill>
                </a:endParaRPr>
              </a:p>
            </p:txBody>
          </p:sp>
          <p:sp>
            <p:nvSpPr>
              <p:cNvPr id="23" name="TextBox 22">
                <a:extLst>
                  <a:ext uri="{FF2B5EF4-FFF2-40B4-BE49-F238E27FC236}">
                    <a16:creationId xmlns="" xmlns:a16="http://schemas.microsoft.com/office/drawing/2014/main" id="{704AB710-CFE8-6A4E-A83D-90841C8557FE}"/>
                  </a:ext>
                </a:extLst>
              </p:cNvPr>
              <p:cNvSpPr txBox="1"/>
              <p:nvPr/>
            </p:nvSpPr>
            <p:spPr>
              <a:xfrm>
                <a:off x="8111383" y="2899666"/>
                <a:ext cx="460062" cy="169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b="0" dirty="0">
                    <a:solidFill>
                      <a:schemeClr val="tx1"/>
                    </a:solidFill>
                  </a:rPr>
                  <a:t>Manual</a:t>
                </a:r>
                <a:endParaRPr lang="en-US" sz="1100" b="0" dirty="0">
                  <a:solidFill>
                    <a:schemeClr val="tx1"/>
                  </a:solidFill>
                </a:endParaRPr>
              </a:p>
            </p:txBody>
          </p:sp>
          <p:sp>
            <p:nvSpPr>
              <p:cNvPr id="24" name="TextBox 23">
                <a:extLst>
                  <a:ext uri="{FF2B5EF4-FFF2-40B4-BE49-F238E27FC236}">
                    <a16:creationId xmlns="" xmlns:a16="http://schemas.microsoft.com/office/drawing/2014/main" id="{ABE65ED2-B822-3444-80B8-A7A3C50B7198}"/>
                  </a:ext>
                </a:extLst>
              </p:cNvPr>
              <p:cNvSpPr txBox="1"/>
              <p:nvPr/>
            </p:nvSpPr>
            <p:spPr>
              <a:xfrm>
                <a:off x="7875591" y="3886996"/>
                <a:ext cx="698909" cy="169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b="0" dirty="0">
                    <a:solidFill>
                      <a:schemeClr val="tx1"/>
                    </a:solidFill>
                  </a:rPr>
                  <a:t>Automated</a:t>
                </a:r>
                <a:endParaRPr lang="en-US" sz="1100" b="0" dirty="0">
                  <a:solidFill>
                    <a:schemeClr val="tx1"/>
                  </a:solidFill>
                </a:endParaRPr>
              </a:p>
            </p:txBody>
          </p:sp>
        </p:grpSp>
      </p:grpSp>
      <p:grpSp>
        <p:nvGrpSpPr>
          <p:cNvPr id="4" name="그룹 3"/>
          <p:cNvGrpSpPr/>
          <p:nvPr/>
        </p:nvGrpSpPr>
        <p:grpSpPr>
          <a:xfrm>
            <a:off x="661019" y="1371428"/>
            <a:ext cx="151796" cy="516008"/>
            <a:chOff x="661019" y="1371428"/>
            <a:chExt cx="151796" cy="516008"/>
          </a:xfrm>
        </p:grpSpPr>
        <p:sp>
          <p:nvSpPr>
            <p:cNvPr id="34" name="아래쪽 화살표 33"/>
            <p:cNvSpPr/>
            <p:nvPr/>
          </p:nvSpPr>
          <p:spPr>
            <a:xfrm>
              <a:off x="661019" y="1371428"/>
              <a:ext cx="151796" cy="516008"/>
            </a:xfrm>
            <a:prstGeom prst="downArrow">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타원 34"/>
            <p:cNvSpPr/>
            <p:nvPr/>
          </p:nvSpPr>
          <p:spPr>
            <a:xfrm>
              <a:off x="661019" y="1553534"/>
              <a:ext cx="151796" cy="151796"/>
            </a:xfrm>
            <a:prstGeom prst="ellipse">
              <a:avLst/>
            </a:prstGeom>
            <a:solidFill>
              <a:schemeClr val="bg1"/>
            </a:solidFill>
            <a:ln w="76200">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7240118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1.6. Procedures for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954900" y="1422417"/>
            <a:ext cx="4356552"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accent1">
                    <a:lumMod val="75000"/>
                  </a:schemeClr>
                </a:solidFill>
                <a:latin typeface="SamsungOne 400" panose="020B0503030303020204" pitchFamily="34" charset="0"/>
                <a:ea typeface="SamsungOne 400" panose="020B0503030303020204" pitchFamily="34" charset="0"/>
              </a:rPr>
              <a:t>03. </a:t>
            </a:r>
            <a:r>
              <a:rPr lang="en-US" altLang="ko-KR" sz="1400" dirty="0">
                <a:solidFill>
                  <a:schemeClr val="tx1"/>
                </a:solidFill>
                <a:latin typeface="SamsungOne 400" panose="020B0503030303020204" pitchFamily="34" charset="0"/>
                <a:ea typeface="SamsungOne 400" panose="020B0503030303020204" pitchFamily="34" charset="0"/>
              </a:rPr>
              <a:t>Data Pre-Processing and Searching</a:t>
            </a:r>
            <a:endParaRPr lang="ko-KR" altLang="en-US" sz="1400" dirty="0">
              <a:solidFill>
                <a:schemeClr val="tx1"/>
              </a:solidFill>
              <a:latin typeface="SamsungOne 400" panose="020B0503030303020204" pitchFamily="34" charset="0"/>
            </a:endParaRPr>
          </a:p>
        </p:txBody>
      </p:sp>
      <p:sp>
        <p:nvSpPr>
          <p:cNvPr id="18" name="직사각형 17">
            <a:extLst>
              <a:ext uri="{FF2B5EF4-FFF2-40B4-BE49-F238E27FC236}">
                <a16:creationId xmlns="" xmlns:a16="http://schemas.microsoft.com/office/drawing/2014/main" id="{D8BF98C4-B566-4812-B5F0-560CFBA969E7}"/>
              </a:ext>
            </a:extLst>
          </p:cNvPr>
          <p:cNvSpPr/>
          <p:nvPr/>
        </p:nvSpPr>
        <p:spPr>
          <a:xfrm>
            <a:off x="702940" y="1916832"/>
            <a:ext cx="8632825" cy="1448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necessary data is collected, the data is preprocessed and converted into a form suitable for applying machine learning. The quality of machine learning-based data analysis results depends on the required techniques or algorithms, but </a:t>
            </a:r>
            <a:r>
              <a:rPr lang="en-US" altLang="ko-KR" sz="1300" b="1" dirty="0">
                <a:solidFill>
                  <a:srgbClr val="1429A0"/>
                </a:solidFill>
                <a:latin typeface="SamsungOne 400" panose="020B0503030303020204" pitchFamily="34" charset="0"/>
                <a:ea typeface="SamsungOne 400" panose="020B0503030303020204" pitchFamily="34" charset="0"/>
              </a:rPr>
              <a:t>data preprocessing, conversion, and search steps are very important because they affect the quality of the data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fact, like most analyses, this stage can be said to be the stage that takes the most time and effort among machine-learning-based data analysis processes.</a:t>
            </a:r>
          </a:p>
        </p:txBody>
      </p:sp>
      <p:pic>
        <p:nvPicPr>
          <p:cNvPr id="19" name="그림 18">
            <a:extLst>
              <a:ext uri="{FF2B5EF4-FFF2-40B4-BE49-F238E27FC236}">
                <a16:creationId xmlns="" xmlns:a16="http://schemas.microsoft.com/office/drawing/2014/main" id="{ED39B67D-B657-42C3-8052-3E14AF311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9385" y="3645024"/>
            <a:ext cx="4479934" cy="2477539"/>
          </a:xfrm>
          <a:prstGeom prst="rect">
            <a:avLst/>
          </a:prstGeom>
        </p:spPr>
      </p:pic>
      <p:grpSp>
        <p:nvGrpSpPr>
          <p:cNvPr id="20" name="그룹 19"/>
          <p:cNvGrpSpPr/>
          <p:nvPr/>
        </p:nvGrpSpPr>
        <p:grpSpPr>
          <a:xfrm>
            <a:off x="661019" y="1371428"/>
            <a:ext cx="151796" cy="516008"/>
            <a:chOff x="577891" y="1266449"/>
            <a:chExt cx="216024" cy="734343"/>
          </a:xfrm>
        </p:grpSpPr>
        <p:sp>
          <p:nvSpPr>
            <p:cNvPr id="21" name="아래쪽 화살표 20"/>
            <p:cNvSpPr/>
            <p:nvPr/>
          </p:nvSpPr>
          <p:spPr>
            <a:xfrm>
              <a:off x="577891" y="1266449"/>
              <a:ext cx="216024" cy="734343"/>
            </a:xfrm>
            <a:prstGeom prst="down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1"/>
            <p:cNvSpPr/>
            <p:nvPr/>
          </p:nvSpPr>
          <p:spPr>
            <a:xfrm>
              <a:off x="577891" y="1525608"/>
              <a:ext cx="216024" cy="216024"/>
            </a:xfrm>
            <a:prstGeom prst="ellipse">
              <a:avLst/>
            </a:prstGeom>
            <a:solidFill>
              <a:schemeClr val="bg1"/>
            </a:solidFill>
            <a:ln w="762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7967780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1.6. Procedures for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26" name="직사각형 2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69" name="그룹 68">
            <a:extLst>
              <a:ext uri="{FF2B5EF4-FFF2-40B4-BE49-F238E27FC236}">
                <a16:creationId xmlns="" xmlns:a16="http://schemas.microsoft.com/office/drawing/2014/main" id="{482984AE-FB39-428C-A51F-64128BCFD7E4}"/>
              </a:ext>
            </a:extLst>
          </p:cNvPr>
          <p:cNvGrpSpPr/>
          <p:nvPr/>
        </p:nvGrpSpPr>
        <p:grpSpPr>
          <a:xfrm>
            <a:off x="963198" y="2276872"/>
            <a:ext cx="7987509" cy="3031165"/>
            <a:chOff x="845381" y="2131600"/>
            <a:chExt cx="7987509" cy="3031165"/>
          </a:xfrm>
        </p:grpSpPr>
        <p:grpSp>
          <p:nvGrpSpPr>
            <p:cNvPr id="31" name="그룹 30">
              <a:extLst>
                <a:ext uri="{FF2B5EF4-FFF2-40B4-BE49-F238E27FC236}">
                  <a16:creationId xmlns="" xmlns:a16="http://schemas.microsoft.com/office/drawing/2014/main" id="{0745C0D7-03D2-4EE5-B341-11293BEFA4D6}"/>
                </a:ext>
              </a:extLst>
            </p:cNvPr>
            <p:cNvGrpSpPr/>
            <p:nvPr/>
          </p:nvGrpSpPr>
          <p:grpSpPr>
            <a:xfrm>
              <a:off x="845381" y="2131600"/>
              <a:ext cx="7987509" cy="3031165"/>
              <a:chOff x="1051509" y="3211720"/>
              <a:chExt cx="7987509" cy="3031165"/>
            </a:xfrm>
          </p:grpSpPr>
          <p:sp>
            <p:nvSpPr>
              <p:cNvPr id="32" name="타원 31"/>
              <p:cNvSpPr/>
              <p:nvPr/>
            </p:nvSpPr>
            <p:spPr>
              <a:xfrm>
                <a:off x="4219862" y="4004276"/>
                <a:ext cx="1657758" cy="1657758"/>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Data Transformation</a:t>
                </a:r>
                <a:endParaRPr lang="ko-KR" altLang="en-US" sz="1300" b="1"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33" name="그룹 32"/>
              <p:cNvGrpSpPr/>
              <p:nvPr/>
            </p:nvGrpSpPr>
            <p:grpSpPr>
              <a:xfrm>
                <a:off x="6466522" y="3211720"/>
                <a:ext cx="2572496" cy="3031165"/>
                <a:chOff x="6466522" y="3211720"/>
                <a:chExt cx="2572496" cy="3031165"/>
              </a:xfrm>
            </p:grpSpPr>
            <p:sp>
              <p:nvSpPr>
                <p:cNvPr id="44" name="모서리가 둥근 직사각형 43"/>
                <p:cNvSpPr/>
                <p:nvPr/>
              </p:nvSpPr>
              <p:spPr>
                <a:xfrm>
                  <a:off x="6466522" y="3211720"/>
                  <a:ext cx="2572496" cy="1042035"/>
                </a:xfrm>
                <a:prstGeom prst="roundRect">
                  <a:avLst>
                    <a:gd name="adj" fmla="val 10368"/>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spcAft>
                      <a:spcPts val="200"/>
                    </a:spcAft>
                  </a:pPr>
                  <a:r>
                    <a:rPr lang="en-US" altLang="ko-KR" sz="1400" b="1" dirty="0">
                      <a:solidFill>
                        <a:srgbClr val="1429A0"/>
                      </a:solidFill>
                      <a:latin typeface="SamsungOne 400" panose="020B0503030303020204" pitchFamily="34" charset="0"/>
                      <a:ea typeface="SamsungOne 400" panose="020B0503030303020204" pitchFamily="34" charset="0"/>
                    </a:rPr>
                    <a:t>Sampling</a:t>
                  </a: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Random Sampling</a:t>
                  </a: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Stratified Sampling</a:t>
                  </a: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Cluster Sampling</a:t>
                  </a:r>
                </a:p>
              </p:txBody>
            </p:sp>
            <p:sp>
              <p:nvSpPr>
                <p:cNvPr id="45" name="모서리가 둥근 직사각형 44"/>
                <p:cNvSpPr/>
                <p:nvPr/>
              </p:nvSpPr>
              <p:spPr>
                <a:xfrm>
                  <a:off x="6466522" y="4431537"/>
                  <a:ext cx="2572496" cy="803235"/>
                </a:xfrm>
                <a:prstGeom prst="roundRect">
                  <a:avLst>
                    <a:gd name="adj" fmla="val 10254"/>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spcAft>
                      <a:spcPts val="200"/>
                    </a:spcAft>
                  </a:pPr>
                  <a:r>
                    <a:rPr lang="en-US" altLang="ko-KR" sz="1400" b="1" dirty="0">
                      <a:solidFill>
                        <a:srgbClr val="1429A0"/>
                      </a:solidFill>
                      <a:latin typeface="SamsungOne 400" panose="020B0503030303020204" pitchFamily="34" charset="0"/>
                      <a:ea typeface="SamsungOne 400" panose="020B0503030303020204" pitchFamily="34" charset="0"/>
                    </a:rPr>
                    <a:t>Dimensionality Reduction</a:t>
                  </a:r>
                  <a:endParaRPr lang="ko-KR" altLang="en-US" sz="1400" b="1" dirty="0">
                    <a:solidFill>
                      <a:srgbClr val="1429A0"/>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Factor Analysis</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PCA</a:t>
                  </a:r>
                </a:p>
              </p:txBody>
            </p:sp>
            <p:sp>
              <p:nvSpPr>
                <p:cNvPr id="46" name="모서리가 둥근 직사각형 45"/>
                <p:cNvSpPr/>
                <p:nvPr/>
              </p:nvSpPr>
              <p:spPr>
                <a:xfrm>
                  <a:off x="6466522" y="5439650"/>
                  <a:ext cx="2572496" cy="803235"/>
                </a:xfrm>
                <a:prstGeom prst="roundRect">
                  <a:avLst>
                    <a:gd name="adj" fmla="val 10254"/>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spcAft>
                      <a:spcPts val="200"/>
                    </a:spcAft>
                  </a:pPr>
                  <a:r>
                    <a:rPr lang="en-US" altLang="ko-KR" sz="1400" b="1" dirty="0">
                      <a:solidFill>
                        <a:srgbClr val="1429A0"/>
                      </a:solidFill>
                      <a:latin typeface="SamsungOne 400" panose="020B0503030303020204" pitchFamily="34" charset="0"/>
                      <a:ea typeface="SamsungOne 400" panose="020B0503030303020204" pitchFamily="34" charset="0"/>
                    </a:rPr>
                    <a:t>Signal Data Compression</a:t>
                  </a:r>
                  <a:endParaRPr lang="ko-KR" altLang="en-US" sz="1400" b="1" dirty="0">
                    <a:solidFill>
                      <a:srgbClr val="1429A0"/>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Fourier Transform</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Wavelet Transform</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grpSp>
            <p:nvGrpSpPr>
              <p:cNvPr id="34" name="그룹 33"/>
              <p:cNvGrpSpPr/>
              <p:nvPr/>
            </p:nvGrpSpPr>
            <p:grpSpPr>
              <a:xfrm>
                <a:off x="1051509" y="3211720"/>
                <a:ext cx="2572496" cy="3031121"/>
                <a:chOff x="1051509" y="3211764"/>
                <a:chExt cx="2572496" cy="3031121"/>
              </a:xfrm>
            </p:grpSpPr>
            <p:sp>
              <p:nvSpPr>
                <p:cNvPr id="41" name="모서리가 둥근 직사각형 40"/>
                <p:cNvSpPr/>
                <p:nvPr/>
              </p:nvSpPr>
              <p:spPr>
                <a:xfrm>
                  <a:off x="1051509" y="3211764"/>
                  <a:ext cx="2572496" cy="1014899"/>
                </a:xfrm>
                <a:prstGeom prst="roundRect">
                  <a:avLst>
                    <a:gd name="adj" fmla="val 10368"/>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spcAft>
                      <a:spcPts val="200"/>
                    </a:spcAft>
                  </a:pPr>
                  <a:r>
                    <a:rPr lang="en-US" altLang="ko-KR" sz="1400" b="1" dirty="0">
                      <a:solidFill>
                        <a:srgbClr val="1429A0"/>
                      </a:solidFill>
                      <a:latin typeface="SamsungOne 400" panose="020B0503030303020204" pitchFamily="34" charset="0"/>
                      <a:ea typeface="SamsungOne 400" panose="020B0503030303020204" pitchFamily="34" charset="0"/>
                    </a:rPr>
                    <a:t>Standardization</a:t>
                  </a:r>
                  <a:endParaRPr lang="ko-KR" altLang="en-US" sz="1400" b="1" dirty="0">
                    <a:solidFill>
                      <a:srgbClr val="1429A0"/>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Z-transform</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Normalization</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(feature scaling)</a:t>
                  </a:r>
                </a:p>
              </p:txBody>
            </p:sp>
            <p:sp>
              <p:nvSpPr>
                <p:cNvPr id="42" name="모서리가 둥근 직사각형 41"/>
                <p:cNvSpPr/>
                <p:nvPr/>
              </p:nvSpPr>
              <p:spPr>
                <a:xfrm>
                  <a:off x="1051509" y="4325707"/>
                  <a:ext cx="2572496" cy="1014899"/>
                </a:xfrm>
                <a:prstGeom prst="roundRect">
                  <a:avLst>
                    <a:gd name="adj" fmla="val 10254"/>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spcAft>
                      <a:spcPts val="200"/>
                    </a:spcAft>
                  </a:pPr>
                  <a:r>
                    <a:rPr lang="en-US" altLang="ko-KR" sz="1400" b="1" dirty="0">
                      <a:solidFill>
                        <a:srgbClr val="1429A0"/>
                      </a:solidFill>
                      <a:latin typeface="SamsungOne 400" panose="020B0503030303020204" pitchFamily="34" charset="0"/>
                      <a:ea typeface="SamsungOne 400" panose="020B0503030303020204" pitchFamily="34" charset="0"/>
                    </a:rPr>
                    <a:t>Normal Distribution</a:t>
                  </a:r>
                  <a:endParaRPr lang="ko-KR" altLang="en-US" sz="1400" b="1" dirty="0">
                    <a:solidFill>
                      <a:srgbClr val="1429A0"/>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Log Transformation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Square Root Transformation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43" name="모서리가 둥근 직사각형 42"/>
                <p:cNvSpPr/>
                <p:nvPr/>
              </p:nvSpPr>
              <p:spPr>
                <a:xfrm>
                  <a:off x="1051509" y="5439650"/>
                  <a:ext cx="2572496" cy="803235"/>
                </a:xfrm>
                <a:prstGeom prst="roundRect">
                  <a:avLst>
                    <a:gd name="adj" fmla="val 10254"/>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spcAft>
                      <a:spcPts val="200"/>
                    </a:spcAft>
                  </a:pPr>
                  <a:r>
                    <a:rPr lang="en-US" altLang="ko-KR" sz="1400" b="1" dirty="0">
                      <a:solidFill>
                        <a:srgbClr val="1429A0"/>
                      </a:solidFill>
                      <a:latin typeface="SamsungOne 400" panose="020B0503030303020204" pitchFamily="34" charset="0"/>
                      <a:ea typeface="SamsungOne 400" panose="020B0503030303020204" pitchFamily="34" charset="0"/>
                    </a:rPr>
                    <a:t>Categorization</a:t>
                  </a:r>
                  <a:endParaRPr lang="ko-KR" altLang="en-US" sz="1400" b="1" dirty="0">
                    <a:solidFill>
                      <a:srgbClr val="1429A0"/>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Discretization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Binarization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cxnSp>
            <p:nvCxnSpPr>
              <p:cNvPr id="35" name="꺾인 연결선 34"/>
              <p:cNvCxnSpPr>
                <a:cxnSpLocks/>
                <a:stCxn id="32" idx="6"/>
                <a:endCxn id="44" idx="1"/>
              </p:cNvCxnSpPr>
              <p:nvPr/>
            </p:nvCxnSpPr>
            <p:spPr>
              <a:xfrm flipV="1">
                <a:off x="5877620" y="3719170"/>
                <a:ext cx="588902" cy="111398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꺾인 연결선 36"/>
              <p:cNvCxnSpPr>
                <a:cxnSpLocks/>
                <a:stCxn id="32" idx="6"/>
                <a:endCxn id="46" idx="1"/>
              </p:cNvCxnSpPr>
              <p:nvPr/>
            </p:nvCxnSpPr>
            <p:spPr>
              <a:xfrm>
                <a:off x="5877620" y="4833155"/>
                <a:ext cx="588902" cy="1008113"/>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꺾인 연결선 37"/>
              <p:cNvCxnSpPr>
                <a:cxnSpLocks/>
                <a:stCxn id="32" idx="2"/>
                <a:endCxn id="41" idx="3"/>
              </p:cNvCxnSpPr>
              <p:nvPr/>
            </p:nvCxnSpPr>
            <p:spPr>
              <a:xfrm rot="10800000">
                <a:off x="3624006" y="3719171"/>
                <a:ext cx="595857" cy="111398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꺾인 연결선 39"/>
              <p:cNvCxnSpPr>
                <a:cxnSpLocks/>
                <a:stCxn id="32" idx="2"/>
                <a:endCxn id="43" idx="3"/>
              </p:cNvCxnSpPr>
              <p:nvPr/>
            </p:nvCxnSpPr>
            <p:spPr>
              <a:xfrm rot="10800000" flipV="1">
                <a:off x="3624006" y="4833154"/>
                <a:ext cx="595857" cy="1008069"/>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직선 연결선 65">
              <a:extLst>
                <a:ext uri="{FF2B5EF4-FFF2-40B4-BE49-F238E27FC236}">
                  <a16:creationId xmlns="" xmlns:a16="http://schemas.microsoft.com/office/drawing/2014/main" id="{3F905775-A6E0-424B-9210-77C8604D7E2A}"/>
                </a:ext>
              </a:extLst>
            </p:cNvPr>
            <p:cNvCxnSpPr>
              <a:stCxn id="32" idx="2"/>
              <a:endCxn id="42" idx="3"/>
            </p:cNvCxnSpPr>
            <p:nvPr/>
          </p:nvCxnSpPr>
          <p:spPr>
            <a:xfrm flipH="1" flipV="1">
              <a:off x="3417877" y="3752993"/>
              <a:ext cx="595857" cy="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 xmlns:a16="http://schemas.microsoft.com/office/drawing/2014/main" id="{39335172-C081-4363-ABA4-2D582F6D03E9}"/>
                </a:ext>
              </a:extLst>
            </p:cNvPr>
            <p:cNvCxnSpPr>
              <a:cxnSpLocks/>
              <a:stCxn id="32" idx="6"/>
              <a:endCxn id="45" idx="1"/>
            </p:cNvCxnSpPr>
            <p:nvPr/>
          </p:nvCxnSpPr>
          <p:spPr>
            <a:xfrm>
              <a:off x="5671492" y="3753035"/>
              <a:ext cx="5889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0" name="직사각형 69">
            <a:extLst>
              <a:ext uri="{FF2B5EF4-FFF2-40B4-BE49-F238E27FC236}">
                <a16:creationId xmlns="" xmlns:a16="http://schemas.microsoft.com/office/drawing/2014/main" id="{8F41C86C-F704-4F8A-A05D-F220462704F4}"/>
              </a:ext>
            </a:extLst>
          </p:cNvPr>
          <p:cNvSpPr/>
          <p:nvPr/>
        </p:nvSpPr>
        <p:spPr>
          <a:xfrm>
            <a:off x="954900" y="1422417"/>
            <a:ext cx="4356552"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accent1">
                    <a:lumMod val="75000"/>
                  </a:schemeClr>
                </a:solidFill>
                <a:latin typeface="SamsungOne 400" panose="020B0503030303020204" pitchFamily="34" charset="0"/>
                <a:ea typeface="SamsungOne 400" panose="020B0503030303020204" pitchFamily="34" charset="0"/>
              </a:rPr>
              <a:t>03. </a:t>
            </a:r>
            <a:r>
              <a:rPr lang="en-US" altLang="ko-KR" sz="1400" dirty="0">
                <a:solidFill>
                  <a:schemeClr val="tx1"/>
                </a:solidFill>
                <a:latin typeface="SamsungOne 400" panose="020B0503030303020204" pitchFamily="34" charset="0"/>
                <a:ea typeface="SamsungOne 400" panose="020B0503030303020204" pitchFamily="34" charset="0"/>
              </a:rPr>
              <a:t>Data Pre-Processing and Searching</a:t>
            </a:r>
            <a:endParaRPr lang="ko-KR" altLang="en-US" sz="1400" dirty="0">
              <a:solidFill>
                <a:schemeClr val="tx1"/>
              </a:solidFill>
              <a:latin typeface="SamsungOne 400" panose="020B0503030303020204" pitchFamily="34" charset="0"/>
            </a:endParaRPr>
          </a:p>
        </p:txBody>
      </p:sp>
      <p:grpSp>
        <p:nvGrpSpPr>
          <p:cNvPr id="27" name="그룹 26"/>
          <p:cNvGrpSpPr/>
          <p:nvPr/>
        </p:nvGrpSpPr>
        <p:grpSpPr>
          <a:xfrm>
            <a:off x="661019" y="1371428"/>
            <a:ext cx="151796" cy="516008"/>
            <a:chOff x="577891" y="1266449"/>
            <a:chExt cx="216024" cy="734343"/>
          </a:xfrm>
        </p:grpSpPr>
        <p:sp>
          <p:nvSpPr>
            <p:cNvPr id="28" name="아래쪽 화살표 27"/>
            <p:cNvSpPr/>
            <p:nvPr/>
          </p:nvSpPr>
          <p:spPr>
            <a:xfrm>
              <a:off x="577891" y="1266449"/>
              <a:ext cx="216024" cy="734343"/>
            </a:xfrm>
            <a:prstGeom prst="down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타원 28"/>
            <p:cNvSpPr/>
            <p:nvPr/>
          </p:nvSpPr>
          <p:spPr>
            <a:xfrm>
              <a:off x="577891" y="1525608"/>
              <a:ext cx="216024" cy="216024"/>
            </a:xfrm>
            <a:prstGeom prst="ellipse">
              <a:avLst/>
            </a:prstGeom>
            <a:solidFill>
              <a:schemeClr val="bg1"/>
            </a:solidFill>
            <a:ln w="762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28520563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1.6. Procedures for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0" name="직사각형 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1" name="직사각형 10">
            <a:extLst>
              <a:ext uri="{FF2B5EF4-FFF2-40B4-BE49-F238E27FC236}">
                <a16:creationId xmlns="" xmlns:a16="http://schemas.microsoft.com/office/drawing/2014/main" id="{D8BF98C4-B566-4812-B5F0-560CFBA969E7}"/>
              </a:ext>
            </a:extLst>
          </p:cNvPr>
          <p:cNvSpPr/>
          <p:nvPr/>
        </p:nvSpPr>
        <p:spPr>
          <a:xfrm>
            <a:off x="954900" y="1422417"/>
            <a:ext cx="4500568"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accent1">
                    <a:lumMod val="75000"/>
                  </a:schemeClr>
                </a:solidFill>
                <a:latin typeface="SamsungOne 400" panose="020B0503030303020204" pitchFamily="34" charset="0"/>
                <a:ea typeface="SamsungOne 400" panose="020B0503030303020204" pitchFamily="34" charset="0"/>
              </a:rPr>
              <a:t>03. </a:t>
            </a:r>
            <a:r>
              <a:rPr lang="en-US" altLang="ko-KR" sz="1400" dirty="0">
                <a:solidFill>
                  <a:schemeClr val="tx1"/>
                </a:solidFill>
                <a:latin typeface="SamsungOne 400" panose="020B0503030303020204" pitchFamily="34" charset="0"/>
                <a:ea typeface="SamsungOne 400" panose="020B0503030303020204" pitchFamily="34" charset="0"/>
              </a:rPr>
              <a:t>Data Pre-Processing and Searching</a:t>
            </a:r>
            <a:endParaRPr lang="ko-KR" altLang="en-US" sz="1400" dirty="0">
              <a:solidFill>
                <a:schemeClr val="tx1"/>
              </a:solidFill>
              <a:latin typeface="SamsungOne 400" panose="020B0503030303020204" pitchFamily="34" charset="0"/>
            </a:endParaRPr>
          </a:p>
        </p:txBody>
      </p:sp>
      <p:sp>
        <p:nvSpPr>
          <p:cNvPr id="15" name="직사각형 14">
            <a:extLst>
              <a:ext uri="{FF2B5EF4-FFF2-40B4-BE49-F238E27FC236}">
                <a16:creationId xmlns="" xmlns:a16="http://schemas.microsoft.com/office/drawing/2014/main" id="{D8BF98C4-B566-4812-B5F0-560CFBA969E7}"/>
              </a:ext>
            </a:extLst>
          </p:cNvPr>
          <p:cNvSpPr/>
          <p:nvPr/>
        </p:nvSpPr>
        <p:spPr>
          <a:xfrm>
            <a:off x="702940" y="1916832"/>
            <a:ext cx="8632825" cy="3168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numCol="2" spcCol="180000" rtlCol="0" anchor="t">
            <a:no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Normal Distribution</a:t>
            </a:r>
            <a:endParaRPr lang="ko-KR" altLang="en-US" sz="1300" b="1" dirty="0">
              <a:solidFill>
                <a:srgbClr val="1429A0"/>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Log Transform: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input data represents an inverse function distribution, convert it to a normal distribution using log.</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Square Root Transform: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transforming non-normal distribution data into a normal distribution using square roots.</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Categorization</a:t>
            </a:r>
            <a:endParaRPr lang="ko-KR" altLang="en-US" sz="1300" b="1" dirty="0">
              <a:solidFill>
                <a:srgbClr val="1429A0"/>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Discretization: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Categorizing continuous variables into multiple sections.</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Binarization: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Transforming into dummy variables with two values of 0 and 1.</a:t>
            </a:r>
          </a:p>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Sampling</a:t>
            </a:r>
            <a:endParaRPr lang="ko-KR" altLang="en-US" sz="1300" b="1" dirty="0">
              <a:solidFill>
                <a:srgbClr val="1429A0"/>
              </a:solidFill>
              <a:latin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Simple Randomization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Systematic Sampling</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Stratified Randomization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Cluster Sampling</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Multistage Sampling</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Dimensionality Reduction</a:t>
            </a:r>
            <a:endParaRPr lang="ko-KR" altLang="en-US" sz="1300" b="1" dirty="0">
              <a:solidFill>
                <a:srgbClr val="1429A0"/>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Factor Analysis: Finding common factors by finding potential variables</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Principle Component Analysis</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2" name="그룹 21"/>
          <p:cNvGrpSpPr/>
          <p:nvPr/>
        </p:nvGrpSpPr>
        <p:grpSpPr>
          <a:xfrm>
            <a:off x="661019" y="1371428"/>
            <a:ext cx="151796" cy="516008"/>
            <a:chOff x="577891" y="1266449"/>
            <a:chExt cx="216024" cy="734343"/>
          </a:xfrm>
        </p:grpSpPr>
        <p:sp>
          <p:nvSpPr>
            <p:cNvPr id="23" name="아래쪽 화살표 22"/>
            <p:cNvSpPr/>
            <p:nvPr/>
          </p:nvSpPr>
          <p:spPr>
            <a:xfrm>
              <a:off x="577891" y="1266449"/>
              <a:ext cx="216024" cy="734343"/>
            </a:xfrm>
            <a:prstGeom prst="down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타원 23"/>
            <p:cNvSpPr/>
            <p:nvPr/>
          </p:nvSpPr>
          <p:spPr>
            <a:xfrm>
              <a:off x="577891" y="1525608"/>
              <a:ext cx="216024" cy="216024"/>
            </a:xfrm>
            <a:prstGeom prst="ellipse">
              <a:avLst/>
            </a:prstGeom>
            <a:solidFill>
              <a:schemeClr val="bg1"/>
            </a:solidFill>
            <a:ln w="762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29050984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351108"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The Concept of Artificial Intelligence</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3" name="직사각형 42">
            <a:extLst>
              <a:ext uri="{FF2B5EF4-FFF2-40B4-BE49-F238E27FC236}">
                <a16:creationId xmlns="" xmlns:a16="http://schemas.microsoft.com/office/drawing/2014/main" id="{BF13B286-9951-48F6-8655-DF26495B58DE}"/>
              </a:ext>
            </a:extLst>
          </p:cNvPr>
          <p:cNvSpPr/>
          <p:nvPr/>
        </p:nvSpPr>
        <p:spPr>
          <a:xfrm>
            <a:off x="1054111" y="3929021"/>
            <a:ext cx="8286680" cy="2236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algn="l" defTabSz="914400" rtl="0" eaLnBrk="1" fontAlgn="base" latinLnBrk="1" hangingPunct="1">
              <a:lnSpc>
                <a:spcPct val="100000"/>
              </a:lnSpc>
              <a:spcBef>
                <a:spcPct val="0"/>
              </a:spcBef>
              <a:spcAft>
                <a:spcPts val="1000"/>
              </a:spcAft>
              <a:buClrTx/>
              <a:buSzPct val="120000"/>
              <a:buBlip>
                <a:blip r:embed="rId4"/>
              </a:buBlip>
              <a:tabLst/>
              <a:defRPr/>
            </a:pPr>
            <a:r>
              <a:rPr kumimoji="1" lang="en-US" altLang="ko-KR" sz="1800" i="0" u="none" strike="noStrike" kern="1200" cap="none" spc="0" normalizeH="0" baseline="0" noProof="0" dirty="0" smtClean="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rPr>
              <a:t>1.1. Definition of Artificial Intelligence</a:t>
            </a:r>
            <a:endParaRPr kumimoji="1" lang="en-US" altLang="ko-KR" sz="180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5"/>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1.2. Types and Subsets of Artificial Intelligence</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5"/>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1.3. Definition of Machine Learning</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5"/>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1.4. Disciplines Related to Machine Learning</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5"/>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1.5. Types and Choices of Machine Learning-Based Data Analysis</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5"/>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1.6. Procedures for Machine Learning-Based Data Analysis</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5"/>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1.7. Reasons For Machine Learning</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5"/>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1.8. Limitations of Machine Learning</a:t>
            </a:r>
            <a:endParaRPr lang="en-US" altLang="ko-KR" dirty="0">
              <a:solidFill>
                <a:srgbClr val="A6A6A6"/>
              </a:solidFill>
              <a:latin typeface="SamsungOne 400" panose="020B0503030303020204" pitchFamily="34" charset="0"/>
              <a:ea typeface="SamsungOne 400" panose="020B0503030303020204" pitchFamily="34" charset="0"/>
            </a:endParaRPr>
          </a:p>
        </p:txBody>
      </p:sp>
    </p:spTree>
    <p:custDataLst>
      <p:tags r:id="rId1"/>
    </p:custDataLst>
    <p:extLst>
      <p:ext uri="{BB962C8B-B14F-4D97-AF65-F5344CB8AC3E}">
        <p14:creationId xmlns:p14="http://schemas.microsoft.com/office/powerpoint/2010/main" val="926295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1.6. Procedures for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3" name="직사각형 12">
            <a:extLst>
              <a:ext uri="{FF2B5EF4-FFF2-40B4-BE49-F238E27FC236}">
                <a16:creationId xmlns="" xmlns:a16="http://schemas.microsoft.com/office/drawing/2014/main" id="{D8BF98C4-B566-4812-B5F0-560CFBA969E7}"/>
              </a:ext>
            </a:extLst>
          </p:cNvPr>
          <p:cNvSpPr/>
          <p:nvPr/>
        </p:nvSpPr>
        <p:spPr>
          <a:xfrm>
            <a:off x="954900" y="1422417"/>
            <a:ext cx="3780488"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rgbClr val="FF7C80"/>
                </a:solidFill>
                <a:latin typeface="SamsungOne 400" panose="020B0503030303020204" pitchFamily="34" charset="0"/>
                <a:ea typeface="SamsungOne 400" panose="020B0503030303020204" pitchFamily="34" charset="0"/>
              </a:rPr>
              <a:t>04. </a:t>
            </a:r>
            <a:r>
              <a:rPr lang="en-US" altLang="ko-KR" sz="1400" dirty="0">
                <a:solidFill>
                  <a:schemeClr val="tx1"/>
                </a:solidFill>
                <a:latin typeface="SamsungOne 400" panose="020B0503030303020204" pitchFamily="34" charset="0"/>
                <a:ea typeface="SamsungOne 400" panose="020B0503030303020204" pitchFamily="34" charset="0"/>
              </a:rPr>
              <a:t>Data for Model Training</a:t>
            </a:r>
            <a:endParaRPr lang="ko-KR" altLang="en-US" sz="1400" dirty="0">
              <a:solidFill>
                <a:schemeClr val="tx1"/>
              </a:solidFill>
              <a:latin typeface="SamsungOne 400" panose="020B0503030303020204" pitchFamily="34" charset="0"/>
            </a:endParaRPr>
          </a:p>
        </p:txBody>
      </p:sp>
      <p:sp>
        <p:nvSpPr>
          <p:cNvPr id="17" name="직사각형 16">
            <a:extLst>
              <a:ext uri="{FF2B5EF4-FFF2-40B4-BE49-F238E27FC236}">
                <a16:creationId xmlns="" xmlns:a16="http://schemas.microsoft.com/office/drawing/2014/main" id="{D8BF98C4-B566-4812-B5F0-560CFBA969E7}"/>
              </a:ext>
            </a:extLst>
          </p:cNvPr>
          <p:cNvSpPr/>
          <p:nvPr/>
        </p:nvSpPr>
        <p:spPr>
          <a:xfrm>
            <a:off x="702940" y="1916832"/>
            <a:ext cx="8632825" cy="1550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is </a:t>
            </a:r>
            <a:r>
              <a:rPr lang="en-US" altLang="ko-KR" sz="1300" b="1" dirty="0">
                <a:solidFill>
                  <a:srgbClr val="1429A0"/>
                </a:solidFill>
                <a:latin typeface="SamsungOne 400" panose="020B0503030303020204" pitchFamily="34" charset="0"/>
                <a:ea typeface="SamsungOne 400" panose="020B0503030303020204" pitchFamily="34" charset="0"/>
              </a:rPr>
              <a:t>a step of learning data by applying the intended machine learning technique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after data preprocessing and searching.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case of supervised learning, data can be divided into learning data and verification/evaluation data for model training, or model training can be conducted after designing for cross-validation.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case of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self-learning (or unsupervised learning),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it does not have a purpose value, it is a process of deriving patterns through analysis rather than model training. </a:t>
            </a:r>
          </a:p>
        </p:txBody>
      </p:sp>
      <p:grpSp>
        <p:nvGrpSpPr>
          <p:cNvPr id="4" name="그룹 3">
            <a:extLst>
              <a:ext uri="{FF2B5EF4-FFF2-40B4-BE49-F238E27FC236}">
                <a16:creationId xmlns="" xmlns:a16="http://schemas.microsoft.com/office/drawing/2014/main" id="{20A257DB-F827-4BFD-BBCB-26D99E8F18A0}"/>
              </a:ext>
            </a:extLst>
          </p:cNvPr>
          <p:cNvGrpSpPr/>
          <p:nvPr/>
        </p:nvGrpSpPr>
        <p:grpSpPr>
          <a:xfrm>
            <a:off x="2720197" y="3645024"/>
            <a:ext cx="4462430" cy="2397566"/>
            <a:chOff x="2472459" y="3541224"/>
            <a:chExt cx="4462430" cy="2397566"/>
          </a:xfrm>
        </p:grpSpPr>
        <p:sp>
          <p:nvSpPr>
            <p:cNvPr id="24" name="직사각형 23">
              <a:extLst>
                <a:ext uri="{FF2B5EF4-FFF2-40B4-BE49-F238E27FC236}">
                  <a16:creationId xmlns="" xmlns:a16="http://schemas.microsoft.com/office/drawing/2014/main" id="{31068509-73B9-454B-BEE8-753A486F8821}"/>
                </a:ext>
              </a:extLst>
            </p:cNvPr>
            <p:cNvSpPr/>
            <p:nvPr/>
          </p:nvSpPr>
          <p:spPr>
            <a:xfrm>
              <a:off x="2472459" y="3541224"/>
              <a:ext cx="4462430" cy="239756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p>
          </p:txBody>
        </p:sp>
        <p:grpSp>
          <p:nvGrpSpPr>
            <p:cNvPr id="3" name="그룹 2">
              <a:extLst>
                <a:ext uri="{FF2B5EF4-FFF2-40B4-BE49-F238E27FC236}">
                  <a16:creationId xmlns="" xmlns:a16="http://schemas.microsoft.com/office/drawing/2014/main" id="{BF9D156B-C9D5-48E9-A744-98B830F3378F}"/>
                </a:ext>
              </a:extLst>
            </p:cNvPr>
            <p:cNvGrpSpPr/>
            <p:nvPr/>
          </p:nvGrpSpPr>
          <p:grpSpPr>
            <a:xfrm>
              <a:off x="2626561" y="3627790"/>
              <a:ext cx="4053043" cy="2224434"/>
              <a:chOff x="2626561" y="3627790"/>
              <a:chExt cx="4053043" cy="2224434"/>
            </a:xfrm>
          </p:grpSpPr>
          <p:pic>
            <p:nvPicPr>
              <p:cNvPr id="2" name="그림 1"/>
              <p:cNvPicPr>
                <a:picLocks noChangeAspect="1"/>
              </p:cNvPicPr>
              <p:nvPr/>
            </p:nvPicPr>
            <p:blipFill rotWithShape="1">
              <a:blip r:embed="rId4"/>
              <a:srcRect r="6467"/>
              <a:stretch/>
            </p:blipFill>
            <p:spPr>
              <a:xfrm>
                <a:off x="2732733" y="3627790"/>
                <a:ext cx="3946871" cy="2224434"/>
              </a:xfrm>
              <a:prstGeom prst="rect">
                <a:avLst/>
              </a:prstGeom>
            </p:spPr>
          </p:pic>
          <p:sp>
            <p:nvSpPr>
              <p:cNvPr id="20" name="TextBox 19">
                <a:extLst>
                  <a:ext uri="{FF2B5EF4-FFF2-40B4-BE49-F238E27FC236}">
                    <a16:creationId xmlns="" xmlns:a16="http://schemas.microsoft.com/office/drawing/2014/main" id="{41650953-5945-4AF8-97D6-DD277DD85B13}"/>
                  </a:ext>
                </a:extLst>
              </p:cNvPr>
              <p:cNvSpPr txBox="1"/>
              <p:nvPr/>
            </p:nvSpPr>
            <p:spPr>
              <a:xfrm>
                <a:off x="2626561" y="4421723"/>
                <a:ext cx="996994" cy="200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b="0" dirty="0">
                    <a:solidFill>
                      <a:schemeClr val="tx1"/>
                    </a:solidFill>
                  </a:rPr>
                  <a:t>Entire Data</a:t>
                </a:r>
              </a:p>
            </p:txBody>
          </p:sp>
          <p:sp>
            <p:nvSpPr>
              <p:cNvPr id="21" name="TextBox 20">
                <a:extLst>
                  <a:ext uri="{FF2B5EF4-FFF2-40B4-BE49-F238E27FC236}">
                    <a16:creationId xmlns="" xmlns:a16="http://schemas.microsoft.com/office/drawing/2014/main" id="{EA847D63-B7EF-4D5B-A7D5-116C5ABB55ED}"/>
                  </a:ext>
                </a:extLst>
              </p:cNvPr>
              <p:cNvSpPr txBox="1"/>
              <p:nvPr/>
            </p:nvSpPr>
            <p:spPr>
              <a:xfrm>
                <a:off x="3740845" y="3717032"/>
                <a:ext cx="994544" cy="281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o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b="0" dirty="0">
                    <a:solidFill>
                      <a:schemeClr val="tx1"/>
                    </a:solidFill>
                  </a:rPr>
                  <a:t>train</a:t>
                </a:r>
                <a:r>
                  <a:rPr lang="ko-KR" altLang="en-US" sz="1300" b="0" dirty="0">
                    <a:solidFill>
                      <a:schemeClr val="tx1"/>
                    </a:solidFill>
                  </a:rPr>
                  <a:t> </a:t>
                </a:r>
                <a:r>
                  <a:rPr lang="en-US" altLang="ko-KR" sz="1300" b="0" dirty="0">
                    <a:solidFill>
                      <a:schemeClr val="tx1"/>
                    </a:solidFill>
                  </a:rPr>
                  <a:t>model</a:t>
                </a:r>
              </a:p>
            </p:txBody>
          </p:sp>
          <p:sp>
            <p:nvSpPr>
              <p:cNvPr id="22" name="TextBox 21">
                <a:extLst>
                  <a:ext uri="{FF2B5EF4-FFF2-40B4-BE49-F238E27FC236}">
                    <a16:creationId xmlns="" xmlns:a16="http://schemas.microsoft.com/office/drawing/2014/main" id="{C243DF94-9B59-4B27-BBA2-B0F268A83AD9}"/>
                  </a:ext>
                </a:extLst>
              </p:cNvPr>
              <p:cNvSpPr txBox="1"/>
              <p:nvPr/>
            </p:nvSpPr>
            <p:spPr>
              <a:xfrm>
                <a:off x="3740845" y="4503604"/>
                <a:ext cx="994544" cy="281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o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b="0" dirty="0">
                    <a:solidFill>
                      <a:schemeClr val="tx1"/>
                    </a:solidFill>
                  </a:rPr>
                  <a:t>choose model</a:t>
                </a:r>
              </a:p>
            </p:txBody>
          </p:sp>
          <p:sp>
            <p:nvSpPr>
              <p:cNvPr id="23" name="TextBox 22">
                <a:extLst>
                  <a:ext uri="{FF2B5EF4-FFF2-40B4-BE49-F238E27FC236}">
                    <a16:creationId xmlns="" xmlns:a16="http://schemas.microsoft.com/office/drawing/2014/main" id="{286397E1-C38E-43AB-8F08-80B44E79883A}"/>
                  </a:ext>
                </a:extLst>
              </p:cNvPr>
              <p:cNvSpPr txBox="1"/>
              <p:nvPr/>
            </p:nvSpPr>
            <p:spPr>
              <a:xfrm>
                <a:off x="3740845" y="5154559"/>
                <a:ext cx="994544" cy="281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o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b="0" dirty="0">
                    <a:solidFill>
                      <a:schemeClr val="tx1"/>
                    </a:solidFill>
                  </a:rPr>
                  <a:t>model test</a:t>
                </a:r>
              </a:p>
            </p:txBody>
          </p:sp>
        </p:grpSp>
      </p:grpSp>
      <p:grpSp>
        <p:nvGrpSpPr>
          <p:cNvPr id="18" name="그룹 17"/>
          <p:cNvGrpSpPr/>
          <p:nvPr/>
        </p:nvGrpSpPr>
        <p:grpSpPr>
          <a:xfrm>
            <a:off x="661019" y="1371428"/>
            <a:ext cx="151796" cy="516008"/>
            <a:chOff x="577891" y="1266449"/>
            <a:chExt cx="216024" cy="734343"/>
          </a:xfrm>
        </p:grpSpPr>
        <p:sp>
          <p:nvSpPr>
            <p:cNvPr id="19" name="아래쪽 화살표 18"/>
            <p:cNvSpPr/>
            <p:nvPr/>
          </p:nvSpPr>
          <p:spPr>
            <a:xfrm>
              <a:off x="577891" y="1266449"/>
              <a:ext cx="216024" cy="734343"/>
            </a:xfrm>
            <a:prstGeom prst="downArrow">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타원 24"/>
            <p:cNvSpPr/>
            <p:nvPr/>
          </p:nvSpPr>
          <p:spPr>
            <a:xfrm>
              <a:off x="577891" y="1525608"/>
              <a:ext cx="216024" cy="216024"/>
            </a:xfrm>
            <a:prstGeom prst="ellipse">
              <a:avLst/>
            </a:prstGeom>
            <a:solidFill>
              <a:schemeClr val="bg1"/>
            </a:solidFill>
            <a:ln w="762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29169937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1.6. Procedures for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3" name="직사각형 12">
            <a:extLst>
              <a:ext uri="{FF2B5EF4-FFF2-40B4-BE49-F238E27FC236}">
                <a16:creationId xmlns="" xmlns:a16="http://schemas.microsoft.com/office/drawing/2014/main" id="{D8BF98C4-B566-4812-B5F0-560CFBA969E7}"/>
              </a:ext>
            </a:extLst>
          </p:cNvPr>
          <p:cNvSpPr/>
          <p:nvPr/>
        </p:nvSpPr>
        <p:spPr>
          <a:xfrm>
            <a:off x="954900" y="1422417"/>
            <a:ext cx="3780488"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600"/>
              </a:spcAft>
              <a:buClr>
                <a:srgbClr val="A5A5A5"/>
              </a:buClr>
              <a:defRPr/>
            </a:pPr>
            <a:r>
              <a:rPr lang="en-US" altLang="ko-KR" b="1" dirty="0">
                <a:solidFill>
                  <a:srgbClr val="FF9933"/>
                </a:solidFill>
                <a:latin typeface="SamsungOne 400" panose="020B0503030303020204" pitchFamily="34" charset="0"/>
                <a:ea typeface="SamsungOne 400" panose="020B0503030303020204" pitchFamily="34" charset="0"/>
              </a:rPr>
              <a:t>05. </a:t>
            </a:r>
            <a:r>
              <a:rPr lang="en-US" altLang="ko-KR" sz="1400" dirty="0">
                <a:solidFill>
                  <a:schemeClr val="tx1"/>
                </a:solidFill>
                <a:latin typeface="SamsungOne 400" panose="020B0503030303020204" pitchFamily="34" charset="0"/>
                <a:ea typeface="SamsungOne 400" panose="020B0503030303020204" pitchFamily="34" charset="0"/>
              </a:rPr>
              <a:t>Model Performance Evaluation</a:t>
            </a:r>
            <a:endParaRPr lang="ko-KR" altLang="en-US" sz="1400" dirty="0">
              <a:solidFill>
                <a:schemeClr val="tx1"/>
              </a:solidFill>
              <a:latin typeface="SamsungOne 400" panose="020B0503030303020204" pitchFamily="34" charset="0"/>
            </a:endParaRPr>
          </a:p>
        </p:txBody>
      </p:sp>
      <p:sp>
        <p:nvSpPr>
          <p:cNvPr id="17" name="직사각형 16">
            <a:extLst>
              <a:ext uri="{FF2B5EF4-FFF2-40B4-BE49-F238E27FC236}">
                <a16:creationId xmlns="" xmlns:a16="http://schemas.microsoft.com/office/drawing/2014/main" id="{D8BF98C4-B566-4812-B5F0-560CFBA969E7}"/>
              </a:ext>
            </a:extLst>
          </p:cNvPr>
          <p:cNvSpPr/>
          <p:nvPr/>
        </p:nvSpPr>
        <p:spPr>
          <a:xfrm>
            <a:off x="702940" y="1916832"/>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general, machine learning-based learning models tend to produce biased results in training data used for model training, so machine learning algorithms </a:t>
            </a:r>
            <a:r>
              <a:rPr lang="en-US" altLang="ko-KR" sz="1300" b="1" dirty="0">
                <a:solidFill>
                  <a:srgbClr val="1429A0"/>
                </a:solidFill>
                <a:latin typeface="SamsungOne 400" panose="020B0503030303020204" pitchFamily="34" charset="0"/>
                <a:ea typeface="SamsungOne 400" panose="020B0503030303020204" pitchFamily="34" charset="0"/>
              </a:rPr>
              <a:t>use evaluation datasets</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evaluate the accuracy of the model.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case of self-learning, it is common not to have an evaluation data set, so performance is evaluated by focusing on the interpretability of statistics or rules derived from the analysis process rather than cross-validation.</a:t>
            </a:r>
          </a:p>
        </p:txBody>
      </p:sp>
      <p:sp>
        <p:nvSpPr>
          <p:cNvPr id="40" name="사각형: 둥근 모서리 32">
            <a:extLst>
              <a:ext uri="{FF2B5EF4-FFF2-40B4-BE49-F238E27FC236}">
                <a16:creationId xmlns="" xmlns:a16="http://schemas.microsoft.com/office/drawing/2014/main" id="{3448FAE3-BBE8-4864-941D-6697A0F1E763}"/>
              </a:ext>
            </a:extLst>
          </p:cNvPr>
          <p:cNvSpPr/>
          <p:nvPr/>
        </p:nvSpPr>
        <p:spPr>
          <a:xfrm>
            <a:off x="2301277" y="5372945"/>
            <a:ext cx="4810375" cy="360311"/>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84138"/>
            <a:r>
              <a:rPr lang="en-US" altLang="ko-KR" sz="1000" b="1" dirty="0">
                <a:solidFill>
                  <a:schemeClr val="bg1"/>
                </a:solidFill>
                <a:latin typeface="SamsungOne 400" panose="020B0503030303020204" pitchFamily="34" charset="0"/>
                <a:ea typeface="SamsungOne 400" panose="020B0503030303020204" pitchFamily="34" charset="0"/>
              </a:rPr>
              <a:t>https://towardsdatascience.com/multi-class-metrics-made-simple-prat-i-precision-and-recall-9250280bddc2</a:t>
            </a:r>
          </a:p>
        </p:txBody>
      </p:sp>
      <p:grpSp>
        <p:nvGrpSpPr>
          <p:cNvPr id="42" name="그룹 41">
            <a:extLst>
              <a:ext uri="{FF2B5EF4-FFF2-40B4-BE49-F238E27FC236}">
                <a16:creationId xmlns="" xmlns:a16="http://schemas.microsoft.com/office/drawing/2014/main" id="{DEF589D1-4D32-48C4-B069-9D6405F4FB78}"/>
              </a:ext>
            </a:extLst>
          </p:cNvPr>
          <p:cNvGrpSpPr/>
          <p:nvPr/>
        </p:nvGrpSpPr>
        <p:grpSpPr>
          <a:xfrm>
            <a:off x="2215107" y="3371719"/>
            <a:ext cx="4896545" cy="1955951"/>
            <a:chOff x="2215107" y="3273249"/>
            <a:chExt cx="4896545" cy="1955951"/>
          </a:xfrm>
        </p:grpSpPr>
        <p:grpSp>
          <p:nvGrpSpPr>
            <p:cNvPr id="43" name="그룹 42">
              <a:extLst>
                <a:ext uri="{FF2B5EF4-FFF2-40B4-BE49-F238E27FC236}">
                  <a16:creationId xmlns="" xmlns:a16="http://schemas.microsoft.com/office/drawing/2014/main" id="{736B06A1-D8AC-4DD3-9773-C8994C74C4A0}"/>
                </a:ext>
              </a:extLst>
            </p:cNvPr>
            <p:cNvGrpSpPr/>
            <p:nvPr/>
          </p:nvGrpSpPr>
          <p:grpSpPr>
            <a:xfrm>
              <a:off x="2215107" y="3273249"/>
              <a:ext cx="4896545" cy="1955951"/>
              <a:chOff x="2215107" y="3273249"/>
              <a:chExt cx="4896545" cy="1955951"/>
            </a:xfrm>
          </p:grpSpPr>
          <p:pic>
            <p:nvPicPr>
              <p:cNvPr id="56" name="그림 55">
                <a:extLst>
                  <a:ext uri="{FF2B5EF4-FFF2-40B4-BE49-F238E27FC236}">
                    <a16:creationId xmlns="" xmlns:a16="http://schemas.microsoft.com/office/drawing/2014/main" id="{6827F89B-2FA2-4674-8AD4-047D044C29B3}"/>
                  </a:ext>
                </a:extLst>
              </p:cNvPr>
              <p:cNvPicPr>
                <a:picLocks noChangeAspect="1"/>
              </p:cNvPicPr>
              <p:nvPr/>
            </p:nvPicPr>
            <p:blipFill rotWithShape="1">
              <a:blip r:embed="rId4"/>
              <a:srcRect l="14269" t="6539" r="23341" b="11457"/>
              <a:stretch/>
            </p:blipFill>
            <p:spPr>
              <a:xfrm>
                <a:off x="2215107" y="3273249"/>
                <a:ext cx="4896545" cy="1955951"/>
              </a:xfrm>
              <a:prstGeom prst="rect">
                <a:avLst/>
              </a:prstGeom>
            </p:spPr>
          </p:pic>
          <p:sp>
            <p:nvSpPr>
              <p:cNvPr id="57" name="TextBox 56">
                <a:extLst>
                  <a:ext uri="{FF2B5EF4-FFF2-40B4-BE49-F238E27FC236}">
                    <a16:creationId xmlns="" xmlns:a16="http://schemas.microsoft.com/office/drawing/2014/main" id="{F4B800EF-0E95-4957-848C-93CA761134D7}"/>
                  </a:ext>
                </a:extLst>
              </p:cNvPr>
              <p:cNvSpPr txBox="1"/>
              <p:nvPr/>
            </p:nvSpPr>
            <p:spPr>
              <a:xfrm>
                <a:off x="2652713" y="4020540"/>
                <a:ext cx="354483" cy="215444"/>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400" dirty="0">
                    <a:solidFill>
                      <a:schemeClr val="tx1"/>
                    </a:solidFill>
                  </a:rPr>
                  <a:t>Cat</a:t>
                </a:r>
              </a:p>
            </p:txBody>
          </p:sp>
          <p:sp>
            <p:nvSpPr>
              <p:cNvPr id="58" name="TextBox 57">
                <a:extLst>
                  <a:ext uri="{FF2B5EF4-FFF2-40B4-BE49-F238E27FC236}">
                    <a16:creationId xmlns="" xmlns:a16="http://schemas.microsoft.com/office/drawing/2014/main" id="{A94E7CFD-42E0-4320-89E8-F7B11C62D1FD}"/>
                  </a:ext>
                </a:extLst>
              </p:cNvPr>
              <p:cNvSpPr txBox="1"/>
              <p:nvPr/>
            </p:nvSpPr>
            <p:spPr>
              <a:xfrm>
                <a:off x="2652713" y="4422782"/>
                <a:ext cx="354483" cy="215444"/>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400" dirty="0">
                    <a:solidFill>
                      <a:schemeClr val="tx1"/>
                    </a:solidFill>
                  </a:rPr>
                  <a:t>Fish</a:t>
                </a:r>
              </a:p>
            </p:txBody>
          </p:sp>
          <p:sp>
            <p:nvSpPr>
              <p:cNvPr id="59" name="TextBox 58">
                <a:extLst>
                  <a:ext uri="{FF2B5EF4-FFF2-40B4-BE49-F238E27FC236}">
                    <a16:creationId xmlns="" xmlns:a16="http://schemas.microsoft.com/office/drawing/2014/main" id="{D344FCB2-0A1E-4E2E-9AB2-38636744C9DF}"/>
                  </a:ext>
                </a:extLst>
              </p:cNvPr>
              <p:cNvSpPr txBox="1"/>
              <p:nvPr/>
            </p:nvSpPr>
            <p:spPr>
              <a:xfrm>
                <a:off x="2652713" y="4853920"/>
                <a:ext cx="354483" cy="215444"/>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400" dirty="0">
                    <a:solidFill>
                      <a:schemeClr val="tx1"/>
                    </a:solidFill>
                  </a:rPr>
                  <a:t>Hen</a:t>
                </a:r>
              </a:p>
            </p:txBody>
          </p:sp>
          <p:sp>
            <p:nvSpPr>
              <p:cNvPr id="60" name="TextBox 59">
                <a:extLst>
                  <a:ext uri="{FF2B5EF4-FFF2-40B4-BE49-F238E27FC236}">
                    <a16:creationId xmlns="" xmlns:a16="http://schemas.microsoft.com/office/drawing/2014/main" id="{EFDB70E1-19D4-4098-AC48-44A616CF0880}"/>
                  </a:ext>
                </a:extLst>
              </p:cNvPr>
              <p:cNvSpPr txBox="1"/>
              <p:nvPr/>
            </p:nvSpPr>
            <p:spPr>
              <a:xfrm>
                <a:off x="5060633" y="3670942"/>
                <a:ext cx="354483" cy="215444"/>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400" dirty="0">
                    <a:solidFill>
                      <a:schemeClr val="tx1"/>
                    </a:solidFill>
                  </a:rPr>
                  <a:t>Fish</a:t>
                </a:r>
              </a:p>
            </p:txBody>
          </p:sp>
          <p:sp>
            <p:nvSpPr>
              <p:cNvPr id="61" name="TextBox 60">
                <a:extLst>
                  <a:ext uri="{FF2B5EF4-FFF2-40B4-BE49-F238E27FC236}">
                    <a16:creationId xmlns="" xmlns:a16="http://schemas.microsoft.com/office/drawing/2014/main" id="{AB0BF411-C842-40A4-8AC4-9C2D7D815FE8}"/>
                  </a:ext>
                </a:extLst>
              </p:cNvPr>
              <p:cNvSpPr txBox="1"/>
              <p:nvPr/>
            </p:nvSpPr>
            <p:spPr>
              <a:xfrm>
                <a:off x="6173153" y="3665200"/>
                <a:ext cx="354483" cy="215444"/>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400" dirty="0">
                    <a:solidFill>
                      <a:schemeClr val="tx1"/>
                    </a:solidFill>
                  </a:rPr>
                  <a:t>Hen</a:t>
                </a:r>
              </a:p>
            </p:txBody>
          </p:sp>
          <p:sp>
            <p:nvSpPr>
              <p:cNvPr id="62" name="TextBox 61">
                <a:extLst>
                  <a:ext uri="{FF2B5EF4-FFF2-40B4-BE49-F238E27FC236}">
                    <a16:creationId xmlns="" xmlns:a16="http://schemas.microsoft.com/office/drawing/2014/main" id="{A06A4680-C321-427E-9E21-67EB8E96A56B}"/>
                  </a:ext>
                </a:extLst>
              </p:cNvPr>
              <p:cNvSpPr txBox="1"/>
              <p:nvPr/>
            </p:nvSpPr>
            <p:spPr>
              <a:xfrm>
                <a:off x="4018866" y="3666812"/>
                <a:ext cx="334639" cy="215444"/>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400" dirty="0">
                    <a:solidFill>
                      <a:schemeClr val="tx1"/>
                    </a:solidFill>
                  </a:rPr>
                  <a:t>Cat</a:t>
                </a:r>
              </a:p>
            </p:txBody>
          </p:sp>
          <p:sp>
            <p:nvSpPr>
              <p:cNvPr id="63" name="TextBox 62">
                <a:extLst>
                  <a:ext uri="{FF2B5EF4-FFF2-40B4-BE49-F238E27FC236}">
                    <a16:creationId xmlns="" xmlns:a16="http://schemas.microsoft.com/office/drawing/2014/main" id="{7A713884-EBF3-4C03-984B-B129B2FE304E}"/>
                  </a:ext>
                </a:extLst>
              </p:cNvPr>
              <p:cNvSpPr txBox="1"/>
              <p:nvPr/>
            </p:nvSpPr>
            <p:spPr>
              <a:xfrm>
                <a:off x="4973131" y="3363909"/>
                <a:ext cx="1080121" cy="215444"/>
              </a:xfrm>
              <a:prstGeom prst="rect">
                <a:avLst/>
              </a:prstGeom>
              <a:solidFill>
                <a:srgbClr val="D7B7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t>True/Actual</a:t>
                </a:r>
              </a:p>
            </p:txBody>
          </p:sp>
          <p:sp>
            <p:nvSpPr>
              <p:cNvPr id="64" name="TextBox 63">
                <a:extLst>
                  <a:ext uri="{FF2B5EF4-FFF2-40B4-BE49-F238E27FC236}">
                    <a16:creationId xmlns="" xmlns:a16="http://schemas.microsoft.com/office/drawing/2014/main" id="{841F74C7-B870-4292-9B2E-DF6509B0002F}"/>
                  </a:ext>
                </a:extLst>
              </p:cNvPr>
              <p:cNvSpPr txBox="1"/>
              <p:nvPr/>
            </p:nvSpPr>
            <p:spPr>
              <a:xfrm rot="5400000">
                <a:off x="1905795" y="4440687"/>
                <a:ext cx="1080121" cy="215444"/>
              </a:xfrm>
              <a:prstGeom prst="rect">
                <a:avLst/>
              </a:prstGeom>
              <a:solidFill>
                <a:srgbClr val="D7B7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t>Predicted</a:t>
                </a:r>
              </a:p>
            </p:txBody>
          </p:sp>
          <p:sp>
            <p:nvSpPr>
              <p:cNvPr id="65" name="TextBox 64">
                <a:extLst>
                  <a:ext uri="{FF2B5EF4-FFF2-40B4-BE49-F238E27FC236}">
                    <a16:creationId xmlns="" xmlns:a16="http://schemas.microsoft.com/office/drawing/2014/main" id="{AE7B8946-2CB6-4F35-9435-52F4E2C9DFE0}"/>
                  </a:ext>
                </a:extLst>
              </p:cNvPr>
              <p:cNvSpPr txBox="1"/>
              <p:nvPr/>
            </p:nvSpPr>
            <p:spPr>
              <a:xfrm>
                <a:off x="4282350" y="4031283"/>
                <a:ext cx="215445" cy="200055"/>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4</a:t>
                </a:r>
              </a:p>
            </p:txBody>
          </p:sp>
          <p:sp>
            <p:nvSpPr>
              <p:cNvPr id="66" name="TextBox 65">
                <a:extLst>
                  <a:ext uri="{FF2B5EF4-FFF2-40B4-BE49-F238E27FC236}">
                    <a16:creationId xmlns="" xmlns:a16="http://schemas.microsoft.com/office/drawing/2014/main" id="{B338D93B-2814-44CC-A4AF-9B54B3E83D71}"/>
                  </a:ext>
                </a:extLst>
              </p:cNvPr>
              <p:cNvSpPr txBox="1"/>
              <p:nvPr/>
            </p:nvSpPr>
            <p:spPr>
              <a:xfrm>
                <a:off x="5307393" y="4031283"/>
                <a:ext cx="215445" cy="200055"/>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a:solidFill>
                      <a:schemeClr val="tx1"/>
                    </a:solidFill>
                  </a:rPr>
                  <a:t>6</a:t>
                </a:r>
                <a:endParaRPr lang="en-US" altLang="ko-KR" sz="1300" dirty="0">
                  <a:solidFill>
                    <a:schemeClr val="tx1"/>
                  </a:solidFill>
                </a:endParaRPr>
              </a:p>
            </p:txBody>
          </p:sp>
          <p:sp>
            <p:nvSpPr>
              <p:cNvPr id="67" name="TextBox 66">
                <a:extLst>
                  <a:ext uri="{FF2B5EF4-FFF2-40B4-BE49-F238E27FC236}">
                    <a16:creationId xmlns="" xmlns:a16="http://schemas.microsoft.com/office/drawing/2014/main" id="{B4EF2751-7F26-49A7-A885-7DF3C1BCB3BA}"/>
                  </a:ext>
                </a:extLst>
              </p:cNvPr>
              <p:cNvSpPr txBox="1"/>
              <p:nvPr/>
            </p:nvSpPr>
            <p:spPr>
              <a:xfrm>
                <a:off x="6419913" y="4031283"/>
                <a:ext cx="215445" cy="200055"/>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3</a:t>
                </a:r>
              </a:p>
            </p:txBody>
          </p:sp>
          <p:sp>
            <p:nvSpPr>
              <p:cNvPr id="68" name="TextBox 67">
                <a:extLst>
                  <a:ext uri="{FF2B5EF4-FFF2-40B4-BE49-F238E27FC236}">
                    <a16:creationId xmlns="" xmlns:a16="http://schemas.microsoft.com/office/drawing/2014/main" id="{0A0CE288-8836-4208-9C3B-2CC993F8B50C}"/>
                  </a:ext>
                </a:extLst>
              </p:cNvPr>
              <p:cNvSpPr txBox="1"/>
              <p:nvPr/>
            </p:nvSpPr>
            <p:spPr>
              <a:xfrm>
                <a:off x="4282350" y="4428594"/>
                <a:ext cx="215445" cy="200055"/>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1</a:t>
                </a:r>
              </a:p>
            </p:txBody>
          </p:sp>
          <p:sp>
            <p:nvSpPr>
              <p:cNvPr id="69" name="TextBox 68">
                <a:extLst>
                  <a:ext uri="{FF2B5EF4-FFF2-40B4-BE49-F238E27FC236}">
                    <a16:creationId xmlns="" xmlns:a16="http://schemas.microsoft.com/office/drawing/2014/main" id="{7BFEBEA6-817F-45ED-95E8-B5502A87EDA4}"/>
                  </a:ext>
                </a:extLst>
              </p:cNvPr>
              <p:cNvSpPr txBox="1"/>
              <p:nvPr/>
            </p:nvSpPr>
            <p:spPr>
              <a:xfrm>
                <a:off x="5307393" y="4428594"/>
                <a:ext cx="215445" cy="200055"/>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2</a:t>
                </a:r>
              </a:p>
            </p:txBody>
          </p:sp>
          <p:sp>
            <p:nvSpPr>
              <p:cNvPr id="70" name="TextBox 69">
                <a:extLst>
                  <a:ext uri="{FF2B5EF4-FFF2-40B4-BE49-F238E27FC236}">
                    <a16:creationId xmlns="" xmlns:a16="http://schemas.microsoft.com/office/drawing/2014/main" id="{56E726DE-1DF9-4BBC-B1A4-D44EB42269BA}"/>
                  </a:ext>
                </a:extLst>
              </p:cNvPr>
              <p:cNvSpPr txBox="1"/>
              <p:nvPr/>
            </p:nvSpPr>
            <p:spPr>
              <a:xfrm>
                <a:off x="6419913" y="4428594"/>
                <a:ext cx="215445" cy="200055"/>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0</a:t>
                </a:r>
              </a:p>
            </p:txBody>
          </p:sp>
          <p:sp>
            <p:nvSpPr>
              <p:cNvPr id="71" name="TextBox 70">
                <a:extLst>
                  <a:ext uri="{FF2B5EF4-FFF2-40B4-BE49-F238E27FC236}">
                    <a16:creationId xmlns="" xmlns:a16="http://schemas.microsoft.com/office/drawing/2014/main" id="{4DF16428-0DA5-4439-89E4-B639F8479F6A}"/>
                  </a:ext>
                </a:extLst>
              </p:cNvPr>
              <p:cNvSpPr txBox="1"/>
              <p:nvPr/>
            </p:nvSpPr>
            <p:spPr>
              <a:xfrm>
                <a:off x="4282350" y="4854080"/>
                <a:ext cx="215445" cy="200055"/>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1</a:t>
                </a:r>
              </a:p>
            </p:txBody>
          </p:sp>
          <p:sp>
            <p:nvSpPr>
              <p:cNvPr id="72" name="TextBox 71">
                <a:extLst>
                  <a:ext uri="{FF2B5EF4-FFF2-40B4-BE49-F238E27FC236}">
                    <a16:creationId xmlns="" xmlns:a16="http://schemas.microsoft.com/office/drawing/2014/main" id="{BE54F770-EF42-4CB7-AFB9-1D9B1BC098C1}"/>
                  </a:ext>
                </a:extLst>
              </p:cNvPr>
              <p:cNvSpPr txBox="1"/>
              <p:nvPr/>
            </p:nvSpPr>
            <p:spPr>
              <a:xfrm>
                <a:off x="5307393" y="4854080"/>
                <a:ext cx="215445" cy="200055"/>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2</a:t>
                </a:r>
              </a:p>
            </p:txBody>
          </p:sp>
          <p:sp>
            <p:nvSpPr>
              <p:cNvPr id="73" name="TextBox 72">
                <a:extLst>
                  <a:ext uri="{FF2B5EF4-FFF2-40B4-BE49-F238E27FC236}">
                    <a16:creationId xmlns="" xmlns:a16="http://schemas.microsoft.com/office/drawing/2014/main" id="{E7C5DF20-DC01-43BE-BE26-A5988C64C6BB}"/>
                  </a:ext>
                </a:extLst>
              </p:cNvPr>
              <p:cNvSpPr txBox="1"/>
              <p:nvPr/>
            </p:nvSpPr>
            <p:spPr>
              <a:xfrm>
                <a:off x="6419913" y="4854080"/>
                <a:ext cx="215445" cy="200055"/>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6</a:t>
                </a:r>
              </a:p>
            </p:txBody>
          </p:sp>
        </p:grpSp>
        <p:sp>
          <p:nvSpPr>
            <p:cNvPr id="44" name="직사각형 43">
              <a:extLst>
                <a:ext uri="{FF2B5EF4-FFF2-40B4-BE49-F238E27FC236}">
                  <a16:creationId xmlns="" xmlns:a16="http://schemas.microsoft.com/office/drawing/2014/main" id="{74B420DD-6758-4631-952A-F88B9D762A2E}"/>
                </a:ext>
              </a:extLst>
            </p:cNvPr>
            <p:cNvSpPr/>
            <p:nvPr/>
          </p:nvSpPr>
          <p:spPr>
            <a:xfrm>
              <a:off x="2991789" y="3978111"/>
              <a:ext cx="401860" cy="260368"/>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직사각형 44">
              <a:extLst>
                <a:ext uri="{FF2B5EF4-FFF2-40B4-BE49-F238E27FC236}">
                  <a16:creationId xmlns="" xmlns:a16="http://schemas.microsoft.com/office/drawing/2014/main" id="{7CC175DF-1203-4C2B-917E-4BBBFC824620}"/>
                </a:ext>
              </a:extLst>
            </p:cNvPr>
            <p:cNvSpPr/>
            <p:nvPr/>
          </p:nvSpPr>
          <p:spPr>
            <a:xfrm>
              <a:off x="3025879" y="4377858"/>
              <a:ext cx="401860" cy="260368"/>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직사각형 45">
              <a:extLst>
                <a:ext uri="{FF2B5EF4-FFF2-40B4-BE49-F238E27FC236}">
                  <a16:creationId xmlns="" xmlns:a16="http://schemas.microsoft.com/office/drawing/2014/main" id="{E7C54C1E-E343-4383-8567-CFF8535AB998}"/>
                </a:ext>
              </a:extLst>
            </p:cNvPr>
            <p:cNvSpPr/>
            <p:nvPr/>
          </p:nvSpPr>
          <p:spPr>
            <a:xfrm>
              <a:off x="3031657" y="4823365"/>
              <a:ext cx="401860" cy="260368"/>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직사각형 46">
              <a:extLst>
                <a:ext uri="{FF2B5EF4-FFF2-40B4-BE49-F238E27FC236}">
                  <a16:creationId xmlns="" xmlns:a16="http://schemas.microsoft.com/office/drawing/2014/main" id="{967202DE-FBC8-475F-ADC6-E97890633A8B}"/>
                </a:ext>
              </a:extLst>
            </p:cNvPr>
            <p:cNvSpPr/>
            <p:nvPr/>
          </p:nvSpPr>
          <p:spPr>
            <a:xfrm>
              <a:off x="4314289" y="3638747"/>
              <a:ext cx="417967" cy="263950"/>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직사각형 47">
              <a:extLst>
                <a:ext uri="{FF2B5EF4-FFF2-40B4-BE49-F238E27FC236}">
                  <a16:creationId xmlns="" xmlns:a16="http://schemas.microsoft.com/office/drawing/2014/main" id="{0B13503F-DDFA-4937-B577-C37027CB1EFD}"/>
                </a:ext>
              </a:extLst>
            </p:cNvPr>
            <p:cNvSpPr/>
            <p:nvPr/>
          </p:nvSpPr>
          <p:spPr>
            <a:xfrm>
              <a:off x="5411989" y="3657601"/>
              <a:ext cx="413596" cy="242278"/>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9" name="직사각형 48">
              <a:extLst>
                <a:ext uri="{FF2B5EF4-FFF2-40B4-BE49-F238E27FC236}">
                  <a16:creationId xmlns="" xmlns:a16="http://schemas.microsoft.com/office/drawing/2014/main" id="{D3CC9F8C-9144-43C5-AE12-F26105775D9C}"/>
                </a:ext>
              </a:extLst>
            </p:cNvPr>
            <p:cNvSpPr/>
            <p:nvPr/>
          </p:nvSpPr>
          <p:spPr>
            <a:xfrm>
              <a:off x="6527635" y="3649681"/>
              <a:ext cx="413596" cy="242081"/>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0" name="그림 49">
              <a:extLst>
                <a:ext uri="{FF2B5EF4-FFF2-40B4-BE49-F238E27FC236}">
                  <a16:creationId xmlns="" xmlns:a16="http://schemas.microsoft.com/office/drawing/2014/main" id="{A388495E-D50B-4E55-AE17-4C6A6E7B4D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92628" y="4000296"/>
              <a:ext cx="223060" cy="223060"/>
            </a:xfrm>
            <a:prstGeom prst="rect">
              <a:avLst/>
            </a:prstGeom>
          </p:spPr>
        </p:pic>
        <p:pic>
          <p:nvPicPr>
            <p:cNvPr id="51" name="그림 50">
              <a:extLst>
                <a:ext uri="{FF2B5EF4-FFF2-40B4-BE49-F238E27FC236}">
                  <a16:creationId xmlns="" xmlns:a16="http://schemas.microsoft.com/office/drawing/2014/main" id="{25425F6C-E933-4DC5-9974-24E2EA7674E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9914" y="4383464"/>
              <a:ext cx="295782" cy="295782"/>
            </a:xfrm>
            <a:prstGeom prst="rect">
              <a:avLst/>
            </a:prstGeom>
          </p:spPr>
        </p:pic>
        <p:pic>
          <p:nvPicPr>
            <p:cNvPr id="52" name="그림 51">
              <a:extLst>
                <a:ext uri="{FF2B5EF4-FFF2-40B4-BE49-F238E27FC236}">
                  <a16:creationId xmlns="" xmlns:a16="http://schemas.microsoft.com/office/drawing/2014/main" id="{7EC02B50-F504-46A3-8E80-0C85683050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78672" y="4788724"/>
              <a:ext cx="303905" cy="303905"/>
            </a:xfrm>
            <a:prstGeom prst="rect">
              <a:avLst/>
            </a:prstGeom>
          </p:spPr>
        </p:pic>
        <p:pic>
          <p:nvPicPr>
            <p:cNvPr id="53" name="그림 52">
              <a:extLst>
                <a:ext uri="{FF2B5EF4-FFF2-40B4-BE49-F238E27FC236}">
                  <a16:creationId xmlns="" xmlns:a16="http://schemas.microsoft.com/office/drawing/2014/main" id="{91061C68-0D3F-47B7-9543-0D937E9AAB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53505" y="3663326"/>
              <a:ext cx="223060" cy="223060"/>
            </a:xfrm>
            <a:prstGeom prst="rect">
              <a:avLst/>
            </a:prstGeom>
          </p:spPr>
        </p:pic>
        <p:pic>
          <p:nvPicPr>
            <p:cNvPr id="54" name="그림 53">
              <a:extLst>
                <a:ext uri="{FF2B5EF4-FFF2-40B4-BE49-F238E27FC236}">
                  <a16:creationId xmlns="" xmlns:a16="http://schemas.microsoft.com/office/drawing/2014/main" id="{A65267F4-1B15-42F5-AED1-07A57E0F22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5992" y="3630773"/>
              <a:ext cx="295782" cy="295782"/>
            </a:xfrm>
            <a:prstGeom prst="rect">
              <a:avLst/>
            </a:prstGeom>
          </p:spPr>
        </p:pic>
        <p:pic>
          <p:nvPicPr>
            <p:cNvPr id="55" name="그림 54">
              <a:extLst>
                <a:ext uri="{FF2B5EF4-FFF2-40B4-BE49-F238E27FC236}">
                  <a16:creationId xmlns="" xmlns:a16="http://schemas.microsoft.com/office/drawing/2014/main" id="{7F7E71AC-D208-4943-9282-54A52D3068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05868" y="3621372"/>
              <a:ext cx="303905" cy="303905"/>
            </a:xfrm>
            <a:prstGeom prst="rect">
              <a:avLst/>
            </a:prstGeom>
          </p:spPr>
        </p:pic>
      </p:grpSp>
      <p:grpSp>
        <p:nvGrpSpPr>
          <p:cNvPr id="74" name="그룹 73"/>
          <p:cNvGrpSpPr/>
          <p:nvPr/>
        </p:nvGrpSpPr>
        <p:grpSpPr>
          <a:xfrm>
            <a:off x="661019" y="1371428"/>
            <a:ext cx="151796" cy="516008"/>
            <a:chOff x="577891" y="1266449"/>
            <a:chExt cx="216024" cy="734343"/>
          </a:xfrm>
        </p:grpSpPr>
        <p:sp>
          <p:nvSpPr>
            <p:cNvPr id="75" name="아래쪽 화살표 74"/>
            <p:cNvSpPr/>
            <p:nvPr/>
          </p:nvSpPr>
          <p:spPr>
            <a:xfrm>
              <a:off x="577891" y="1266449"/>
              <a:ext cx="216024" cy="734343"/>
            </a:xfrm>
            <a:prstGeom prst="downArrow">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6" name="타원 75"/>
            <p:cNvSpPr/>
            <p:nvPr/>
          </p:nvSpPr>
          <p:spPr>
            <a:xfrm>
              <a:off x="577891" y="1525608"/>
              <a:ext cx="216024" cy="216024"/>
            </a:xfrm>
            <a:prstGeom prst="ellipse">
              <a:avLst/>
            </a:prstGeom>
            <a:solidFill>
              <a:schemeClr val="bg1"/>
            </a:solidFill>
            <a:ln w="762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36006935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1.6. Procedures for Machine Learning-Based Data Analysis</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3" name="직사각형 12">
            <a:extLst>
              <a:ext uri="{FF2B5EF4-FFF2-40B4-BE49-F238E27FC236}">
                <a16:creationId xmlns="" xmlns:a16="http://schemas.microsoft.com/office/drawing/2014/main" id="{D8BF98C4-B566-4812-B5F0-560CFBA969E7}"/>
              </a:ext>
            </a:extLst>
          </p:cNvPr>
          <p:cNvSpPr/>
          <p:nvPr/>
        </p:nvSpPr>
        <p:spPr>
          <a:xfrm>
            <a:off x="954900" y="1422417"/>
            <a:ext cx="6300768"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600"/>
              </a:spcAft>
              <a:buClr>
                <a:srgbClr val="A5A5A5"/>
              </a:buClr>
              <a:defRPr/>
            </a:pPr>
            <a:r>
              <a:rPr lang="en-US" altLang="ko-KR" b="1" dirty="0">
                <a:solidFill>
                  <a:srgbClr val="009999"/>
                </a:solidFill>
                <a:latin typeface="SamsungOne 400" panose="020B0503030303020204" pitchFamily="34" charset="0"/>
                <a:ea typeface="SamsungOne 400" panose="020B0503030303020204" pitchFamily="34" charset="0"/>
              </a:rPr>
              <a:t>06. </a:t>
            </a:r>
            <a:r>
              <a:rPr lang="en-US" altLang="ko-KR" sz="1400" dirty="0">
                <a:solidFill>
                  <a:schemeClr val="tx1"/>
                </a:solidFill>
                <a:latin typeface="SamsungOne 400" panose="020B0503030303020204" pitchFamily="34" charset="0"/>
                <a:ea typeface="SamsungOne 400" panose="020B0503030303020204" pitchFamily="34" charset="0"/>
              </a:rPr>
              <a:t>Improving Model Performance and Market Application</a:t>
            </a:r>
            <a:endParaRPr lang="ko-KR" altLang="en-US" sz="1400" dirty="0">
              <a:solidFill>
                <a:schemeClr val="tx1"/>
              </a:solidFill>
              <a:latin typeface="SamsungOne 400" panose="020B0503030303020204" pitchFamily="34" charset="0"/>
            </a:endParaRPr>
          </a:p>
        </p:txBody>
      </p:sp>
      <p:sp>
        <p:nvSpPr>
          <p:cNvPr id="17" name="직사각형 16">
            <a:extLst>
              <a:ext uri="{FF2B5EF4-FFF2-40B4-BE49-F238E27FC236}">
                <a16:creationId xmlns="" xmlns:a16="http://schemas.microsoft.com/office/drawing/2014/main" id="{D8BF98C4-B566-4812-B5F0-560CFBA969E7}"/>
              </a:ext>
            </a:extLst>
          </p:cNvPr>
          <p:cNvSpPr/>
          <p:nvPr/>
        </p:nvSpPr>
        <p:spPr>
          <a:xfrm>
            <a:off x="702940" y="1916832"/>
            <a:ext cx="8632825" cy="2956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An issue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that needs solving by a single machine learning analysis process is rarely solved at once, and </a:t>
            </a:r>
            <a:r>
              <a:rPr lang="en-US" altLang="ko-KR" sz="1300" b="1" dirty="0">
                <a:solidFill>
                  <a:srgbClr val="1429A0"/>
                </a:solidFill>
                <a:latin typeface="SamsungOne 400" panose="020B0503030303020204" pitchFamily="34" charset="0"/>
                <a:ea typeface="SamsungOne 400" panose="020B0503030303020204" pitchFamily="34" charset="0"/>
              </a:rPr>
              <a:t>the model’s performance is improved by continuously changing model parameters and estimation methods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compare performance with the original algorithms, other algorithms are sometimes applied. </a:t>
            </a:r>
          </a:p>
          <a:p>
            <a:pPr marL="361950" lvl="1" indent="-180975">
              <a:spcAft>
                <a:spcPts val="800"/>
              </a:spcAft>
              <a:buClr>
                <a:srgbClr val="193EB0"/>
              </a:buClr>
              <a:buFont typeface="Arial" panose="020B0604020202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Judging model performance</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judgment on how satisfactory the model performance is can vary depending on the issue or business domain that needs analysis. In any case, there is no absolute criterion for judging that the model performance has improved sufficiently. </a:t>
            </a:r>
          </a:p>
          <a:p>
            <a:pPr marL="361950" lvl="1" indent="-180975">
              <a:spcAft>
                <a:spcPts val="800"/>
              </a:spcAft>
              <a:buClr>
                <a:srgbClr val="193EB0"/>
              </a:buClr>
              <a:buFont typeface="Arial" panose="020B0604020202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Improving model performance</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Analysts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need to compare and apply various algorithms, change parameters and estimation methods even within the same algorithm, and seek to improve model performance until they are judged to be satisfactory. </a:t>
            </a:r>
          </a:p>
          <a:p>
            <a:pPr marL="361950" lvl="1" indent="-180975">
              <a:spcAft>
                <a:spcPts val="800"/>
              </a:spcAft>
              <a:buClr>
                <a:srgbClr val="193EB0"/>
              </a:buClr>
              <a:buFont typeface="Arial" panose="020B0604020202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Market application of the satisfied model</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After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process, if the results are derived enough to satisfy the model, it can be applied to the originally intended business issue. In some cases, additional development work for automation or system linkage may be required. </a:t>
            </a:r>
          </a:p>
        </p:txBody>
      </p:sp>
      <p:pic>
        <p:nvPicPr>
          <p:cNvPr id="19" name="그림 18">
            <a:extLst>
              <a:ext uri="{FF2B5EF4-FFF2-40B4-BE49-F238E27FC236}">
                <a16:creationId xmlns="" xmlns:a16="http://schemas.microsoft.com/office/drawing/2014/main" id="{2D359EC0-AFE0-4209-9A3B-8ADDB13511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22849" y1="86546" x2="55786" y2="89357"/>
                      </a14:backgroundRemoval>
                    </a14:imgEffect>
                  </a14:imgLayer>
                </a14:imgProps>
              </a:ext>
            </a:extLst>
          </a:blip>
          <a:stretch>
            <a:fillRect/>
          </a:stretch>
        </p:blipFill>
        <p:spPr>
          <a:xfrm>
            <a:off x="3947330" y="4725144"/>
            <a:ext cx="2144044" cy="1584176"/>
          </a:xfrm>
          <a:prstGeom prst="rect">
            <a:avLst/>
          </a:prstGeom>
        </p:spPr>
      </p:pic>
      <p:grpSp>
        <p:nvGrpSpPr>
          <p:cNvPr id="18" name="그룹 17"/>
          <p:cNvGrpSpPr/>
          <p:nvPr/>
        </p:nvGrpSpPr>
        <p:grpSpPr>
          <a:xfrm>
            <a:off x="661019" y="1371428"/>
            <a:ext cx="151796" cy="516008"/>
            <a:chOff x="577891" y="1266449"/>
            <a:chExt cx="216024" cy="734343"/>
          </a:xfrm>
        </p:grpSpPr>
        <p:sp>
          <p:nvSpPr>
            <p:cNvPr id="20" name="아래쪽 화살표 19"/>
            <p:cNvSpPr/>
            <p:nvPr/>
          </p:nvSpPr>
          <p:spPr>
            <a:xfrm>
              <a:off x="577891" y="1266449"/>
              <a:ext cx="216024" cy="734343"/>
            </a:xfrm>
            <a:prstGeom prst="downArrow">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타원 20"/>
            <p:cNvSpPr/>
            <p:nvPr/>
          </p:nvSpPr>
          <p:spPr>
            <a:xfrm>
              <a:off x="577891" y="1525608"/>
              <a:ext cx="216024" cy="216024"/>
            </a:xfrm>
            <a:prstGeom prst="ellipse">
              <a:avLst/>
            </a:prstGeom>
            <a:solidFill>
              <a:schemeClr val="bg1"/>
            </a:solidFill>
            <a:ln w="76200">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21507772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The Concept of Artificial Intelligence</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33" name="직사각형 32">
            <a:extLst>
              <a:ext uri="{FF2B5EF4-FFF2-40B4-BE49-F238E27FC236}">
                <a16:creationId xmlns="" xmlns:a16="http://schemas.microsoft.com/office/drawing/2014/main" id="{2CAFE075-FBBA-4960-A260-BBCDF3C0920C}"/>
              </a:ext>
            </a:extLst>
          </p:cNvPr>
          <p:cNvSpPr/>
          <p:nvPr/>
        </p:nvSpPr>
        <p:spPr>
          <a:xfrm>
            <a:off x="1054111" y="3929021"/>
            <a:ext cx="8286680" cy="2236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1.1. Definition of Artificial Intelligence</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1.2. Types and Subsets of Artificial Intelligence</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1.3. Definition of Machine Learning</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1.4. Disciplines Related to Machine Learning</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1.5. Types and Choices of Machine Learning-Based Data Analysis</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1.6. Procedures for Machine Learning-Based Data Analysis</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1.7. Reasons For Machine Learning</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1.8. Limitations of Machine Learning</a:t>
            </a:r>
            <a:endParaRPr lang="en-US" altLang="ko-KR" dirty="0">
              <a:solidFill>
                <a:srgbClr val="A6A6A6"/>
              </a:solidFill>
              <a:latin typeface="SamsungOne 400" panose="020B0503030303020204" pitchFamily="34" charset="0"/>
              <a:ea typeface="SamsungOne 400" panose="020B0503030303020204" pitchFamily="34" charset="0"/>
            </a:endParaRPr>
          </a:p>
        </p:txBody>
      </p:sp>
    </p:spTree>
    <p:custDataLst>
      <p:tags r:id="rId1"/>
    </p:custDataLst>
    <p:extLst>
      <p:ext uri="{BB962C8B-B14F-4D97-AF65-F5344CB8AC3E}">
        <p14:creationId xmlns:p14="http://schemas.microsoft.com/office/powerpoint/2010/main" val="31847054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1.7. Reasons For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22" name="직사각형 2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3" name="그룹 22">
            <a:extLst>
              <a:ext uri="{FF2B5EF4-FFF2-40B4-BE49-F238E27FC236}">
                <a16:creationId xmlns="" xmlns:a16="http://schemas.microsoft.com/office/drawing/2014/main" id="{E69F09C3-F1F3-4DBB-9C84-40ADCE2E8A56}"/>
              </a:ext>
            </a:extLst>
          </p:cNvPr>
          <p:cNvGrpSpPr/>
          <p:nvPr/>
        </p:nvGrpSpPr>
        <p:grpSpPr>
          <a:xfrm>
            <a:off x="2071092" y="3610372"/>
            <a:ext cx="6048672" cy="2626940"/>
            <a:chOff x="1782615" y="3206996"/>
            <a:chExt cx="6480720" cy="2814579"/>
          </a:xfrm>
        </p:grpSpPr>
        <p:sp>
          <p:nvSpPr>
            <p:cNvPr id="24" name="직사각형 23"/>
            <p:cNvSpPr/>
            <p:nvPr/>
          </p:nvSpPr>
          <p:spPr>
            <a:xfrm>
              <a:off x="1782615" y="3360550"/>
              <a:ext cx="6480720" cy="266102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직사각형 9">
              <a:extLst>
                <a:ext uri="{FF2B5EF4-FFF2-40B4-BE49-F238E27FC236}">
                  <a16:creationId xmlns="" xmlns:a16="http://schemas.microsoft.com/office/drawing/2014/main" id="{19D09BE8-181E-4B71-8FF9-8CE3E133865B}"/>
                </a:ext>
              </a:extLst>
            </p:cNvPr>
            <p:cNvSpPr/>
            <p:nvPr/>
          </p:nvSpPr>
          <p:spPr>
            <a:xfrm>
              <a:off x="3721562" y="3206996"/>
              <a:ext cx="2458684" cy="362736"/>
            </a:xfrm>
            <a:prstGeom prst="rect">
              <a:avLst/>
            </a:prstGeom>
            <a:solidFill>
              <a:schemeClr val="bg1"/>
            </a:solidFill>
          </p:spPr>
          <p:txBody>
            <a:bodyPr wrap="square">
              <a:spAutoFit/>
            </a:bodyPr>
            <a:lstStyle/>
            <a:p>
              <a:pPr algn="ctr"/>
              <a:r>
                <a:rPr lang="en-US" altLang="ko-KR" sz="1600" b="1" dirty="0">
                  <a:solidFill>
                    <a:srgbClr val="1429A0"/>
                  </a:solidFill>
                  <a:latin typeface="SamsungOne 400" pitchFamily="34" charset="0"/>
                  <a:ea typeface="SamsungOne 400" pitchFamily="34" charset="0"/>
                </a:rPr>
                <a:t>Traditional Approach</a:t>
              </a:r>
              <a:endParaRPr lang="ko-KR" altLang="en-US" sz="1600" b="1" dirty="0">
                <a:solidFill>
                  <a:srgbClr val="1429A0"/>
                </a:solidFill>
                <a:latin typeface="SamsungOne 400" pitchFamily="34" charset="0"/>
                <a:ea typeface="SamsungOne 400" pitchFamily="34" charset="0"/>
              </a:endParaRPr>
            </a:p>
          </p:txBody>
        </p:sp>
        <p:grpSp>
          <p:nvGrpSpPr>
            <p:cNvPr id="26" name="그룹 25">
              <a:extLst>
                <a:ext uri="{FF2B5EF4-FFF2-40B4-BE49-F238E27FC236}">
                  <a16:creationId xmlns="" xmlns:a16="http://schemas.microsoft.com/office/drawing/2014/main" id="{B98BAAC6-9016-4005-98ED-0AA084CC5A08}"/>
                </a:ext>
              </a:extLst>
            </p:cNvPr>
            <p:cNvGrpSpPr/>
            <p:nvPr/>
          </p:nvGrpSpPr>
          <p:grpSpPr>
            <a:xfrm>
              <a:off x="1926630" y="3561716"/>
              <a:ext cx="6254541" cy="2248039"/>
              <a:chOff x="1926630" y="3561716"/>
              <a:chExt cx="6254541" cy="2248039"/>
            </a:xfrm>
          </p:grpSpPr>
          <p:sp>
            <p:nvSpPr>
              <p:cNvPr id="30" name="직사각형 29">
                <a:extLst>
                  <a:ext uri="{FF2B5EF4-FFF2-40B4-BE49-F238E27FC236}">
                    <a16:creationId xmlns="" xmlns:a16="http://schemas.microsoft.com/office/drawing/2014/main" id="{67D11F71-D86A-4F56-B480-EA69BCAA0733}"/>
                  </a:ext>
                </a:extLst>
              </p:cNvPr>
              <p:cNvSpPr/>
              <p:nvPr/>
            </p:nvSpPr>
            <p:spPr>
              <a:xfrm>
                <a:off x="6626846" y="3561716"/>
                <a:ext cx="1008112" cy="396794"/>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 400" panose="020B0503030303020204" pitchFamily="34" charset="0"/>
                  </a:rPr>
                  <a:t>Launch!</a:t>
                </a:r>
                <a:endParaRPr lang="ko-KR" altLang="en-US" sz="1400" b="1" dirty="0">
                  <a:latin typeface="SamsungOne 400" panose="020B0503030303020204" pitchFamily="34" charset="0"/>
                </a:endParaRPr>
              </a:p>
            </p:txBody>
          </p:sp>
          <p:sp>
            <p:nvSpPr>
              <p:cNvPr id="31" name="순서도: 판단 30">
                <a:extLst>
                  <a:ext uri="{FF2B5EF4-FFF2-40B4-BE49-F238E27FC236}">
                    <a16:creationId xmlns="" xmlns:a16="http://schemas.microsoft.com/office/drawing/2014/main" id="{1946C441-AF32-4E06-A2CD-B4191A2586EC}"/>
                  </a:ext>
                </a:extLst>
              </p:cNvPr>
              <p:cNvSpPr/>
              <p:nvPr/>
            </p:nvSpPr>
            <p:spPr>
              <a:xfrm>
                <a:off x="6092940" y="4562822"/>
                <a:ext cx="2088231" cy="546252"/>
              </a:xfrm>
              <a:prstGeom prst="flowChartDecision">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b="1" dirty="0">
                    <a:latin typeface="SamsungOne 400" panose="020B0503030303020204" pitchFamily="34" charset="0"/>
                  </a:rPr>
                  <a:t>Solution Evaluation</a:t>
                </a:r>
                <a:endParaRPr lang="ko-KR" altLang="en-US" sz="1300" b="1" dirty="0">
                  <a:latin typeface="SamsungOne 400" panose="020B0503030303020204" pitchFamily="34" charset="0"/>
                </a:endParaRPr>
              </a:p>
            </p:txBody>
          </p:sp>
          <p:cxnSp>
            <p:nvCxnSpPr>
              <p:cNvPr id="32" name="직선 화살표 연결선 31">
                <a:extLst>
                  <a:ext uri="{FF2B5EF4-FFF2-40B4-BE49-F238E27FC236}">
                    <a16:creationId xmlns="" xmlns:a16="http://schemas.microsoft.com/office/drawing/2014/main" id="{F60EB5CE-64B7-4440-9577-F4C20F59000F}"/>
                  </a:ext>
                </a:extLst>
              </p:cNvPr>
              <p:cNvCxnSpPr>
                <a:cxnSpLocks/>
                <a:stCxn id="31" idx="0"/>
                <a:endCxn id="30" idx="2"/>
              </p:cNvCxnSpPr>
              <p:nvPr/>
            </p:nvCxnSpPr>
            <p:spPr>
              <a:xfrm flipH="1" flipV="1">
                <a:off x="7130902" y="3958510"/>
                <a:ext cx="6154" cy="604312"/>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33" name="그림 32">
                <a:extLst>
                  <a:ext uri="{FF2B5EF4-FFF2-40B4-BE49-F238E27FC236}">
                    <a16:creationId xmlns="" xmlns:a16="http://schemas.microsoft.com/office/drawing/2014/main" id="{E554F08B-4DA0-4B9F-BC89-4BB4FFB07209}"/>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34223" y="5189414"/>
                <a:ext cx="360000" cy="360000"/>
              </a:xfrm>
              <a:prstGeom prst="rect">
                <a:avLst/>
              </a:prstGeom>
            </p:spPr>
          </p:pic>
          <p:pic>
            <p:nvPicPr>
              <p:cNvPr id="34" name="그림 33">
                <a:extLst>
                  <a:ext uri="{FF2B5EF4-FFF2-40B4-BE49-F238E27FC236}">
                    <a16:creationId xmlns="" xmlns:a16="http://schemas.microsoft.com/office/drawing/2014/main" id="{469AE2DD-FF27-41C3-BB9B-114C9347D009}"/>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234223" y="4133076"/>
                <a:ext cx="360000" cy="360000"/>
              </a:xfrm>
              <a:prstGeom prst="rect">
                <a:avLst/>
              </a:prstGeom>
            </p:spPr>
          </p:pic>
          <p:sp>
            <p:nvSpPr>
              <p:cNvPr id="35" name="직사각형 34">
                <a:extLst>
                  <a:ext uri="{FF2B5EF4-FFF2-40B4-BE49-F238E27FC236}">
                    <a16:creationId xmlns="" xmlns:a16="http://schemas.microsoft.com/office/drawing/2014/main" id="{D4563CB3-FB14-4AD9-A4C2-205BC82F04F1}"/>
                  </a:ext>
                </a:extLst>
              </p:cNvPr>
              <p:cNvSpPr/>
              <p:nvPr/>
            </p:nvSpPr>
            <p:spPr>
              <a:xfrm>
                <a:off x="4248536" y="5449755"/>
                <a:ext cx="1459370" cy="360000"/>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 400" panose="020B0503030303020204" pitchFamily="34" charset="0"/>
                  </a:rPr>
                  <a:t>Error Analysis</a:t>
                </a:r>
                <a:endParaRPr lang="ko-KR" altLang="en-US" sz="1400" b="1" dirty="0">
                  <a:latin typeface="SamsungOne 400" panose="020B0503030303020204" pitchFamily="34" charset="0"/>
                </a:endParaRPr>
              </a:p>
            </p:txBody>
          </p:sp>
          <p:sp>
            <p:nvSpPr>
              <p:cNvPr id="36" name="직사각형 35">
                <a:extLst>
                  <a:ext uri="{FF2B5EF4-FFF2-40B4-BE49-F238E27FC236}">
                    <a16:creationId xmlns="" xmlns:a16="http://schemas.microsoft.com/office/drawing/2014/main" id="{F5A78C7B-8F77-4434-88D0-5F4A91EC7FE1}"/>
                  </a:ext>
                </a:extLst>
              </p:cNvPr>
              <p:cNvSpPr/>
              <p:nvPr/>
            </p:nvSpPr>
            <p:spPr>
              <a:xfrm>
                <a:off x="1926630" y="4562822"/>
                <a:ext cx="1710053" cy="546252"/>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 400" panose="020B0503030303020204" pitchFamily="34" charset="0"/>
                  </a:rPr>
                  <a:t>Problem Research</a:t>
                </a:r>
                <a:endParaRPr lang="ko-KR" altLang="en-US" sz="1400" b="1" dirty="0">
                  <a:latin typeface="SamsungOne 400" panose="020B0503030303020204" pitchFamily="34" charset="0"/>
                </a:endParaRPr>
              </a:p>
            </p:txBody>
          </p:sp>
          <p:sp>
            <p:nvSpPr>
              <p:cNvPr id="37" name="직사각형 36">
                <a:extLst>
                  <a:ext uri="{FF2B5EF4-FFF2-40B4-BE49-F238E27FC236}">
                    <a16:creationId xmlns="" xmlns:a16="http://schemas.microsoft.com/office/drawing/2014/main" id="{6983C5C5-DC2D-42D2-B226-1ED6DEB625DF}"/>
                  </a:ext>
                </a:extLst>
              </p:cNvPr>
              <p:cNvSpPr/>
              <p:nvPr/>
            </p:nvSpPr>
            <p:spPr>
              <a:xfrm>
                <a:off x="4239018" y="4562822"/>
                <a:ext cx="1459370" cy="546252"/>
              </a:xfrm>
              <a:prstGeom prst="rect">
                <a:avLst/>
              </a:prstGeom>
              <a:solidFill>
                <a:schemeClr val="accent4">
                  <a:lumMod val="20000"/>
                  <a:lumOff val="80000"/>
                </a:schemeClr>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 400" panose="020B0503030303020204" pitchFamily="34" charset="0"/>
                  </a:rPr>
                  <a:t>Making Rules</a:t>
                </a:r>
                <a:endParaRPr lang="ko-KR" altLang="en-US" sz="1400" b="1" dirty="0">
                  <a:latin typeface="SamsungOne 400" panose="020B0503030303020204" pitchFamily="34" charset="0"/>
                </a:endParaRPr>
              </a:p>
            </p:txBody>
          </p:sp>
          <p:cxnSp>
            <p:nvCxnSpPr>
              <p:cNvPr id="38" name="연결선: 꺾임 29">
                <a:extLst>
                  <a:ext uri="{FF2B5EF4-FFF2-40B4-BE49-F238E27FC236}">
                    <a16:creationId xmlns="" xmlns:a16="http://schemas.microsoft.com/office/drawing/2014/main" id="{886FE5F2-8B67-44ED-A5C7-17E32EA4AD40}"/>
                  </a:ext>
                </a:extLst>
              </p:cNvPr>
              <p:cNvCxnSpPr>
                <a:cxnSpLocks/>
                <a:stCxn id="31" idx="2"/>
                <a:endCxn id="35" idx="3"/>
              </p:cNvCxnSpPr>
              <p:nvPr/>
            </p:nvCxnSpPr>
            <p:spPr>
              <a:xfrm rot="5400000">
                <a:off x="6162141" y="4654839"/>
                <a:ext cx="520681" cy="1429150"/>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연결선: 꺾임 31">
                <a:extLst>
                  <a:ext uri="{FF2B5EF4-FFF2-40B4-BE49-F238E27FC236}">
                    <a16:creationId xmlns="" xmlns:a16="http://schemas.microsoft.com/office/drawing/2014/main" id="{97CBA39F-C4F7-4C84-85EE-105FF7E1F522}"/>
                  </a:ext>
                </a:extLst>
              </p:cNvPr>
              <p:cNvCxnSpPr>
                <a:cxnSpLocks/>
                <a:stCxn id="35" idx="1"/>
                <a:endCxn id="36" idx="2"/>
              </p:cNvCxnSpPr>
              <p:nvPr/>
            </p:nvCxnSpPr>
            <p:spPr>
              <a:xfrm rot="10800000">
                <a:off x="2781658" y="5109075"/>
                <a:ext cx="1466879" cy="520681"/>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 xmlns:a16="http://schemas.microsoft.com/office/drawing/2014/main" id="{DE1AFF40-300A-4C90-84AF-C0F3D314AC3A}"/>
                  </a:ext>
                </a:extLst>
              </p:cNvPr>
              <p:cNvCxnSpPr>
                <a:cxnSpLocks/>
                <a:stCxn id="36" idx="3"/>
                <a:endCxn id="37" idx="1"/>
              </p:cNvCxnSpPr>
              <p:nvPr/>
            </p:nvCxnSpPr>
            <p:spPr>
              <a:xfrm>
                <a:off x="3636683" y="4835948"/>
                <a:ext cx="602335"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 xmlns:a16="http://schemas.microsoft.com/office/drawing/2014/main" id="{5C989ADC-76FE-42DA-9519-3E9E12F4F837}"/>
                  </a:ext>
                </a:extLst>
              </p:cNvPr>
              <p:cNvCxnSpPr>
                <a:cxnSpLocks/>
                <a:stCxn id="37" idx="3"/>
                <a:endCxn id="31" idx="1"/>
              </p:cNvCxnSpPr>
              <p:nvPr/>
            </p:nvCxnSpPr>
            <p:spPr>
              <a:xfrm>
                <a:off x="5698388" y="4835948"/>
                <a:ext cx="394552"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 name="그룹 1"/>
          <p:cNvGrpSpPr/>
          <p:nvPr/>
        </p:nvGrpSpPr>
        <p:grpSpPr>
          <a:xfrm>
            <a:off x="558924" y="1879047"/>
            <a:ext cx="9180558" cy="1696574"/>
            <a:chOff x="558924" y="1816596"/>
            <a:chExt cx="9180558" cy="1696574"/>
          </a:xfrm>
        </p:grpSpPr>
        <p:sp>
          <p:nvSpPr>
            <p:cNvPr id="19" name="직사각형 18">
              <a:extLst>
                <a:ext uri="{FF2B5EF4-FFF2-40B4-BE49-F238E27FC236}">
                  <a16:creationId xmlns="" xmlns:a16="http://schemas.microsoft.com/office/drawing/2014/main" id="{D8BF98C4-B566-4812-B5F0-560CFBA969E7}"/>
                </a:ext>
              </a:extLst>
            </p:cNvPr>
            <p:cNvSpPr/>
            <p:nvPr/>
          </p:nvSpPr>
          <p:spPr>
            <a:xfrm>
              <a:off x="702940" y="2064843"/>
              <a:ext cx="8632825" cy="1448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With traditional programming techniques, the rules become longer and more complex, making it very difficult to maintain. However, spam filters based on machine learning techniques detect patterns that appear more frequently in spam than regular mails, automatically learning which words and phrases are good criteria for judging spam mails.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Machine learning is suitable for fields that are too complex or have no known algorithms in traditional ways (e.g., speech recognition).</a:t>
              </a:r>
            </a:p>
          </p:txBody>
        </p:sp>
        <p:sp>
          <p:nvSpPr>
            <p:cNvPr id="43" name="직사각형 42">
              <a:extLst>
                <a:ext uri="{FF2B5EF4-FFF2-40B4-BE49-F238E27FC236}">
                  <a16:creationId xmlns="" xmlns:a16="http://schemas.microsoft.com/office/drawing/2014/main" id="{4C065641-3666-4F94-9243-1B1A99D79ED7}"/>
                </a:ext>
              </a:extLst>
            </p:cNvPr>
            <p:cNvSpPr/>
            <p:nvPr/>
          </p:nvSpPr>
          <p:spPr>
            <a:xfrm>
              <a:off x="558924" y="1816596"/>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Why Use Machine Learning?</a:t>
              </a:r>
            </a:p>
          </p:txBody>
        </p:sp>
      </p:grpSp>
      <p:sp>
        <p:nvSpPr>
          <p:cNvPr id="27" name="직사각형 26">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Reasons For Machine Learning</a:t>
            </a:r>
          </a:p>
        </p:txBody>
      </p:sp>
    </p:spTree>
    <p:custDataLst>
      <p:tags r:id="rId1"/>
    </p:custDataLst>
    <p:extLst>
      <p:ext uri="{BB962C8B-B14F-4D97-AF65-F5344CB8AC3E}">
        <p14:creationId xmlns:p14="http://schemas.microsoft.com/office/powerpoint/2010/main" val="24151649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 xmlns:a16="http://schemas.microsoft.com/office/drawing/2014/main" id="{D8BF98C4-B566-4812-B5F0-560CFBA969E7}"/>
              </a:ext>
            </a:extLst>
          </p:cNvPr>
          <p:cNvSpPr/>
          <p:nvPr/>
        </p:nvSpPr>
        <p:spPr>
          <a:xfrm>
            <a:off x="702940" y="1700808"/>
            <a:ext cx="8632825" cy="1653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Problem: Existing solutions require a lot of manual adjustment and rules. ML: One machine learning model can simplify the code and increase performance compared to traditional methods.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Problem: Complex problems with no solutions in traditional ways. ML: Solutions can be found with the best machine learning techniques.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Fluid Environment: Machine learning systems can adapt to new data.</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Gain insight from complex problems and large amounts of data. </a:t>
            </a:r>
          </a:p>
        </p:txBody>
      </p:sp>
      <p:grpSp>
        <p:nvGrpSpPr>
          <p:cNvPr id="21" name="그룹 2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1.7. Reasons For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23" name="직사각형 2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77" name="그룹 76">
            <a:extLst>
              <a:ext uri="{FF2B5EF4-FFF2-40B4-BE49-F238E27FC236}">
                <a16:creationId xmlns="" xmlns:a16="http://schemas.microsoft.com/office/drawing/2014/main" id="{5A39F92F-46E5-4A7D-B9EA-50C1A6C2230B}"/>
              </a:ext>
            </a:extLst>
          </p:cNvPr>
          <p:cNvGrpSpPr/>
          <p:nvPr/>
        </p:nvGrpSpPr>
        <p:grpSpPr>
          <a:xfrm>
            <a:off x="1711052" y="3419573"/>
            <a:ext cx="6480720" cy="2836376"/>
            <a:chOff x="1711052" y="3212976"/>
            <a:chExt cx="6480720" cy="2836376"/>
          </a:xfrm>
        </p:grpSpPr>
        <p:sp>
          <p:nvSpPr>
            <p:cNvPr id="25" name="직사각형 24">
              <a:extLst>
                <a:ext uri="{FF2B5EF4-FFF2-40B4-BE49-F238E27FC236}">
                  <a16:creationId xmlns="" xmlns:a16="http://schemas.microsoft.com/office/drawing/2014/main" id="{14EAA062-CC6E-4270-8801-C65F97B7FBFF}"/>
                </a:ext>
              </a:extLst>
            </p:cNvPr>
            <p:cNvSpPr/>
            <p:nvPr/>
          </p:nvSpPr>
          <p:spPr>
            <a:xfrm>
              <a:off x="1711052" y="3369352"/>
              <a:ext cx="6480720" cy="268000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9">
              <a:extLst>
                <a:ext uri="{FF2B5EF4-FFF2-40B4-BE49-F238E27FC236}">
                  <a16:creationId xmlns="" xmlns:a16="http://schemas.microsoft.com/office/drawing/2014/main" id="{D2495B91-1C60-4A0A-B532-5646D202E89E}"/>
                </a:ext>
              </a:extLst>
            </p:cNvPr>
            <p:cNvSpPr/>
            <p:nvPr/>
          </p:nvSpPr>
          <p:spPr>
            <a:xfrm>
              <a:off x="3439244" y="3212976"/>
              <a:ext cx="2883838" cy="338554"/>
            </a:xfrm>
            <a:prstGeom prst="rect">
              <a:avLst/>
            </a:prstGeom>
            <a:solidFill>
              <a:schemeClr val="bg1"/>
            </a:solidFill>
          </p:spPr>
          <p:txBody>
            <a:bodyPr wrap="square">
              <a:spAutoFit/>
            </a:bodyPr>
            <a:lstStyle/>
            <a:p>
              <a:pPr algn="ctr"/>
              <a:r>
                <a:rPr lang="en-US" altLang="ko-KR" sz="1600" b="1" dirty="0">
                  <a:solidFill>
                    <a:srgbClr val="1429A0"/>
                  </a:solidFill>
                  <a:latin typeface="SamsungOne 400" pitchFamily="34" charset="0"/>
                  <a:ea typeface="SamsungOne 400" pitchFamily="34" charset="0"/>
                </a:rPr>
                <a:t>Machine Learning Approach</a:t>
              </a:r>
              <a:endParaRPr lang="ko-KR" altLang="en-US" sz="1600" b="1" dirty="0">
                <a:solidFill>
                  <a:srgbClr val="1429A0"/>
                </a:solidFill>
                <a:latin typeface="SamsungOne 400" pitchFamily="34" charset="0"/>
                <a:ea typeface="SamsungOne 400" pitchFamily="34" charset="0"/>
              </a:endParaRPr>
            </a:p>
          </p:txBody>
        </p:sp>
        <p:sp>
          <p:nvSpPr>
            <p:cNvPr id="31" name="직사각형 30">
              <a:extLst>
                <a:ext uri="{FF2B5EF4-FFF2-40B4-BE49-F238E27FC236}">
                  <a16:creationId xmlns="" xmlns:a16="http://schemas.microsoft.com/office/drawing/2014/main" id="{ABEC83D2-72AA-4D63-89D9-D6A52CB4DCAE}"/>
                </a:ext>
              </a:extLst>
            </p:cNvPr>
            <p:cNvSpPr/>
            <p:nvPr/>
          </p:nvSpPr>
          <p:spPr>
            <a:xfrm>
              <a:off x="6566182" y="3674828"/>
              <a:ext cx="1008112" cy="499705"/>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 400" panose="020B0503030303020204" pitchFamily="34" charset="0"/>
                </a:rPr>
                <a:t>Launch!</a:t>
              </a:r>
              <a:endParaRPr lang="ko-KR" altLang="en-US" sz="1400" b="1" dirty="0">
                <a:latin typeface="SamsungOne 400" panose="020B0503030303020204" pitchFamily="34" charset="0"/>
              </a:endParaRPr>
            </a:p>
          </p:txBody>
        </p:sp>
        <p:sp>
          <p:nvSpPr>
            <p:cNvPr id="32" name="순서도: 판단 31">
              <a:extLst>
                <a:ext uri="{FF2B5EF4-FFF2-40B4-BE49-F238E27FC236}">
                  <a16:creationId xmlns="" xmlns:a16="http://schemas.microsoft.com/office/drawing/2014/main" id="{5282F1C4-0830-4E25-A3D6-58365A8E91A5}"/>
                </a:ext>
              </a:extLst>
            </p:cNvPr>
            <p:cNvSpPr/>
            <p:nvPr/>
          </p:nvSpPr>
          <p:spPr>
            <a:xfrm>
              <a:off x="6021377" y="4778846"/>
              <a:ext cx="2097724" cy="546252"/>
            </a:xfrm>
            <a:prstGeom prst="flowChartDecision">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b="1" dirty="0">
                  <a:latin typeface="SamsungOne 400" panose="020B0503030303020204" pitchFamily="34" charset="0"/>
                </a:rPr>
                <a:t>Solution Evaluation</a:t>
              </a:r>
              <a:endParaRPr lang="ko-KR" altLang="en-US" sz="1300" b="1" dirty="0">
                <a:latin typeface="SamsungOne 400" panose="020B0503030303020204" pitchFamily="34" charset="0"/>
              </a:endParaRPr>
            </a:p>
          </p:txBody>
        </p:sp>
        <p:cxnSp>
          <p:nvCxnSpPr>
            <p:cNvPr id="33" name="직선 화살표 연결선 32">
              <a:extLst>
                <a:ext uri="{FF2B5EF4-FFF2-40B4-BE49-F238E27FC236}">
                  <a16:creationId xmlns="" xmlns:a16="http://schemas.microsoft.com/office/drawing/2014/main" id="{5CB8E906-2692-44A7-9FB9-D637EF3DF65D}"/>
                </a:ext>
              </a:extLst>
            </p:cNvPr>
            <p:cNvCxnSpPr>
              <a:cxnSpLocks/>
              <a:stCxn id="32" idx="0"/>
              <a:endCxn id="31" idx="2"/>
            </p:cNvCxnSpPr>
            <p:nvPr/>
          </p:nvCxnSpPr>
          <p:spPr>
            <a:xfrm flipH="1" flipV="1">
              <a:off x="7070238" y="4174533"/>
              <a:ext cx="1" cy="60431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34" name="그림 33">
              <a:extLst>
                <a:ext uri="{FF2B5EF4-FFF2-40B4-BE49-F238E27FC236}">
                  <a16:creationId xmlns="" xmlns:a16="http://schemas.microsoft.com/office/drawing/2014/main" id="{5B0D98BB-678A-4D8E-AD1C-3D3D3477BE75}"/>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69168" y="5381000"/>
              <a:ext cx="360000" cy="360000"/>
            </a:xfrm>
            <a:prstGeom prst="rect">
              <a:avLst/>
            </a:prstGeom>
          </p:spPr>
        </p:pic>
        <p:pic>
          <p:nvPicPr>
            <p:cNvPr id="35" name="그림 34">
              <a:extLst>
                <a:ext uri="{FF2B5EF4-FFF2-40B4-BE49-F238E27FC236}">
                  <a16:creationId xmlns="" xmlns:a16="http://schemas.microsoft.com/office/drawing/2014/main" id="{90A0B535-3C63-428C-BE93-DB9E57DB77E9}"/>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169168" y="4343896"/>
              <a:ext cx="360000" cy="360000"/>
            </a:xfrm>
            <a:prstGeom prst="rect">
              <a:avLst/>
            </a:prstGeom>
          </p:spPr>
        </p:pic>
        <p:sp>
          <p:nvSpPr>
            <p:cNvPr id="36" name="직사각형 35">
              <a:extLst>
                <a:ext uri="{FF2B5EF4-FFF2-40B4-BE49-F238E27FC236}">
                  <a16:creationId xmlns="" xmlns:a16="http://schemas.microsoft.com/office/drawing/2014/main" id="{45BD441F-89EF-4EB7-8C0B-180C7706EEE5}"/>
                </a:ext>
              </a:extLst>
            </p:cNvPr>
            <p:cNvSpPr/>
            <p:nvPr/>
          </p:nvSpPr>
          <p:spPr>
            <a:xfrm>
              <a:off x="4176973" y="5532783"/>
              <a:ext cx="1455758" cy="359293"/>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 400" panose="020B0503030303020204" pitchFamily="34" charset="0"/>
                </a:rPr>
                <a:t>Error Analysis</a:t>
              </a:r>
              <a:endParaRPr lang="ko-KR" altLang="en-US" sz="1400" b="1" dirty="0">
                <a:latin typeface="SamsungOne 400" panose="020B0503030303020204" pitchFamily="34" charset="0"/>
              </a:endParaRPr>
            </a:p>
          </p:txBody>
        </p:sp>
        <p:sp>
          <p:nvSpPr>
            <p:cNvPr id="37" name="직사각형 36">
              <a:extLst>
                <a:ext uri="{FF2B5EF4-FFF2-40B4-BE49-F238E27FC236}">
                  <a16:creationId xmlns="" xmlns:a16="http://schemas.microsoft.com/office/drawing/2014/main" id="{A2A80229-7EF6-4BA1-A4B7-61DDD7D5E533}"/>
                </a:ext>
              </a:extLst>
            </p:cNvPr>
            <p:cNvSpPr/>
            <p:nvPr/>
          </p:nvSpPr>
          <p:spPr>
            <a:xfrm>
              <a:off x="1855067" y="4778846"/>
              <a:ext cx="1710053" cy="546252"/>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 400" panose="020B0503030303020204" pitchFamily="34" charset="0"/>
                </a:rPr>
                <a:t>Problem Research</a:t>
              </a:r>
              <a:endParaRPr lang="ko-KR" altLang="en-US" sz="1400" b="1" dirty="0">
                <a:latin typeface="SamsungOne 400" panose="020B0503030303020204" pitchFamily="34" charset="0"/>
              </a:endParaRPr>
            </a:p>
          </p:txBody>
        </p:sp>
        <p:sp>
          <p:nvSpPr>
            <p:cNvPr id="38" name="직사각형 37">
              <a:extLst>
                <a:ext uri="{FF2B5EF4-FFF2-40B4-BE49-F238E27FC236}">
                  <a16:creationId xmlns="" xmlns:a16="http://schemas.microsoft.com/office/drawing/2014/main" id="{5856A050-3C39-41CC-99A8-1C11151CB851}"/>
                </a:ext>
              </a:extLst>
            </p:cNvPr>
            <p:cNvSpPr/>
            <p:nvPr/>
          </p:nvSpPr>
          <p:spPr>
            <a:xfrm>
              <a:off x="3902200" y="4778846"/>
              <a:ext cx="1724626" cy="546252"/>
            </a:xfrm>
            <a:prstGeom prst="rect">
              <a:avLst/>
            </a:prstGeom>
            <a:solidFill>
              <a:schemeClr val="accent6">
                <a:lumMod val="20000"/>
                <a:lumOff val="80000"/>
              </a:schemeClr>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 400" panose="020B0503030303020204" pitchFamily="34" charset="0"/>
                </a:rPr>
                <a:t>Machine Learning Algorithm Training</a:t>
              </a:r>
              <a:endParaRPr lang="ko-KR" altLang="en-US" sz="1400" b="1" dirty="0">
                <a:latin typeface="SamsungOne 400" panose="020B0503030303020204" pitchFamily="34" charset="0"/>
              </a:endParaRPr>
            </a:p>
          </p:txBody>
        </p:sp>
        <p:cxnSp>
          <p:nvCxnSpPr>
            <p:cNvPr id="39" name="연결선: 꺾임 34">
              <a:extLst>
                <a:ext uri="{FF2B5EF4-FFF2-40B4-BE49-F238E27FC236}">
                  <a16:creationId xmlns="" xmlns:a16="http://schemas.microsoft.com/office/drawing/2014/main" id="{F7D774EE-0A86-4352-8FC1-DE24C945BE1D}"/>
                </a:ext>
              </a:extLst>
            </p:cNvPr>
            <p:cNvCxnSpPr>
              <a:cxnSpLocks/>
              <a:stCxn id="32" idx="2"/>
              <a:endCxn id="36" idx="3"/>
            </p:cNvCxnSpPr>
            <p:nvPr/>
          </p:nvCxnSpPr>
          <p:spPr>
            <a:xfrm rot="5400000">
              <a:off x="6157819" y="4800010"/>
              <a:ext cx="387332" cy="1437508"/>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연결선: 꺾임 35">
              <a:extLst>
                <a:ext uri="{FF2B5EF4-FFF2-40B4-BE49-F238E27FC236}">
                  <a16:creationId xmlns="" xmlns:a16="http://schemas.microsoft.com/office/drawing/2014/main" id="{D8253FE8-789F-4A65-920C-9C377FE03866}"/>
                </a:ext>
              </a:extLst>
            </p:cNvPr>
            <p:cNvCxnSpPr>
              <a:cxnSpLocks/>
              <a:stCxn id="36" idx="1"/>
              <a:endCxn id="37" idx="2"/>
            </p:cNvCxnSpPr>
            <p:nvPr/>
          </p:nvCxnSpPr>
          <p:spPr>
            <a:xfrm rot="10800000">
              <a:off x="2710095" y="5325098"/>
              <a:ext cx="1466879" cy="387332"/>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 xmlns:a16="http://schemas.microsoft.com/office/drawing/2014/main" id="{210AFA0E-BDB2-458F-BBB0-E5437C4CAD20}"/>
                </a:ext>
              </a:extLst>
            </p:cNvPr>
            <p:cNvCxnSpPr>
              <a:cxnSpLocks/>
              <a:stCxn id="37" idx="3"/>
              <a:endCxn id="38" idx="1"/>
            </p:cNvCxnSpPr>
            <p:nvPr/>
          </p:nvCxnSpPr>
          <p:spPr>
            <a:xfrm>
              <a:off x="3565120" y="5051972"/>
              <a:ext cx="337080"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 xmlns:a16="http://schemas.microsoft.com/office/drawing/2014/main" id="{0E23DF40-5E0E-4F17-B7F8-8E78116DA009}"/>
                </a:ext>
              </a:extLst>
            </p:cNvPr>
            <p:cNvCxnSpPr>
              <a:cxnSpLocks/>
              <a:stCxn id="38" idx="3"/>
              <a:endCxn id="32" idx="1"/>
            </p:cNvCxnSpPr>
            <p:nvPr/>
          </p:nvCxnSpPr>
          <p:spPr>
            <a:xfrm>
              <a:off x="5626826" y="5051972"/>
              <a:ext cx="394551"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43" name="그룹 42">
              <a:extLst>
                <a:ext uri="{FF2B5EF4-FFF2-40B4-BE49-F238E27FC236}">
                  <a16:creationId xmlns="" xmlns:a16="http://schemas.microsoft.com/office/drawing/2014/main" id="{D5FD9216-7DA0-4843-8AE7-A00B8D89B496}"/>
                </a:ext>
              </a:extLst>
            </p:cNvPr>
            <p:cNvGrpSpPr/>
            <p:nvPr/>
          </p:nvGrpSpPr>
          <p:grpSpPr>
            <a:xfrm>
              <a:off x="4061127" y="3674829"/>
              <a:ext cx="1406771" cy="823497"/>
              <a:chOff x="9573782" y="3466198"/>
              <a:chExt cx="1406771" cy="823497"/>
            </a:xfrm>
          </p:grpSpPr>
          <p:sp>
            <p:nvSpPr>
              <p:cNvPr id="45" name="순서도: 데이터 44">
                <a:extLst>
                  <a:ext uri="{FF2B5EF4-FFF2-40B4-BE49-F238E27FC236}">
                    <a16:creationId xmlns="" xmlns:a16="http://schemas.microsoft.com/office/drawing/2014/main" id="{5114C31D-51A5-4873-8625-8ACA4A28DADD}"/>
                  </a:ext>
                </a:extLst>
              </p:cNvPr>
              <p:cNvSpPr/>
              <p:nvPr/>
            </p:nvSpPr>
            <p:spPr>
              <a:xfrm>
                <a:off x="9573782" y="3466198"/>
                <a:ext cx="1406771" cy="823497"/>
              </a:xfrm>
              <a:prstGeom prst="flowChartInputOutput">
                <a:avLst/>
              </a:prstGeom>
              <a:solidFill>
                <a:schemeClr val="accent6">
                  <a:lumMod val="20000"/>
                  <a:lumOff val="80000"/>
                </a:schemeClr>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b"/>
              <a:lstStyle/>
              <a:p>
                <a:pPr algn="ctr"/>
                <a:r>
                  <a:rPr lang="en-US" altLang="ko-KR" sz="1400" b="1" dirty="0">
                    <a:latin typeface="SamsungOne 400" panose="020B0503030303020204" pitchFamily="34" charset="0"/>
                  </a:rPr>
                  <a:t>Data</a:t>
                </a:r>
                <a:endParaRPr lang="ko-KR" altLang="en-US" sz="1400" b="1" dirty="0">
                  <a:latin typeface="SamsungOne 400" panose="020B0503030303020204" pitchFamily="34" charset="0"/>
                </a:endParaRPr>
              </a:p>
            </p:txBody>
          </p:sp>
          <p:cxnSp>
            <p:nvCxnSpPr>
              <p:cNvPr id="46" name="직선 화살표 연결선 45">
                <a:extLst>
                  <a:ext uri="{FF2B5EF4-FFF2-40B4-BE49-F238E27FC236}">
                    <a16:creationId xmlns="" xmlns:a16="http://schemas.microsoft.com/office/drawing/2014/main" id="{0D71DE1A-EBF0-4F77-BA0F-B2867ACFFD14}"/>
                  </a:ext>
                </a:extLst>
              </p:cNvPr>
              <p:cNvCxnSpPr/>
              <p:nvPr/>
            </p:nvCxnSpPr>
            <p:spPr>
              <a:xfrm flipV="1">
                <a:off x="9957546" y="3540410"/>
                <a:ext cx="0" cy="454194"/>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 xmlns:a16="http://schemas.microsoft.com/office/drawing/2014/main" id="{574BD105-EE32-40A1-9F89-4814E0F2A9B2}"/>
                  </a:ext>
                </a:extLst>
              </p:cNvPr>
              <p:cNvCxnSpPr/>
              <p:nvPr/>
            </p:nvCxnSpPr>
            <p:spPr>
              <a:xfrm>
                <a:off x="9956971" y="3994604"/>
                <a:ext cx="611066" cy="0"/>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타원 47">
                <a:extLst>
                  <a:ext uri="{FF2B5EF4-FFF2-40B4-BE49-F238E27FC236}">
                    <a16:creationId xmlns="" xmlns:a16="http://schemas.microsoft.com/office/drawing/2014/main" id="{20B2A82F-149F-4737-A60F-7186595481AE}"/>
                  </a:ext>
                </a:extLst>
              </p:cNvPr>
              <p:cNvSpPr/>
              <p:nvPr/>
            </p:nvSpPr>
            <p:spPr>
              <a:xfrm>
                <a:off x="10024562" y="3845005"/>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9" name="타원 48">
                <a:extLst>
                  <a:ext uri="{FF2B5EF4-FFF2-40B4-BE49-F238E27FC236}">
                    <a16:creationId xmlns="" xmlns:a16="http://schemas.microsoft.com/office/drawing/2014/main" id="{8655E102-FB26-4DE0-9398-996A077C7C81}"/>
                  </a:ext>
                </a:extLst>
              </p:cNvPr>
              <p:cNvSpPr/>
              <p:nvPr/>
            </p:nvSpPr>
            <p:spPr>
              <a:xfrm>
                <a:off x="10129246" y="3708020"/>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0" name="타원 49">
                <a:extLst>
                  <a:ext uri="{FF2B5EF4-FFF2-40B4-BE49-F238E27FC236}">
                    <a16:creationId xmlns="" xmlns:a16="http://schemas.microsoft.com/office/drawing/2014/main" id="{764D3870-9FEB-495F-91C8-48DA47A1852B}"/>
                  </a:ext>
                </a:extLst>
              </p:cNvPr>
              <p:cNvSpPr/>
              <p:nvPr/>
            </p:nvSpPr>
            <p:spPr>
              <a:xfrm>
                <a:off x="10186796" y="3652935"/>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1" name="타원 50">
                <a:extLst>
                  <a:ext uri="{FF2B5EF4-FFF2-40B4-BE49-F238E27FC236}">
                    <a16:creationId xmlns="" xmlns:a16="http://schemas.microsoft.com/office/drawing/2014/main" id="{29C24512-5831-4939-A0F2-567D1A87C29B}"/>
                  </a:ext>
                </a:extLst>
              </p:cNvPr>
              <p:cNvSpPr/>
              <p:nvPr/>
            </p:nvSpPr>
            <p:spPr>
              <a:xfrm>
                <a:off x="10070282" y="3684681"/>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타원 51">
                <a:extLst>
                  <a:ext uri="{FF2B5EF4-FFF2-40B4-BE49-F238E27FC236}">
                    <a16:creationId xmlns="" xmlns:a16="http://schemas.microsoft.com/office/drawing/2014/main" id="{891349E2-A40C-4BEE-979B-76A1B098DABF}"/>
                  </a:ext>
                </a:extLst>
              </p:cNvPr>
              <p:cNvSpPr/>
              <p:nvPr/>
            </p:nvSpPr>
            <p:spPr>
              <a:xfrm>
                <a:off x="10302166" y="3634296"/>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44" name="직선 화살표 연결선 43">
              <a:extLst>
                <a:ext uri="{FF2B5EF4-FFF2-40B4-BE49-F238E27FC236}">
                  <a16:creationId xmlns="" xmlns:a16="http://schemas.microsoft.com/office/drawing/2014/main" id="{A82AC2CF-35EE-41E4-9FF4-CE8B4D98233A}"/>
                </a:ext>
              </a:extLst>
            </p:cNvPr>
            <p:cNvCxnSpPr>
              <a:cxnSpLocks/>
              <a:stCxn id="45" idx="4"/>
              <a:endCxn id="38" idx="0"/>
            </p:cNvCxnSpPr>
            <p:nvPr/>
          </p:nvCxnSpPr>
          <p:spPr>
            <a:xfrm>
              <a:off x="4764513" y="4498326"/>
              <a:ext cx="0" cy="28052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54" name="직사각형 53">
            <a:extLst>
              <a:ext uri="{FF2B5EF4-FFF2-40B4-BE49-F238E27FC236}">
                <a16:creationId xmlns="" xmlns:a16="http://schemas.microsoft.com/office/drawing/2014/main" id="{162D731A-ED94-4D2D-BEEA-788E4111485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Strengths of Machine Learning</a:t>
            </a:r>
          </a:p>
        </p:txBody>
      </p:sp>
    </p:spTree>
    <p:custDataLst>
      <p:tags r:id="rId1"/>
    </p:custDataLst>
    <p:extLst>
      <p:ext uri="{BB962C8B-B14F-4D97-AF65-F5344CB8AC3E}">
        <p14:creationId xmlns:p14="http://schemas.microsoft.com/office/powerpoint/2010/main" val="39299379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The Concept of Artificial Intelligence</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38" name="직사각형 37">
            <a:extLst>
              <a:ext uri="{FF2B5EF4-FFF2-40B4-BE49-F238E27FC236}">
                <a16:creationId xmlns="" xmlns:a16="http://schemas.microsoft.com/office/drawing/2014/main" id="{D94DAD12-C1E0-4865-AA06-A8C1009E3E3C}"/>
              </a:ext>
            </a:extLst>
          </p:cNvPr>
          <p:cNvSpPr/>
          <p:nvPr/>
        </p:nvSpPr>
        <p:spPr>
          <a:xfrm>
            <a:off x="1054111" y="3929021"/>
            <a:ext cx="8286680" cy="2236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1.1. Definition of Artificial Intelligence</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1.2. Types and Subsets of Artificial Intelligence</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1.3. Definition of Machine Learning</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1.4. Disciplines Related to Machine Learning</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1.5. Types and Choices of Machine Learning-Based Data Analysis</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1.6. Procedures for Machine Learning-Based Data Analysis</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1.7. Reasons For Machine Learning</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1.8. Limitations of Machine Learning</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spTree>
    <p:custDataLst>
      <p:tags r:id="rId1"/>
    </p:custDataLst>
    <p:extLst>
      <p:ext uri="{BB962C8B-B14F-4D97-AF65-F5344CB8AC3E}">
        <p14:creationId xmlns:p14="http://schemas.microsoft.com/office/powerpoint/2010/main" val="17400396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1.8. Limitations of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p:cNvGrpSpPr/>
          <p:nvPr/>
        </p:nvGrpSpPr>
        <p:grpSpPr>
          <a:xfrm>
            <a:off x="558924" y="1875699"/>
            <a:ext cx="9180558" cy="1422873"/>
            <a:chOff x="558924" y="1428745"/>
            <a:chExt cx="9180558" cy="1422873"/>
          </a:xfrm>
        </p:grpSpPr>
        <p:sp>
          <p:nvSpPr>
            <p:cNvPr id="17" name="직사각형 16">
              <a:extLst>
                <a:ext uri="{FF2B5EF4-FFF2-40B4-BE49-F238E27FC236}">
                  <a16:creationId xmlns="" xmlns:a16="http://schemas.microsoft.com/office/drawing/2014/main" id="{D8BF98C4-B566-4812-B5F0-560CFBA969E7}"/>
                </a:ext>
              </a:extLst>
            </p:cNvPr>
            <p:cNvSpPr/>
            <p:nvPr/>
          </p:nvSpPr>
          <p:spPr>
            <a:xfrm>
              <a:off x="702940" y="1700808"/>
              <a:ext cx="8632825" cy="1150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Most machine learning algorithms require a lot of data to work well.</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Even in very simple problems, thousands of data are needed and millions of complex problems such as image or voice recognition may be needed (In the case you can’t reuse a model that’s already been made).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collecting additional training data is not always easy or cheap, the algorithm cannot yet be ignored. </a:t>
              </a:r>
            </a:p>
          </p:txBody>
        </p:sp>
        <p:sp>
          <p:nvSpPr>
            <p:cNvPr id="19" name="직사각형 18">
              <a:extLst>
                <a:ext uri="{FF2B5EF4-FFF2-40B4-BE49-F238E27FC236}">
                  <a16:creationId xmlns="" xmlns:a16="http://schemas.microsoft.com/office/drawing/2014/main" id="{7406F43C-BD0B-4D72-BEFE-3988051CD354}"/>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b="1" dirty="0">
                  <a:solidFill>
                    <a:srgbClr val="1429A0"/>
                  </a:solidFill>
                  <a:latin typeface="SamsungOne 400" panose="020B0503030303020204" pitchFamily="34" charset="0"/>
                  <a:ea typeface="SamsungOne 400" panose="020B0503030303020204" pitchFamily="34" charset="0"/>
                </a:rPr>
                <a:t>Insufficient</a:t>
              </a:r>
              <a:r>
                <a:rPr lang="en-US" altLang="ko-KR" sz="1400" dirty="0">
                  <a:solidFill>
                    <a:schemeClr val="tx1"/>
                  </a:solidFill>
                  <a:latin typeface="SamsungOne 400" panose="020B0503030303020204" pitchFamily="34" charset="0"/>
                  <a:ea typeface="SamsungOne 400" panose="020B0503030303020204" pitchFamily="34" charset="0"/>
                </a:rPr>
                <a:t> Training Data</a:t>
              </a:r>
            </a:p>
          </p:txBody>
        </p:sp>
      </p:grpSp>
      <p:grpSp>
        <p:nvGrpSpPr>
          <p:cNvPr id="15" name="그룹 14">
            <a:extLst>
              <a:ext uri="{FF2B5EF4-FFF2-40B4-BE49-F238E27FC236}">
                <a16:creationId xmlns="" xmlns:a16="http://schemas.microsoft.com/office/drawing/2014/main" id="{33A81218-1AA6-4203-B113-959F91EEEEE8}"/>
              </a:ext>
            </a:extLst>
          </p:cNvPr>
          <p:cNvGrpSpPr/>
          <p:nvPr/>
        </p:nvGrpSpPr>
        <p:grpSpPr>
          <a:xfrm>
            <a:off x="2934474" y="3645024"/>
            <a:ext cx="4036033" cy="2326536"/>
            <a:chOff x="2895600" y="3406140"/>
            <a:chExt cx="4036033" cy="2326536"/>
          </a:xfrm>
        </p:grpSpPr>
        <p:sp>
          <p:nvSpPr>
            <p:cNvPr id="16" name="TextBox 15">
              <a:extLst>
                <a:ext uri="{FF2B5EF4-FFF2-40B4-BE49-F238E27FC236}">
                  <a16:creationId xmlns="" xmlns:a16="http://schemas.microsoft.com/office/drawing/2014/main" id="{6B3C16C0-FD70-47E6-8B62-E7C4F5D74A3C}"/>
                </a:ext>
              </a:extLst>
            </p:cNvPr>
            <p:cNvSpPr txBox="1"/>
            <p:nvPr/>
          </p:nvSpPr>
          <p:spPr>
            <a:xfrm>
              <a:off x="2971193" y="5517232"/>
              <a:ext cx="3960440" cy="215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solidFill>
                    <a:srgbClr val="1429A0"/>
                  </a:solidFill>
                </a:rPr>
                <a:t>Rare Database in a Vast Space</a:t>
              </a:r>
            </a:p>
          </p:txBody>
        </p:sp>
        <p:sp>
          <p:nvSpPr>
            <p:cNvPr id="23" name="타원 22">
              <a:extLst>
                <a:ext uri="{FF2B5EF4-FFF2-40B4-BE49-F238E27FC236}">
                  <a16:creationId xmlns="" xmlns:a16="http://schemas.microsoft.com/office/drawing/2014/main" id="{7CB13D5E-30E2-438A-94C0-2A8E1F0092A6}"/>
                </a:ext>
              </a:extLst>
            </p:cNvPr>
            <p:cNvSpPr/>
            <p:nvPr/>
          </p:nvSpPr>
          <p:spPr>
            <a:xfrm>
              <a:off x="2895600" y="3406140"/>
              <a:ext cx="3939540" cy="1988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 xmlns:a16="http://schemas.microsoft.com/office/drawing/2014/main" id="{08193E0D-A9C6-4B0D-9C09-62A9A5B31334}"/>
                </a:ext>
              </a:extLst>
            </p:cNvPr>
            <p:cNvGrpSpPr/>
            <p:nvPr/>
          </p:nvGrpSpPr>
          <p:grpSpPr>
            <a:xfrm>
              <a:off x="3759971" y="3517365"/>
              <a:ext cx="1472662" cy="1706859"/>
              <a:chOff x="3759970" y="3517365"/>
              <a:chExt cx="1211389" cy="1706859"/>
            </a:xfrm>
          </p:grpSpPr>
          <p:sp>
            <p:nvSpPr>
              <p:cNvPr id="25" name="TextBox 24">
                <a:extLst>
                  <a:ext uri="{FF2B5EF4-FFF2-40B4-BE49-F238E27FC236}">
                    <a16:creationId xmlns="" xmlns:a16="http://schemas.microsoft.com/office/drawing/2014/main" id="{87ECC45B-8692-4CC8-B76C-F65B95DD250A}"/>
                  </a:ext>
                </a:extLst>
              </p:cNvPr>
              <p:cNvSpPr txBox="1"/>
              <p:nvPr/>
            </p:nvSpPr>
            <p:spPr>
              <a:xfrm>
                <a:off x="3939232" y="4650443"/>
                <a:ext cx="432048"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200" dirty="0">
                    <a:solidFill>
                      <a:schemeClr val="tx1"/>
                    </a:solidFill>
                  </a:rPr>
                  <a:t>60000</a:t>
                </a:r>
                <a:endParaRPr lang="en-US" sz="1200" dirty="0">
                  <a:solidFill>
                    <a:schemeClr val="tx1"/>
                  </a:solidFill>
                </a:endParaRPr>
              </a:p>
            </p:txBody>
          </p:sp>
          <p:sp>
            <p:nvSpPr>
              <p:cNvPr id="26" name="TextBox 25">
                <a:extLst>
                  <a:ext uri="{FF2B5EF4-FFF2-40B4-BE49-F238E27FC236}">
                    <a16:creationId xmlns="" xmlns:a16="http://schemas.microsoft.com/office/drawing/2014/main" id="{172AC410-D8A5-448F-BD9C-FBD45A7FD776}"/>
                  </a:ext>
                </a:extLst>
              </p:cNvPr>
              <p:cNvSpPr txBox="1"/>
              <p:nvPr/>
            </p:nvSpPr>
            <p:spPr>
              <a:xfrm>
                <a:off x="3858892" y="4991046"/>
                <a:ext cx="444972"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200" dirty="0">
                    <a:solidFill>
                      <a:schemeClr val="tx1"/>
                    </a:solidFill>
                  </a:rPr>
                  <a:t>MNIST</a:t>
                </a:r>
                <a:endParaRPr lang="en-US" sz="1200" dirty="0">
                  <a:solidFill>
                    <a:schemeClr val="tx1"/>
                  </a:solidFill>
                </a:endParaRPr>
              </a:p>
            </p:txBody>
          </p:sp>
          <p:sp>
            <p:nvSpPr>
              <p:cNvPr id="27" name="타원 26">
                <a:extLst>
                  <a:ext uri="{FF2B5EF4-FFF2-40B4-BE49-F238E27FC236}">
                    <a16:creationId xmlns="" xmlns:a16="http://schemas.microsoft.com/office/drawing/2014/main" id="{1F9C7D00-A453-4C71-BE83-62A9382165B9}"/>
                  </a:ext>
                </a:extLst>
              </p:cNvPr>
              <p:cNvSpPr/>
              <p:nvPr/>
            </p:nvSpPr>
            <p:spPr>
              <a:xfrm>
                <a:off x="3759970" y="5042505"/>
                <a:ext cx="36000" cy="36000"/>
              </a:xfrm>
              <a:prstGeom prst="ellipse">
                <a:avLst/>
              </a:prstGeom>
              <a:solidFill>
                <a:srgbClr val="FFFF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28" name="원호 27">
                <a:extLst>
                  <a:ext uri="{FF2B5EF4-FFF2-40B4-BE49-F238E27FC236}">
                    <a16:creationId xmlns="" xmlns:a16="http://schemas.microsoft.com/office/drawing/2014/main" id="{F0F41753-08AC-4880-9358-C2FBC1621AAF}"/>
                  </a:ext>
                </a:extLst>
              </p:cNvPr>
              <p:cNvSpPr/>
              <p:nvPr/>
            </p:nvSpPr>
            <p:spPr>
              <a:xfrm rot="15891266">
                <a:off x="3742030" y="4876101"/>
                <a:ext cx="382588" cy="313658"/>
              </a:xfrm>
              <a:prstGeom prst="arc">
                <a:avLst>
                  <a:gd name="adj1" fmla="val 16407016"/>
                  <a:gd name="adj2" fmla="val 0"/>
                </a:avLst>
              </a:prstGeom>
              <a:ln w="12700">
                <a:solidFill>
                  <a:schemeClr val="tx1"/>
                </a:solidFill>
                <a:headEnd type="triangle" w="sm" len="sm"/>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800"/>
              </a:p>
            </p:txBody>
          </p:sp>
          <mc:AlternateContent xmlns:mc="http://schemas.openxmlformats.org/markup-compatibility/2006" xmlns:a14="http://schemas.microsoft.com/office/drawing/2010/main">
            <mc:Choice Requires="a14">
              <p:sp>
                <p:nvSpPr>
                  <p:cNvPr id="29" name="TextBox 28">
                    <a:extLst>
                      <a:ext uri="{FF2B5EF4-FFF2-40B4-BE49-F238E27FC236}">
                        <a16:creationId xmlns="" xmlns:a16="http://schemas.microsoft.com/office/drawing/2014/main" id="{FCAA9331-0B10-4AB5-A9B7-368E7433BABD}"/>
                      </a:ext>
                    </a:extLst>
                  </p:cNvPr>
                  <p:cNvSpPr txBox="1"/>
                  <p:nvPr/>
                </p:nvSpPr>
                <p:spPr>
                  <a:xfrm>
                    <a:off x="4539311" y="3517365"/>
                    <a:ext cx="432048" cy="215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sSup>
                            <m:sSupPr>
                              <m:ctrlPr>
                                <a:rPr lang="en-US" altLang="ko-KR" sz="1400" i="1" smtClean="0">
                                  <a:solidFill>
                                    <a:schemeClr val="tx1"/>
                                  </a:solidFill>
                                  <a:latin typeface="Cambria Math" panose="02040503050406030204" pitchFamily="18" charset="0"/>
                                </a:rPr>
                              </m:ctrlPr>
                            </m:sSupPr>
                            <m:e>
                              <m:r>
                                <a:rPr lang="en-US" altLang="ko-KR" sz="1400" i="1">
                                  <a:solidFill>
                                    <a:schemeClr val="tx1"/>
                                  </a:solidFill>
                                  <a:latin typeface="Cambria Math" panose="02040503050406030204" pitchFamily="18" charset="0"/>
                                </a:rPr>
                                <m:t>2</m:t>
                              </m:r>
                            </m:e>
                            <m:sup>
                              <m:r>
                                <a:rPr lang="en-US" altLang="ko-KR" sz="1400" i="1">
                                  <a:solidFill>
                                    <a:schemeClr val="tx1"/>
                                  </a:solidFill>
                                  <a:latin typeface="Cambria Math" panose="02040503050406030204" pitchFamily="18" charset="0"/>
                                </a:rPr>
                                <m:t>784</m:t>
                              </m:r>
                            </m:sup>
                          </m:sSup>
                        </m:oMath>
                      </m:oMathPara>
                    </a14:m>
                    <a:endParaRPr lang="en-US" sz="1400" dirty="0">
                      <a:solidFill>
                        <a:schemeClr val="tx1"/>
                      </a:solidFill>
                    </a:endParaRPr>
                  </a:p>
                </p:txBody>
              </p:sp>
            </mc:Choice>
            <mc:Fallback xmlns="">
              <p:sp>
                <p:nvSpPr>
                  <p:cNvPr id="22" name="TextBox 21">
                    <a:extLst>
                      <a:ext uri="{FF2B5EF4-FFF2-40B4-BE49-F238E27FC236}">
                        <a16:creationId xmlns:a16="http://schemas.microsoft.com/office/drawing/2014/main" id="{9BC63901-8A6A-4701-8632-A4EC23A752FC}"/>
                      </a:ext>
                    </a:extLst>
                  </p:cNvPr>
                  <p:cNvSpPr txBox="1">
                    <a:spLocks noRot="1" noChangeAspect="1" noMove="1" noResize="1" noEditPoints="1" noAdjustHandles="1" noChangeArrowheads="1" noChangeShapeType="1" noTextEdit="1"/>
                  </p:cNvSpPr>
                  <p:nvPr/>
                </p:nvSpPr>
                <p:spPr>
                  <a:xfrm>
                    <a:off x="4539311" y="3517365"/>
                    <a:ext cx="432048" cy="215444"/>
                  </a:xfrm>
                  <a:prstGeom prst="rect">
                    <a:avLst/>
                  </a:prstGeom>
                  <a:blipFill>
                    <a:blip r:embed="rId5"/>
                    <a:stretch>
                      <a:fillRect t="-2857" b="-5714"/>
                    </a:stretch>
                  </a:blipFill>
                  <a:ln>
                    <a:noFill/>
                  </a:ln>
                </p:spPr>
                <p:txBody>
                  <a:bodyPr/>
                  <a:lstStyle/>
                  <a:p>
                    <a:r>
                      <a:rPr lang="ko-KR" altLang="en-US">
                        <a:noFill/>
                      </a:rPr>
                      <a:t> </a:t>
                    </a:r>
                  </a:p>
                </p:txBody>
              </p:sp>
            </mc:Fallback>
          </mc:AlternateContent>
        </p:grpSp>
      </p:grpSp>
      <p:sp>
        <p:nvSpPr>
          <p:cNvPr id="18" name="직사각형 17">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R="0" lvl="0" fontAlgn="base">
              <a:lnSpc>
                <a:spcPct val="100000"/>
              </a:lnSpc>
              <a:spcBef>
                <a:spcPct val="0"/>
              </a:spcBef>
              <a:spcAft>
                <a:spcPts val="1000"/>
              </a:spcAft>
              <a:buClrTx/>
              <a:buSzPct val="120000"/>
              <a:tabLst/>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Limitations of Machine Learning</a:t>
            </a:r>
          </a:p>
        </p:txBody>
      </p:sp>
    </p:spTree>
    <p:custDataLst>
      <p:tags r:id="rId1"/>
    </p:custDataLst>
    <p:extLst>
      <p:ext uri="{BB962C8B-B14F-4D97-AF65-F5344CB8AC3E}">
        <p14:creationId xmlns:p14="http://schemas.microsoft.com/office/powerpoint/2010/main" val="10041696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1.8. Limitations of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0" name="직사각형 19">
            <a:extLst>
              <a:ext uri="{FF2B5EF4-FFF2-40B4-BE49-F238E27FC236}">
                <a16:creationId xmlns="" xmlns:a16="http://schemas.microsoft.com/office/drawing/2014/main" id="{D8BF98C4-B566-4812-B5F0-560CFBA969E7}"/>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Sampling Noise: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data without representation by chance</a:t>
            </a:r>
          </a:p>
          <a:p>
            <a:pPr marL="182563" indent="-182563">
              <a:spcAft>
                <a:spcPts val="800"/>
              </a:spcAft>
              <a:buClr>
                <a:srgbClr val="193EB0"/>
              </a:buClr>
              <a:buFont typeface="SamsungOne 400" panose="020B0503030303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Sampling Bias: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very large samples are not representative if sampling method is wrong</a:t>
            </a:r>
          </a:p>
        </p:txBody>
      </p:sp>
      <p:sp>
        <p:nvSpPr>
          <p:cNvPr id="16" name="직사각형 15">
            <a:extLst>
              <a:ext uri="{FF2B5EF4-FFF2-40B4-BE49-F238E27FC236}">
                <a16:creationId xmlns="" xmlns:a16="http://schemas.microsoft.com/office/drawing/2014/main" id="{33039389-6F66-43BC-8BDE-BA1E3E45532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Training Data Without </a:t>
            </a:r>
            <a:r>
              <a:rPr lang="en-US" altLang="ko-KR" sz="1400" b="1" dirty="0">
                <a:solidFill>
                  <a:srgbClr val="1429A0"/>
                </a:solidFill>
                <a:latin typeface="SamsungOne 400" panose="020B0503030303020204" pitchFamily="34" charset="0"/>
                <a:ea typeface="SamsungOne 400" panose="020B0503030303020204" pitchFamily="34" charset="0"/>
              </a:rPr>
              <a:t>Representation</a:t>
            </a:r>
          </a:p>
        </p:txBody>
      </p:sp>
      <p:grpSp>
        <p:nvGrpSpPr>
          <p:cNvPr id="4" name="그룹 3">
            <a:extLst>
              <a:ext uri="{FF2B5EF4-FFF2-40B4-BE49-F238E27FC236}">
                <a16:creationId xmlns="" xmlns:a16="http://schemas.microsoft.com/office/drawing/2014/main" id="{36F20129-A68B-4436-B937-6DDE925D290D}"/>
              </a:ext>
            </a:extLst>
          </p:cNvPr>
          <p:cNvGrpSpPr/>
          <p:nvPr/>
        </p:nvGrpSpPr>
        <p:grpSpPr>
          <a:xfrm>
            <a:off x="2779231" y="2610978"/>
            <a:ext cx="4126763" cy="1636044"/>
            <a:chOff x="2912880" y="3292200"/>
            <a:chExt cx="4126763" cy="1636044"/>
          </a:xfrm>
        </p:grpSpPr>
        <p:sp>
          <p:nvSpPr>
            <p:cNvPr id="24" name="직사각형 23">
              <a:extLst>
                <a:ext uri="{FF2B5EF4-FFF2-40B4-BE49-F238E27FC236}">
                  <a16:creationId xmlns="" xmlns:a16="http://schemas.microsoft.com/office/drawing/2014/main" id="{0348CE8D-B705-4B63-924F-6EEFEFADA26E}"/>
                </a:ext>
              </a:extLst>
            </p:cNvPr>
            <p:cNvSpPr/>
            <p:nvPr/>
          </p:nvSpPr>
          <p:spPr>
            <a:xfrm>
              <a:off x="2912880" y="3292200"/>
              <a:ext cx="4126763" cy="163604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 name="그룹 2">
              <a:extLst>
                <a:ext uri="{FF2B5EF4-FFF2-40B4-BE49-F238E27FC236}">
                  <a16:creationId xmlns="" xmlns:a16="http://schemas.microsoft.com/office/drawing/2014/main" id="{BF1BC90A-57E4-4010-A5EB-427CB3DBE324}"/>
                </a:ext>
              </a:extLst>
            </p:cNvPr>
            <p:cNvGrpSpPr/>
            <p:nvPr/>
          </p:nvGrpSpPr>
          <p:grpSpPr>
            <a:xfrm>
              <a:off x="2998684" y="3544045"/>
              <a:ext cx="3885892" cy="1293506"/>
              <a:chOff x="2863180" y="3573016"/>
              <a:chExt cx="3885892" cy="1293506"/>
            </a:xfrm>
          </p:grpSpPr>
          <p:pic>
            <p:nvPicPr>
              <p:cNvPr id="2" name="그림 1"/>
              <p:cNvPicPr>
                <a:picLocks noChangeAspect="1"/>
              </p:cNvPicPr>
              <p:nvPr/>
            </p:nvPicPr>
            <p:blipFill rotWithShape="1">
              <a:blip r:embed="rId5"/>
              <a:srcRect l="10185" t="39469" r="10148" b="18024"/>
              <a:stretch/>
            </p:blipFill>
            <p:spPr>
              <a:xfrm>
                <a:off x="3157886" y="3858410"/>
                <a:ext cx="3384376" cy="1008112"/>
              </a:xfrm>
              <a:prstGeom prst="rect">
                <a:avLst/>
              </a:prstGeom>
            </p:spPr>
          </p:pic>
          <p:sp>
            <p:nvSpPr>
              <p:cNvPr id="22" name="TextBox 21">
                <a:extLst>
                  <a:ext uri="{FF2B5EF4-FFF2-40B4-BE49-F238E27FC236}">
                    <a16:creationId xmlns="" xmlns:a16="http://schemas.microsoft.com/office/drawing/2014/main" id="{66966ACD-D3A9-4939-B2ED-EA39AAF52036}"/>
                  </a:ext>
                </a:extLst>
              </p:cNvPr>
              <p:cNvSpPr txBox="1"/>
              <p:nvPr/>
            </p:nvSpPr>
            <p:spPr>
              <a:xfrm>
                <a:off x="2863180" y="3573016"/>
                <a:ext cx="1678694" cy="215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b="1" dirty="0">
                    <a:solidFill>
                      <a:schemeClr val="tx1"/>
                    </a:solidFill>
                  </a:rPr>
                  <a:t>Sampling Noise</a:t>
                </a:r>
                <a:endParaRPr lang="en-US" sz="1400" b="1" dirty="0">
                  <a:solidFill>
                    <a:schemeClr val="tx1"/>
                  </a:solidFill>
                </a:endParaRPr>
              </a:p>
            </p:txBody>
          </p:sp>
          <p:sp>
            <p:nvSpPr>
              <p:cNvPr id="23" name="TextBox 22">
                <a:extLst>
                  <a:ext uri="{FF2B5EF4-FFF2-40B4-BE49-F238E27FC236}">
                    <a16:creationId xmlns="" xmlns:a16="http://schemas.microsoft.com/office/drawing/2014/main" id="{031DFCF6-8699-4512-9F1E-C8E9A295EDC1}"/>
                  </a:ext>
                </a:extLst>
              </p:cNvPr>
              <p:cNvSpPr txBox="1"/>
              <p:nvPr/>
            </p:nvSpPr>
            <p:spPr>
              <a:xfrm>
                <a:off x="5070378" y="3573016"/>
                <a:ext cx="1678694" cy="215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b="1" dirty="0">
                    <a:solidFill>
                      <a:schemeClr val="tx1"/>
                    </a:solidFill>
                  </a:rPr>
                  <a:t>Sampling Bias</a:t>
                </a:r>
                <a:endParaRPr lang="en-US" sz="1400" b="1" dirty="0">
                  <a:solidFill>
                    <a:schemeClr val="tx1"/>
                  </a:solidFill>
                </a:endParaRPr>
              </a:p>
            </p:txBody>
          </p:sp>
        </p:grpSp>
      </p:grpSp>
    </p:spTree>
    <p:custDataLst>
      <p:tags r:id="rId1"/>
    </p:custDataLst>
    <p:extLst>
      <p:ext uri="{BB962C8B-B14F-4D97-AF65-F5344CB8AC3E}">
        <p14:creationId xmlns:p14="http://schemas.microsoft.com/office/powerpoint/2010/main" val="18380227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 xmlns:a16="http://schemas.microsoft.com/office/drawing/2014/main" id="{D8BF98C4-B566-4812-B5F0-560CFBA969E7}"/>
              </a:ext>
            </a:extLst>
          </p:cNvPr>
          <p:cNvSpPr/>
          <p:nvPr/>
        </p:nvSpPr>
        <p:spPr>
          <a:xfrm>
            <a:off x="712182" y="170080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training data is full of errors, outliers, and noise, the machine learning system will not work well because it is difficult to find the inherent patterns.</a:t>
            </a:r>
          </a:p>
          <a:p>
            <a:pPr marL="182563" indent="-182563">
              <a:spcAft>
                <a:spcPts val="800"/>
              </a:spcAft>
              <a:buClr>
                <a:srgbClr val="193EB0"/>
              </a:buClr>
              <a:buFont typeface="SamsungOne 400" panose="020B0503030303020204" pitchFamily="34" charset="0"/>
              <a:buChar cha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If cleaning is needed: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it is clear that some samples are outliers, it is better to ignore or fix them</a:t>
            </a:r>
          </a:p>
        </p:txBody>
      </p:sp>
      <p:grpSp>
        <p:nvGrpSpPr>
          <p:cNvPr id="5" name="그룹 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1.8. Limitations of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0" name="직사각형 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6" name="직사각형 15">
            <a:extLst>
              <a:ext uri="{FF2B5EF4-FFF2-40B4-BE49-F238E27FC236}">
                <a16:creationId xmlns="" xmlns:a16="http://schemas.microsoft.com/office/drawing/2014/main" id="{3365967C-796A-49A0-A82F-36CB180AF536}"/>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b="1" dirty="0">
                <a:solidFill>
                  <a:srgbClr val="1429A0"/>
                </a:solidFill>
                <a:latin typeface="SamsungOne 400" panose="020B0503030303020204" pitchFamily="34" charset="0"/>
                <a:ea typeface="SamsungOne 400" panose="020B0503030303020204" pitchFamily="34" charset="0"/>
              </a:rPr>
              <a:t>Poor Quality </a:t>
            </a:r>
            <a:r>
              <a:rPr lang="en-US" altLang="ko-KR" sz="1400" dirty="0">
                <a:solidFill>
                  <a:schemeClr val="tx1"/>
                </a:solidFill>
                <a:latin typeface="SamsungOne 400" panose="020B0503030303020204" pitchFamily="34" charset="0"/>
                <a:ea typeface="SamsungOne 400" panose="020B0503030303020204" pitchFamily="34" charset="0"/>
              </a:rPr>
              <a:t>Data</a:t>
            </a:r>
          </a:p>
        </p:txBody>
      </p:sp>
    </p:spTree>
    <p:custDataLst>
      <p:tags r:id="rId1"/>
    </p:custDataLst>
    <p:extLst>
      <p:ext uri="{BB962C8B-B14F-4D97-AF65-F5344CB8AC3E}">
        <p14:creationId xmlns:p14="http://schemas.microsoft.com/office/powerpoint/2010/main" val="24841593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is Artificial Intelligence</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Definition</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2431132" y="2204864"/>
            <a:ext cx="6904633" cy="1648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rgbClr val="1429A0"/>
                </a:solidFill>
                <a:latin typeface="SamsungOne 400" panose="020B0503030303020204" pitchFamily="34" charset="0"/>
                <a:ea typeface="SamsungOne 400" panose="020B0503030303020204" pitchFamily="34" charset="0"/>
              </a:rPr>
              <a:t>Artificial intelligence (AI)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the ability of a computer program or a machine to think and learn. It is also a field of study which tries to make computers "smart". They work on their own without being encoded with commands. John McCarthy came up with the name "artificial intelligence" in 1955.</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These processes include learning (the acquisition of information and rules for using the information), reasoning (using rules to reach approximate or definite conclusions) and self-correction.</a:t>
            </a:r>
          </a:p>
        </p:txBody>
      </p:sp>
      <p:pic>
        <p:nvPicPr>
          <p:cNvPr id="18" name="Picture 6" descr="https://media.wired.com/photos/59327c7752d99d6b984dee6e/master/w_542,c_limit/john-mccarthy.png">
            <a:extLst>
              <a:ext uri="{FF2B5EF4-FFF2-40B4-BE49-F238E27FC236}">
                <a16:creationId xmlns="" xmlns:a16="http://schemas.microsoft.com/office/drawing/2014/main" id="{8576DAFA-BB77-4620-A8CE-52348FABF667}"/>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rcRect l="9904" r="9904"/>
          <a:stretch/>
        </p:blipFill>
        <p:spPr bwMode="auto">
          <a:xfrm>
            <a:off x="683195" y="2275773"/>
            <a:ext cx="1556754" cy="1812329"/>
          </a:xfrm>
          <a:prstGeom prst="rect">
            <a:avLst/>
          </a:prstGeom>
          <a:solidFill>
            <a:srgbClr val="A6A6A6"/>
          </a:solidFill>
          <a:ln>
            <a:solidFill>
              <a:schemeClr val="tx1">
                <a:lumMod val="50000"/>
                <a:lumOff val="50000"/>
              </a:schemeClr>
            </a:solidFill>
          </a:ln>
        </p:spPr>
      </p:pic>
      <p:sp>
        <p:nvSpPr>
          <p:cNvPr id="19" name="직사각형 18">
            <a:extLst>
              <a:ext uri="{FF2B5EF4-FFF2-40B4-BE49-F238E27FC236}">
                <a16:creationId xmlns="" xmlns:a16="http://schemas.microsoft.com/office/drawing/2014/main" id="{D8BF98C4-B566-4812-B5F0-560CFBA969E7}"/>
              </a:ext>
            </a:extLst>
          </p:cNvPr>
          <p:cNvSpPr/>
          <p:nvPr/>
        </p:nvSpPr>
        <p:spPr>
          <a:xfrm>
            <a:off x="607132" y="4157123"/>
            <a:ext cx="2036879" cy="330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200" b="1" dirty="0">
                <a:solidFill>
                  <a:prstClr val="black">
                    <a:lumMod val="85000"/>
                    <a:lumOff val="15000"/>
                  </a:prstClr>
                </a:solidFill>
                <a:latin typeface="SamsungOne 400" panose="020B0503030303020204" pitchFamily="34" charset="0"/>
                <a:ea typeface="SamsungOne 400" panose="020B0503030303020204" pitchFamily="34" charset="0"/>
              </a:rPr>
              <a:t>John McCarthy(1927–2011)</a:t>
            </a:r>
          </a:p>
        </p:txBody>
      </p:sp>
      <p:sp>
        <p:nvSpPr>
          <p:cNvPr id="20" name="사각형: 둥근 모서리 32">
            <a:extLst>
              <a:ext uri="{FF2B5EF4-FFF2-40B4-BE49-F238E27FC236}">
                <a16:creationId xmlns="" xmlns:a16="http://schemas.microsoft.com/office/drawing/2014/main" id="{9F9FFF6C-7C72-4E08-8072-03F5113CBF51}"/>
              </a:ext>
            </a:extLst>
          </p:cNvPr>
          <p:cNvSpPr/>
          <p:nvPr/>
        </p:nvSpPr>
        <p:spPr>
          <a:xfrm>
            <a:off x="2590006" y="3901123"/>
            <a:ext cx="4875177" cy="21236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https://www.wired.com/2011/10/john-mccarthy-father-of-ai-and-lisp-dies-at-84/ </a:t>
            </a:r>
          </a:p>
        </p:txBody>
      </p:sp>
      <p:grpSp>
        <p:nvGrpSpPr>
          <p:cNvPr id="24" name="그룹 2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0" name="직사각형 2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1.1. Definition of Artificial Intelligence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31" name="직사각형 3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Tree>
    <p:custDataLst>
      <p:tags r:id="rId1"/>
    </p:custDataLst>
    <p:extLst>
      <p:ext uri="{BB962C8B-B14F-4D97-AF65-F5344CB8AC3E}">
        <p14:creationId xmlns:p14="http://schemas.microsoft.com/office/powerpoint/2010/main" val="816361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1.8. Limitations of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0" name="직사각형 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14534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system can only learn when the features and features related to the training data are sufficient.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key element of a successful machine learning project is to find good feature to use for training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(feature engineering).</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Feature selection: Choose the most useful feature among the characteristics you are losing.</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Feature extraction: Combining features creates more useful features (reducing the dimension).</a:t>
            </a:r>
          </a:p>
        </p:txBody>
      </p:sp>
      <p:sp>
        <p:nvSpPr>
          <p:cNvPr id="16" name="직사각형 15">
            <a:extLst>
              <a:ext uri="{FF2B5EF4-FFF2-40B4-BE49-F238E27FC236}">
                <a16:creationId xmlns="" xmlns:a16="http://schemas.microsoft.com/office/drawing/2014/main" id="{247B8452-09B9-4D08-9E9A-4D4EABDF4A6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Irrelevant Features</a:t>
            </a:r>
          </a:p>
        </p:txBody>
      </p:sp>
    </p:spTree>
    <p:custDataLst>
      <p:tags r:id="rId1"/>
    </p:custDataLst>
    <p:extLst>
      <p:ext uri="{BB962C8B-B14F-4D97-AF65-F5344CB8AC3E}">
        <p14:creationId xmlns:p14="http://schemas.microsoft.com/office/powerpoint/2010/main" val="30340631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1.8. Limitations of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6" name="직사각형 15">
            <a:extLst>
              <a:ext uri="{FF2B5EF4-FFF2-40B4-BE49-F238E27FC236}">
                <a16:creationId xmlns="" xmlns:a16="http://schemas.microsoft.com/office/drawing/2014/main" id="{D8BF98C4-B566-4812-B5F0-560CFBA969E7}"/>
              </a:ext>
            </a:extLst>
          </p:cNvPr>
          <p:cNvSpPr/>
          <p:nvPr/>
        </p:nvSpPr>
        <p:spPr>
          <a:xfrm>
            <a:off x="702940" y="1700808"/>
            <a:ext cx="8632825" cy="66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Regularization : Putting constraints on the model to simplify the model and reduce the risk of overfitting.</a:t>
            </a:r>
            <a:endParaRPr lang="ko-KR" altLang="en-US" sz="1300" dirty="0">
              <a:solidFill>
                <a:prstClr val="black">
                  <a:lumMod val="85000"/>
                  <a:lumOff val="15000"/>
                </a:prstClr>
              </a:solidFill>
              <a:latin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ko-KR" altLang="en-US" sz="1300" dirty="0">
              <a:solidFill>
                <a:prstClr val="black">
                  <a:lumMod val="85000"/>
                  <a:lumOff val="15000"/>
                </a:prstClr>
              </a:solidFill>
              <a:latin typeface="SamsungOne 400" panose="020B0503030303020204" pitchFamily="34" charset="0"/>
            </a:endParaRPr>
          </a:p>
        </p:txBody>
      </p:sp>
      <p:sp>
        <p:nvSpPr>
          <p:cNvPr id="18" name="직사각형 17">
            <a:extLst>
              <a:ext uri="{FF2B5EF4-FFF2-40B4-BE49-F238E27FC236}">
                <a16:creationId xmlns="" xmlns:a16="http://schemas.microsoft.com/office/drawing/2014/main" id="{4FFF7E37-74D5-4E7E-A0DF-A6EEFFC8E30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b="1" dirty="0">
                <a:solidFill>
                  <a:srgbClr val="1429A0"/>
                </a:solidFill>
                <a:latin typeface="SamsungOne 400" panose="020B0503030303020204" pitchFamily="34" charset="0"/>
                <a:ea typeface="SamsungOne 400" panose="020B0503030303020204" pitchFamily="34" charset="0"/>
              </a:rPr>
              <a:t>Overfitting</a:t>
            </a:r>
            <a:r>
              <a:rPr lang="en-US" altLang="ko-KR" sz="1400" dirty="0">
                <a:solidFill>
                  <a:schemeClr val="tx1"/>
                </a:solidFill>
                <a:latin typeface="SamsungOne 400" panose="020B0503030303020204" pitchFamily="34" charset="0"/>
                <a:ea typeface="SamsungOne 400" panose="020B0503030303020204" pitchFamily="34" charset="0"/>
              </a:rPr>
              <a:t> Training Data</a:t>
            </a:r>
          </a:p>
        </p:txBody>
      </p:sp>
      <p:grpSp>
        <p:nvGrpSpPr>
          <p:cNvPr id="6" name="그룹 5">
            <a:extLst>
              <a:ext uri="{FF2B5EF4-FFF2-40B4-BE49-F238E27FC236}">
                <a16:creationId xmlns="" xmlns:a16="http://schemas.microsoft.com/office/drawing/2014/main" id="{1CA3F916-815A-4D13-9569-982D32857713}"/>
              </a:ext>
            </a:extLst>
          </p:cNvPr>
          <p:cNvGrpSpPr/>
          <p:nvPr/>
        </p:nvGrpSpPr>
        <p:grpSpPr>
          <a:xfrm>
            <a:off x="2653256" y="2564904"/>
            <a:ext cx="4596311" cy="3056613"/>
            <a:chOff x="2847661" y="2846832"/>
            <a:chExt cx="4270852" cy="2840178"/>
          </a:xfrm>
        </p:grpSpPr>
        <p:grpSp>
          <p:nvGrpSpPr>
            <p:cNvPr id="63" name="그룹 62">
              <a:extLst>
                <a:ext uri="{FF2B5EF4-FFF2-40B4-BE49-F238E27FC236}">
                  <a16:creationId xmlns="" xmlns:a16="http://schemas.microsoft.com/office/drawing/2014/main" id="{08921DDD-6E37-444D-B111-63DAC50E7E23}"/>
                </a:ext>
              </a:extLst>
            </p:cNvPr>
            <p:cNvGrpSpPr/>
            <p:nvPr/>
          </p:nvGrpSpPr>
          <p:grpSpPr>
            <a:xfrm>
              <a:off x="3618637" y="2846832"/>
              <a:ext cx="2447952" cy="2410387"/>
              <a:chOff x="3696816" y="2846832"/>
              <a:chExt cx="2447952" cy="2410387"/>
            </a:xfrm>
          </p:grpSpPr>
          <mc:AlternateContent xmlns:mc="http://schemas.openxmlformats.org/markup-compatibility/2006" xmlns:a14="http://schemas.microsoft.com/office/drawing/2010/main">
            <mc:Choice Requires="a14">
              <p:sp>
                <p:nvSpPr>
                  <p:cNvPr id="21" name="TextBox 20">
                    <a:extLst>
                      <a:ext uri="{FF2B5EF4-FFF2-40B4-BE49-F238E27FC236}">
                        <a16:creationId xmlns="" xmlns:a16="http://schemas.microsoft.com/office/drawing/2014/main" id="{77F2762B-4127-4F72-AC61-63EB33A033D7}"/>
                      </a:ext>
                    </a:extLst>
                  </p:cNvPr>
                  <p:cNvSpPr txBox="1"/>
                  <p:nvPr/>
                </p:nvSpPr>
                <p:spPr>
                  <a:xfrm>
                    <a:off x="4936183" y="5057164"/>
                    <a:ext cx="193596" cy="200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400" i="1" smtClean="0">
                              <a:solidFill>
                                <a:schemeClr val="tx1"/>
                              </a:solidFill>
                              <a:latin typeface="Cambria Math" panose="02040503050406030204" pitchFamily="18" charset="0"/>
                            </a:rPr>
                            <m:t>𝑥</m:t>
                          </m:r>
                        </m:oMath>
                      </m:oMathPara>
                    </a14:m>
                    <a:endParaRPr lang="en-US" sz="1400" dirty="0">
                      <a:solidFill>
                        <a:schemeClr val="tx1"/>
                      </a:solidFill>
                    </a:endParaRPr>
                  </a:p>
                </p:txBody>
              </p:sp>
            </mc:Choice>
            <mc:Fallback xmlns="">
              <p:sp>
                <p:nvSpPr>
                  <p:cNvPr id="21" name="TextBox 20">
                    <a:extLst>
                      <a:ext uri="{FF2B5EF4-FFF2-40B4-BE49-F238E27FC236}">
                        <a16:creationId xmlns:a16="http://schemas.microsoft.com/office/drawing/2014/main" id="{77F2762B-4127-4F72-AC61-63EB33A033D7}"/>
                      </a:ext>
                    </a:extLst>
                  </p:cNvPr>
                  <p:cNvSpPr txBox="1">
                    <a:spLocks noRot="1" noChangeAspect="1" noMove="1" noResize="1" noEditPoints="1" noAdjustHandles="1" noChangeArrowheads="1" noChangeShapeType="1" noTextEdit="1"/>
                  </p:cNvSpPr>
                  <p:nvPr/>
                </p:nvSpPr>
                <p:spPr>
                  <a:xfrm>
                    <a:off x="4936183" y="5057164"/>
                    <a:ext cx="193596" cy="200055"/>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 xmlns:a16="http://schemas.microsoft.com/office/drawing/2014/main" id="{6450E968-B611-4505-96FD-A8D576FFC93E}"/>
                      </a:ext>
                    </a:extLst>
                  </p:cNvPr>
                  <p:cNvSpPr txBox="1"/>
                  <p:nvPr/>
                </p:nvSpPr>
                <p:spPr>
                  <a:xfrm>
                    <a:off x="5296223" y="5057164"/>
                    <a:ext cx="193596" cy="200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𝑥</m:t>
                              </m:r>
                            </m:e>
                            <m:sub>
                              <m:r>
                                <a:rPr lang="en-US" altLang="ko-KR" sz="1400" i="1">
                                  <a:solidFill>
                                    <a:schemeClr val="tx1"/>
                                  </a:solidFill>
                                  <a:latin typeface="Cambria Math" panose="02040503050406030204" pitchFamily="18" charset="0"/>
                                </a:rPr>
                                <m:t>0</m:t>
                              </m:r>
                            </m:sub>
                          </m:sSub>
                        </m:oMath>
                      </m:oMathPara>
                    </a14:m>
                    <a:endParaRPr lang="en-US" sz="1400" dirty="0">
                      <a:solidFill>
                        <a:schemeClr val="tx1"/>
                      </a:solidFill>
                    </a:endParaRPr>
                  </a:p>
                </p:txBody>
              </p:sp>
            </mc:Choice>
            <mc:Fallback xmlns="">
              <p:sp>
                <p:nvSpPr>
                  <p:cNvPr id="22" name="TextBox 21">
                    <a:extLst>
                      <a:ext uri="{FF2B5EF4-FFF2-40B4-BE49-F238E27FC236}">
                        <a16:creationId xmlns:a16="http://schemas.microsoft.com/office/drawing/2014/main" id="{6450E968-B611-4505-96FD-A8D576FFC93E}"/>
                      </a:ext>
                    </a:extLst>
                  </p:cNvPr>
                  <p:cNvSpPr txBox="1">
                    <a:spLocks noRot="1" noChangeAspect="1" noMove="1" noResize="1" noEditPoints="1" noAdjustHandles="1" noChangeArrowheads="1" noChangeShapeType="1" noTextEdit="1"/>
                  </p:cNvSpPr>
                  <p:nvPr/>
                </p:nvSpPr>
                <p:spPr>
                  <a:xfrm>
                    <a:off x="5296223" y="5057164"/>
                    <a:ext cx="193596" cy="200055"/>
                  </a:xfrm>
                  <a:prstGeom prst="rect">
                    <a:avLst/>
                  </a:prstGeom>
                  <a:blipFill>
                    <a:blip r:embed="rId6"/>
                    <a:stretch>
                      <a:fillRect l="-14706" r="-8824" b="-14286"/>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A811E025-F056-4A14-8AA8-F8A4A598E710}"/>
                      </a:ext>
                    </a:extLst>
                  </p:cNvPr>
                  <p:cNvSpPr txBox="1"/>
                  <p:nvPr/>
                </p:nvSpPr>
                <p:spPr>
                  <a:xfrm rot="16200000">
                    <a:off x="3700046" y="3857818"/>
                    <a:ext cx="193596" cy="200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𝑦</m:t>
                          </m:r>
                        </m:oMath>
                      </m:oMathPara>
                    </a14:m>
                    <a:endParaRPr lang="en-US" sz="1300" dirty="0">
                      <a:solidFill>
                        <a:schemeClr val="tx1"/>
                      </a:solidFill>
                    </a:endParaRPr>
                  </a:p>
                </p:txBody>
              </p:sp>
            </mc:Choice>
            <mc:Fallback xmlns="">
              <p:sp>
                <p:nvSpPr>
                  <p:cNvPr id="23" name="TextBox 22">
                    <a:extLst>
                      <a:ext uri="{FF2B5EF4-FFF2-40B4-BE49-F238E27FC236}">
                        <a16:creationId xmlns:a16="http://schemas.microsoft.com/office/drawing/2014/main" id="{A811E025-F056-4A14-8AA8-F8A4A598E710}"/>
                      </a:ext>
                    </a:extLst>
                  </p:cNvPr>
                  <p:cNvSpPr txBox="1">
                    <a:spLocks noRot="1" noChangeAspect="1" noMove="1" noResize="1" noEditPoints="1" noAdjustHandles="1" noChangeArrowheads="1" noChangeShapeType="1" noTextEdit="1"/>
                  </p:cNvSpPr>
                  <p:nvPr/>
                </p:nvSpPr>
                <p:spPr>
                  <a:xfrm rot="16200000">
                    <a:off x="3700046" y="3857818"/>
                    <a:ext cx="193596" cy="200055"/>
                  </a:xfrm>
                  <a:prstGeom prst="rect">
                    <a:avLst/>
                  </a:prstGeom>
                  <a:blipFill>
                    <a:blip r:embed="rId7"/>
                    <a:stretch>
                      <a:fillRect t="-3125" r="-28125" b="-6250"/>
                    </a:stretch>
                  </a:blipFill>
                  <a:ln>
                    <a:noFill/>
                  </a:ln>
                </p:spPr>
                <p:txBody>
                  <a:bodyPr/>
                  <a:lstStyle/>
                  <a:p>
                    <a:r>
                      <a:rPr lang="ko-KR" altLang="en-US">
                        <a:noFill/>
                      </a:rPr>
                      <a:t> </a:t>
                    </a:r>
                  </a:p>
                </p:txBody>
              </p:sp>
            </mc:Fallback>
          </mc:AlternateContent>
          <p:sp>
            <p:nvSpPr>
              <p:cNvPr id="27" name="타원 26">
                <a:extLst>
                  <a:ext uri="{FF2B5EF4-FFF2-40B4-BE49-F238E27FC236}">
                    <a16:creationId xmlns="" xmlns:a16="http://schemas.microsoft.com/office/drawing/2014/main" id="{E0616B22-E26E-4F5D-97E5-63D1BDF613C3}"/>
                  </a:ext>
                </a:extLst>
              </p:cNvPr>
              <p:cNvSpPr/>
              <p:nvPr/>
            </p:nvSpPr>
            <p:spPr>
              <a:xfrm>
                <a:off x="3954780" y="3823985"/>
                <a:ext cx="54000" cy="5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6" name="그림 35">
                <a:extLst>
                  <a:ext uri="{FF2B5EF4-FFF2-40B4-BE49-F238E27FC236}">
                    <a16:creationId xmlns="" xmlns:a16="http://schemas.microsoft.com/office/drawing/2014/main" id="{2562FF01-6C7E-432B-B745-3EE914A5F784}"/>
                  </a:ext>
                </a:extLst>
              </p:cNvPr>
              <p:cNvPicPr>
                <a:picLocks noChangeAspect="1"/>
              </p:cNvPicPr>
              <p:nvPr/>
            </p:nvPicPr>
            <p:blipFill>
              <a:blip r:embed="rId8"/>
              <a:stretch>
                <a:fillRect/>
              </a:stretch>
            </p:blipFill>
            <p:spPr>
              <a:xfrm>
                <a:off x="4067997" y="3541265"/>
                <a:ext cx="54869" cy="54869"/>
              </a:xfrm>
              <a:prstGeom prst="rect">
                <a:avLst/>
              </a:prstGeom>
            </p:spPr>
          </p:pic>
          <p:pic>
            <p:nvPicPr>
              <p:cNvPr id="37" name="그림 36">
                <a:extLst>
                  <a:ext uri="{FF2B5EF4-FFF2-40B4-BE49-F238E27FC236}">
                    <a16:creationId xmlns="" xmlns:a16="http://schemas.microsoft.com/office/drawing/2014/main" id="{545EAF14-4210-4C37-B312-AC93AE5403FC}"/>
                  </a:ext>
                </a:extLst>
              </p:cNvPr>
              <p:cNvPicPr>
                <a:picLocks noChangeAspect="1"/>
              </p:cNvPicPr>
              <p:nvPr/>
            </p:nvPicPr>
            <p:blipFill rotWithShape="1">
              <a:blip r:embed="rId8"/>
              <a:srcRect b="30950"/>
              <a:stretch/>
            </p:blipFill>
            <p:spPr>
              <a:xfrm>
                <a:off x="4189804" y="3451096"/>
                <a:ext cx="54000" cy="37287"/>
              </a:xfrm>
              <a:prstGeom prst="rect">
                <a:avLst/>
              </a:prstGeom>
            </p:spPr>
          </p:pic>
          <p:pic>
            <p:nvPicPr>
              <p:cNvPr id="38" name="그림 37">
                <a:extLst>
                  <a:ext uri="{FF2B5EF4-FFF2-40B4-BE49-F238E27FC236}">
                    <a16:creationId xmlns="" xmlns:a16="http://schemas.microsoft.com/office/drawing/2014/main" id="{DE094C5C-BB1F-4610-ACE9-AD24E9668C02}"/>
                  </a:ext>
                </a:extLst>
              </p:cNvPr>
              <p:cNvPicPr>
                <a:picLocks noChangeAspect="1"/>
              </p:cNvPicPr>
              <p:nvPr/>
            </p:nvPicPr>
            <p:blipFill>
              <a:blip r:embed="rId8"/>
              <a:stretch>
                <a:fillRect/>
              </a:stretch>
            </p:blipFill>
            <p:spPr>
              <a:xfrm>
                <a:off x="4300407" y="3392675"/>
                <a:ext cx="54869" cy="54869"/>
              </a:xfrm>
              <a:prstGeom prst="rect">
                <a:avLst/>
              </a:prstGeom>
            </p:spPr>
          </p:pic>
          <p:pic>
            <p:nvPicPr>
              <p:cNvPr id="39" name="그림 38">
                <a:extLst>
                  <a:ext uri="{FF2B5EF4-FFF2-40B4-BE49-F238E27FC236}">
                    <a16:creationId xmlns="" xmlns:a16="http://schemas.microsoft.com/office/drawing/2014/main" id="{B0ABEF70-DFFF-4DBA-BF27-0BB4E15C2EAE}"/>
                  </a:ext>
                </a:extLst>
              </p:cNvPr>
              <p:cNvPicPr>
                <a:picLocks noChangeAspect="1"/>
              </p:cNvPicPr>
              <p:nvPr/>
            </p:nvPicPr>
            <p:blipFill>
              <a:blip r:embed="rId8"/>
              <a:stretch>
                <a:fillRect/>
              </a:stretch>
            </p:blipFill>
            <p:spPr>
              <a:xfrm>
                <a:off x="4344222" y="3392675"/>
                <a:ext cx="54869" cy="54869"/>
              </a:xfrm>
              <a:prstGeom prst="rect">
                <a:avLst/>
              </a:prstGeom>
            </p:spPr>
          </p:pic>
          <p:pic>
            <p:nvPicPr>
              <p:cNvPr id="40" name="그림 39">
                <a:extLst>
                  <a:ext uri="{FF2B5EF4-FFF2-40B4-BE49-F238E27FC236}">
                    <a16:creationId xmlns="" xmlns:a16="http://schemas.microsoft.com/office/drawing/2014/main" id="{D7CDB12F-8096-4042-8869-998100DCABDA}"/>
                  </a:ext>
                </a:extLst>
              </p:cNvPr>
              <p:cNvPicPr>
                <a:picLocks noChangeAspect="1"/>
              </p:cNvPicPr>
              <p:nvPr/>
            </p:nvPicPr>
            <p:blipFill>
              <a:blip r:embed="rId8"/>
              <a:stretch>
                <a:fillRect/>
              </a:stretch>
            </p:blipFill>
            <p:spPr>
              <a:xfrm>
                <a:off x="4481382" y="3651755"/>
                <a:ext cx="54869" cy="54869"/>
              </a:xfrm>
              <a:prstGeom prst="rect">
                <a:avLst/>
              </a:prstGeom>
            </p:spPr>
          </p:pic>
          <p:pic>
            <p:nvPicPr>
              <p:cNvPr id="41" name="그림 40">
                <a:extLst>
                  <a:ext uri="{FF2B5EF4-FFF2-40B4-BE49-F238E27FC236}">
                    <a16:creationId xmlns="" xmlns:a16="http://schemas.microsoft.com/office/drawing/2014/main" id="{AD58AE21-8CC8-409B-AAFC-5A498DA3E4D4}"/>
                  </a:ext>
                </a:extLst>
              </p:cNvPr>
              <p:cNvPicPr>
                <a:picLocks noChangeAspect="1"/>
              </p:cNvPicPr>
              <p:nvPr/>
            </p:nvPicPr>
            <p:blipFill>
              <a:blip r:embed="rId8"/>
              <a:stretch>
                <a:fillRect/>
              </a:stretch>
            </p:blipFill>
            <p:spPr>
              <a:xfrm>
                <a:off x="4559487" y="3769865"/>
                <a:ext cx="54869" cy="54869"/>
              </a:xfrm>
              <a:prstGeom prst="rect">
                <a:avLst/>
              </a:prstGeom>
            </p:spPr>
          </p:pic>
          <p:pic>
            <p:nvPicPr>
              <p:cNvPr id="42" name="그림 41">
                <a:extLst>
                  <a:ext uri="{FF2B5EF4-FFF2-40B4-BE49-F238E27FC236}">
                    <a16:creationId xmlns="" xmlns:a16="http://schemas.microsoft.com/office/drawing/2014/main" id="{E07F3997-BB1C-49E4-BDDC-90FFEC212F33}"/>
                  </a:ext>
                </a:extLst>
              </p:cNvPr>
              <p:cNvPicPr>
                <a:picLocks noChangeAspect="1"/>
              </p:cNvPicPr>
              <p:nvPr/>
            </p:nvPicPr>
            <p:blipFill>
              <a:blip r:embed="rId8"/>
              <a:stretch>
                <a:fillRect/>
              </a:stretch>
            </p:blipFill>
            <p:spPr>
              <a:xfrm>
                <a:off x="4624257" y="3912740"/>
                <a:ext cx="54869" cy="54869"/>
              </a:xfrm>
              <a:prstGeom prst="rect">
                <a:avLst/>
              </a:prstGeom>
            </p:spPr>
          </p:pic>
          <p:pic>
            <p:nvPicPr>
              <p:cNvPr id="43" name="그림 42">
                <a:extLst>
                  <a:ext uri="{FF2B5EF4-FFF2-40B4-BE49-F238E27FC236}">
                    <a16:creationId xmlns="" xmlns:a16="http://schemas.microsoft.com/office/drawing/2014/main" id="{D7AE9011-8A28-4CE6-BE69-1CE626523869}"/>
                  </a:ext>
                </a:extLst>
              </p:cNvPr>
              <p:cNvPicPr>
                <a:picLocks noChangeAspect="1"/>
              </p:cNvPicPr>
              <p:nvPr/>
            </p:nvPicPr>
            <p:blipFill rotWithShape="1">
              <a:blip r:embed="rId8"/>
              <a:srcRect b="30950"/>
              <a:stretch/>
            </p:blipFill>
            <p:spPr>
              <a:xfrm rot="10800000">
                <a:off x="4821495" y="4374629"/>
                <a:ext cx="54000" cy="37287"/>
              </a:xfrm>
              <a:prstGeom prst="rect">
                <a:avLst/>
              </a:prstGeom>
            </p:spPr>
          </p:pic>
          <p:pic>
            <p:nvPicPr>
              <p:cNvPr id="44" name="그림 43">
                <a:extLst>
                  <a:ext uri="{FF2B5EF4-FFF2-40B4-BE49-F238E27FC236}">
                    <a16:creationId xmlns="" xmlns:a16="http://schemas.microsoft.com/office/drawing/2014/main" id="{13232DE9-3522-4ED0-AA92-3CF02BB54DB9}"/>
                  </a:ext>
                </a:extLst>
              </p:cNvPr>
              <p:cNvPicPr>
                <a:picLocks noChangeAspect="1"/>
              </p:cNvPicPr>
              <p:nvPr/>
            </p:nvPicPr>
            <p:blipFill>
              <a:blip r:embed="rId8"/>
              <a:stretch>
                <a:fillRect/>
              </a:stretch>
            </p:blipFill>
            <p:spPr>
              <a:xfrm>
                <a:off x="4856667" y="4423280"/>
                <a:ext cx="54869" cy="54869"/>
              </a:xfrm>
              <a:prstGeom prst="rect">
                <a:avLst/>
              </a:prstGeom>
            </p:spPr>
          </p:pic>
          <p:pic>
            <p:nvPicPr>
              <p:cNvPr id="45" name="그림 44">
                <a:extLst>
                  <a:ext uri="{FF2B5EF4-FFF2-40B4-BE49-F238E27FC236}">
                    <a16:creationId xmlns="" xmlns:a16="http://schemas.microsoft.com/office/drawing/2014/main" id="{8D121795-864B-47EE-8195-3AB8B6EC67B8}"/>
                  </a:ext>
                </a:extLst>
              </p:cNvPr>
              <p:cNvPicPr>
                <a:picLocks noChangeAspect="1"/>
              </p:cNvPicPr>
              <p:nvPr/>
            </p:nvPicPr>
            <p:blipFill>
              <a:blip r:embed="rId8"/>
              <a:stretch>
                <a:fillRect/>
              </a:stretch>
            </p:blipFill>
            <p:spPr>
              <a:xfrm>
                <a:off x="4856667" y="4446140"/>
                <a:ext cx="54869" cy="54869"/>
              </a:xfrm>
              <a:prstGeom prst="rect">
                <a:avLst/>
              </a:prstGeom>
            </p:spPr>
          </p:pic>
          <p:pic>
            <p:nvPicPr>
              <p:cNvPr id="46" name="그림 45">
                <a:extLst>
                  <a:ext uri="{FF2B5EF4-FFF2-40B4-BE49-F238E27FC236}">
                    <a16:creationId xmlns="" xmlns:a16="http://schemas.microsoft.com/office/drawing/2014/main" id="{DAAEDD4B-5671-4D02-A0AC-29A14F0612EB}"/>
                  </a:ext>
                </a:extLst>
              </p:cNvPr>
              <p:cNvPicPr>
                <a:picLocks noChangeAspect="1"/>
              </p:cNvPicPr>
              <p:nvPr/>
            </p:nvPicPr>
            <p:blipFill>
              <a:blip r:embed="rId8"/>
              <a:stretch>
                <a:fillRect/>
              </a:stretch>
            </p:blipFill>
            <p:spPr>
              <a:xfrm>
                <a:off x="4982397" y="4476620"/>
                <a:ext cx="54869" cy="54869"/>
              </a:xfrm>
              <a:prstGeom prst="rect">
                <a:avLst/>
              </a:prstGeom>
            </p:spPr>
          </p:pic>
          <p:pic>
            <p:nvPicPr>
              <p:cNvPr id="47" name="그림 46">
                <a:extLst>
                  <a:ext uri="{FF2B5EF4-FFF2-40B4-BE49-F238E27FC236}">
                    <a16:creationId xmlns="" xmlns:a16="http://schemas.microsoft.com/office/drawing/2014/main" id="{56733B01-E432-4456-98A7-93EE6F248D52}"/>
                  </a:ext>
                </a:extLst>
              </p:cNvPr>
              <p:cNvPicPr>
                <a:picLocks noChangeAspect="1"/>
              </p:cNvPicPr>
              <p:nvPr/>
            </p:nvPicPr>
            <p:blipFill>
              <a:blip r:embed="rId8"/>
              <a:stretch>
                <a:fillRect/>
              </a:stretch>
            </p:blipFill>
            <p:spPr>
              <a:xfrm>
                <a:off x="5033832" y="4472810"/>
                <a:ext cx="54869" cy="54869"/>
              </a:xfrm>
              <a:prstGeom prst="rect">
                <a:avLst/>
              </a:prstGeom>
            </p:spPr>
          </p:pic>
          <p:pic>
            <p:nvPicPr>
              <p:cNvPr id="48" name="그림 47">
                <a:extLst>
                  <a:ext uri="{FF2B5EF4-FFF2-40B4-BE49-F238E27FC236}">
                    <a16:creationId xmlns="" xmlns:a16="http://schemas.microsoft.com/office/drawing/2014/main" id="{356DE4E4-E71E-4902-AD10-8FC03DED59FE}"/>
                  </a:ext>
                </a:extLst>
              </p:cNvPr>
              <p:cNvPicPr>
                <a:picLocks noChangeAspect="1"/>
              </p:cNvPicPr>
              <p:nvPr/>
            </p:nvPicPr>
            <p:blipFill>
              <a:blip r:embed="rId8"/>
              <a:stretch>
                <a:fillRect/>
              </a:stretch>
            </p:blipFill>
            <p:spPr>
              <a:xfrm>
                <a:off x="5110032" y="4537580"/>
                <a:ext cx="54869" cy="54869"/>
              </a:xfrm>
              <a:prstGeom prst="rect">
                <a:avLst/>
              </a:prstGeom>
            </p:spPr>
          </p:pic>
          <p:pic>
            <p:nvPicPr>
              <p:cNvPr id="51" name="그림 50">
                <a:extLst>
                  <a:ext uri="{FF2B5EF4-FFF2-40B4-BE49-F238E27FC236}">
                    <a16:creationId xmlns="" xmlns:a16="http://schemas.microsoft.com/office/drawing/2014/main" id="{B1407018-7792-41DD-9522-BBADB11449DF}"/>
                  </a:ext>
                </a:extLst>
              </p:cNvPr>
              <p:cNvPicPr>
                <a:picLocks noChangeAspect="1"/>
              </p:cNvPicPr>
              <p:nvPr/>
            </p:nvPicPr>
            <p:blipFill rotWithShape="1">
              <a:blip r:embed="rId8"/>
              <a:srcRect b="30950"/>
              <a:stretch/>
            </p:blipFill>
            <p:spPr>
              <a:xfrm>
                <a:off x="5066104" y="4331206"/>
                <a:ext cx="54000" cy="37287"/>
              </a:xfrm>
              <a:prstGeom prst="rect">
                <a:avLst/>
              </a:prstGeom>
            </p:spPr>
          </p:pic>
          <p:pic>
            <p:nvPicPr>
              <p:cNvPr id="53" name="그림 52">
                <a:extLst>
                  <a:ext uri="{FF2B5EF4-FFF2-40B4-BE49-F238E27FC236}">
                    <a16:creationId xmlns="" xmlns:a16="http://schemas.microsoft.com/office/drawing/2014/main" id="{4288539B-169D-44EF-B56B-DE3DB21C6F65}"/>
                  </a:ext>
                </a:extLst>
              </p:cNvPr>
              <p:cNvPicPr>
                <a:picLocks noChangeAspect="1"/>
              </p:cNvPicPr>
              <p:nvPr/>
            </p:nvPicPr>
            <p:blipFill>
              <a:blip r:embed="rId8"/>
              <a:stretch>
                <a:fillRect/>
              </a:stretch>
            </p:blipFill>
            <p:spPr>
              <a:xfrm>
                <a:off x="5630097" y="3356480"/>
                <a:ext cx="54869" cy="54869"/>
              </a:xfrm>
              <a:prstGeom prst="rect">
                <a:avLst/>
              </a:prstGeom>
            </p:spPr>
          </p:pic>
          <p:pic>
            <p:nvPicPr>
              <p:cNvPr id="54" name="그림 53">
                <a:extLst>
                  <a:ext uri="{FF2B5EF4-FFF2-40B4-BE49-F238E27FC236}">
                    <a16:creationId xmlns="" xmlns:a16="http://schemas.microsoft.com/office/drawing/2014/main" id="{9AC0A2A7-47EA-4FC7-84A9-DA2240E52E43}"/>
                  </a:ext>
                </a:extLst>
              </p:cNvPr>
              <p:cNvPicPr>
                <a:picLocks noChangeAspect="1"/>
              </p:cNvPicPr>
              <p:nvPr/>
            </p:nvPicPr>
            <p:blipFill>
              <a:blip r:embed="rId8"/>
              <a:stretch>
                <a:fillRect/>
              </a:stretch>
            </p:blipFill>
            <p:spPr>
              <a:xfrm>
                <a:off x="5772337" y="3356480"/>
                <a:ext cx="54869" cy="54869"/>
              </a:xfrm>
              <a:prstGeom prst="rect">
                <a:avLst/>
              </a:prstGeom>
            </p:spPr>
          </p:pic>
          <p:pic>
            <p:nvPicPr>
              <p:cNvPr id="55" name="그림 54">
                <a:extLst>
                  <a:ext uri="{FF2B5EF4-FFF2-40B4-BE49-F238E27FC236}">
                    <a16:creationId xmlns="" xmlns:a16="http://schemas.microsoft.com/office/drawing/2014/main" id="{04941D1D-D50D-4CD7-8CC0-C528987FF854}"/>
                  </a:ext>
                </a:extLst>
              </p:cNvPr>
              <p:cNvPicPr>
                <a:picLocks noChangeAspect="1"/>
              </p:cNvPicPr>
              <p:nvPr/>
            </p:nvPicPr>
            <p:blipFill>
              <a:blip r:embed="rId8"/>
              <a:stretch>
                <a:fillRect/>
              </a:stretch>
            </p:blipFill>
            <p:spPr>
              <a:xfrm>
                <a:off x="5782497" y="3440300"/>
                <a:ext cx="54869" cy="54869"/>
              </a:xfrm>
              <a:prstGeom prst="rect">
                <a:avLst/>
              </a:prstGeom>
            </p:spPr>
          </p:pic>
          <p:pic>
            <p:nvPicPr>
              <p:cNvPr id="62" name="그림 61">
                <a:extLst>
                  <a:ext uri="{FF2B5EF4-FFF2-40B4-BE49-F238E27FC236}">
                    <a16:creationId xmlns="" xmlns:a16="http://schemas.microsoft.com/office/drawing/2014/main" id="{BE6E8F15-501B-4CC4-9044-A7DD4B6A00B0}"/>
                  </a:ext>
                </a:extLst>
              </p:cNvPr>
              <p:cNvPicPr>
                <a:picLocks noChangeAspect="1"/>
              </p:cNvPicPr>
              <p:nvPr/>
            </p:nvPicPr>
            <p:blipFill rotWithShape="1">
              <a:blip r:embed="rId9"/>
              <a:srcRect t="5836"/>
              <a:stretch/>
            </p:blipFill>
            <p:spPr>
              <a:xfrm>
                <a:off x="3944972" y="2846832"/>
                <a:ext cx="1902117" cy="2187206"/>
              </a:xfrm>
              <a:prstGeom prst="rect">
                <a:avLst/>
              </a:prstGeom>
            </p:spPr>
          </p:pic>
          <p:sp>
            <p:nvSpPr>
              <p:cNvPr id="3" name="직사각형 2">
                <a:extLst>
                  <a:ext uri="{FF2B5EF4-FFF2-40B4-BE49-F238E27FC236}">
                    <a16:creationId xmlns="" xmlns:a16="http://schemas.microsoft.com/office/drawing/2014/main" id="{AA6D93CC-CD6E-454E-9EBC-AAAE67DA5B4B}"/>
                  </a:ext>
                </a:extLst>
              </p:cNvPr>
              <p:cNvSpPr/>
              <p:nvPr/>
            </p:nvSpPr>
            <p:spPr>
              <a:xfrm>
                <a:off x="3923188" y="2846832"/>
                <a:ext cx="2221580" cy="2194560"/>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9" name="그림 48">
                <a:extLst>
                  <a:ext uri="{FF2B5EF4-FFF2-40B4-BE49-F238E27FC236}">
                    <a16:creationId xmlns="" xmlns:a16="http://schemas.microsoft.com/office/drawing/2014/main" id="{CD5B4BFA-9FCA-4091-A16A-702FFAA5CE5B}"/>
                  </a:ext>
                </a:extLst>
              </p:cNvPr>
              <p:cNvPicPr>
                <a:picLocks noChangeAspect="1"/>
              </p:cNvPicPr>
              <p:nvPr/>
            </p:nvPicPr>
            <p:blipFill>
              <a:blip r:embed="rId8"/>
              <a:stretch>
                <a:fillRect/>
              </a:stretch>
            </p:blipFill>
            <p:spPr>
              <a:xfrm>
                <a:off x="5256717" y="4156580"/>
                <a:ext cx="54869" cy="54869"/>
              </a:xfrm>
              <a:prstGeom prst="rect">
                <a:avLst/>
              </a:prstGeom>
            </p:spPr>
          </p:pic>
          <p:pic>
            <p:nvPicPr>
              <p:cNvPr id="50" name="그림 49">
                <a:extLst>
                  <a:ext uri="{FF2B5EF4-FFF2-40B4-BE49-F238E27FC236}">
                    <a16:creationId xmlns="" xmlns:a16="http://schemas.microsoft.com/office/drawing/2014/main" id="{07F6C922-134D-439A-B873-343A003601F9}"/>
                  </a:ext>
                </a:extLst>
              </p:cNvPr>
              <p:cNvPicPr>
                <a:picLocks noChangeAspect="1"/>
              </p:cNvPicPr>
              <p:nvPr/>
            </p:nvPicPr>
            <p:blipFill>
              <a:blip r:embed="rId8"/>
              <a:stretch>
                <a:fillRect/>
              </a:stretch>
            </p:blipFill>
            <p:spPr>
              <a:xfrm>
                <a:off x="5268147" y="4128005"/>
                <a:ext cx="54869" cy="54869"/>
              </a:xfrm>
              <a:prstGeom prst="rect">
                <a:avLst/>
              </a:prstGeom>
            </p:spPr>
          </p:pic>
          <p:sp>
            <p:nvSpPr>
              <p:cNvPr id="52" name="타원 51">
                <a:extLst>
                  <a:ext uri="{FF2B5EF4-FFF2-40B4-BE49-F238E27FC236}">
                    <a16:creationId xmlns="" xmlns:a16="http://schemas.microsoft.com/office/drawing/2014/main" id="{B93CB33A-C767-4050-9207-99D16A23C77C}"/>
                  </a:ext>
                </a:extLst>
              </p:cNvPr>
              <p:cNvSpPr/>
              <p:nvPr/>
            </p:nvSpPr>
            <p:spPr>
              <a:xfrm>
                <a:off x="5359400" y="3285505"/>
                <a:ext cx="54000" cy="54000"/>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7" name="직선 연결선 56">
                <a:extLst>
                  <a:ext uri="{FF2B5EF4-FFF2-40B4-BE49-F238E27FC236}">
                    <a16:creationId xmlns="" xmlns:a16="http://schemas.microsoft.com/office/drawing/2014/main" id="{8D6D47F7-DB21-4D6D-828D-8137AB91C2FF}"/>
                  </a:ext>
                </a:extLst>
              </p:cNvPr>
              <p:cNvCxnSpPr>
                <a:cxnSpLocks/>
              </p:cNvCxnSpPr>
              <p:nvPr/>
            </p:nvCxnSpPr>
            <p:spPr>
              <a:xfrm>
                <a:off x="5388305" y="3339505"/>
                <a:ext cx="0" cy="17018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사각형: 둥근 모서리 57">
                <a:extLst>
                  <a:ext uri="{FF2B5EF4-FFF2-40B4-BE49-F238E27FC236}">
                    <a16:creationId xmlns="" xmlns:a16="http://schemas.microsoft.com/office/drawing/2014/main" id="{295E5374-AAC0-44AF-A506-BF1BC1CD791E}"/>
                  </a:ext>
                </a:extLst>
              </p:cNvPr>
              <p:cNvSpPr/>
              <p:nvPr/>
            </p:nvSpPr>
            <p:spPr>
              <a:xfrm>
                <a:off x="5372735" y="3808744"/>
                <a:ext cx="36000" cy="216000"/>
              </a:xfrm>
              <a:prstGeom prst="roundRect">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6" name="TextBox 55">
              <a:extLst>
                <a:ext uri="{FF2B5EF4-FFF2-40B4-BE49-F238E27FC236}">
                  <a16:creationId xmlns="" xmlns:a16="http://schemas.microsoft.com/office/drawing/2014/main" id="{623D7C1B-4154-45A5-B70C-2195F8FCD1E5}"/>
                </a:ext>
              </a:extLst>
            </p:cNvPr>
            <p:cNvSpPr txBox="1"/>
            <p:nvPr/>
          </p:nvSpPr>
          <p:spPr>
            <a:xfrm>
              <a:off x="2847661" y="5394622"/>
              <a:ext cx="4270852"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Graph of an Inaccurate Prediction Due to Overfitting</a:t>
              </a:r>
              <a:endParaRPr lang="ko-KR" altLang="en-US" sz="1300" dirty="0">
                <a:solidFill>
                  <a:prstClr val="black">
                    <a:lumMod val="85000"/>
                    <a:lumOff val="15000"/>
                  </a:prstClr>
                </a:solidFill>
                <a:latin typeface="SamsungOne 400" panose="020B0503030303020204" pitchFamily="34" charset="0"/>
              </a:endParaRPr>
            </a:p>
          </p:txBody>
        </p:sp>
      </p:grpSp>
    </p:spTree>
    <p:custDataLst>
      <p:tags r:id="rId1"/>
    </p:custDataLst>
    <p:extLst>
      <p:ext uri="{BB962C8B-B14F-4D97-AF65-F5344CB8AC3E}">
        <p14:creationId xmlns:p14="http://schemas.microsoft.com/office/powerpoint/2010/main" val="33058129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1.8. Limitations of Machine Learning</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6" name="직사각형 15">
            <a:extLst>
              <a:ext uri="{FF2B5EF4-FFF2-40B4-BE49-F238E27FC236}">
                <a16:creationId xmlns="" xmlns:a16="http://schemas.microsoft.com/office/drawing/2014/main" id="{D8BF98C4-B566-4812-B5F0-560CFBA969E7}"/>
              </a:ext>
            </a:extLst>
          </p:cNvPr>
          <p:cNvSpPr/>
          <p:nvPr/>
        </p:nvSpPr>
        <p:spPr>
          <a:xfrm>
            <a:off x="702940"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Select a more powerful model with more model parameters.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Provide better features in learning algorithms (feature engineering).</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Reduce model constraints (reduce the regulation hyperparameters).</a:t>
            </a:r>
          </a:p>
        </p:txBody>
      </p:sp>
      <p:sp>
        <p:nvSpPr>
          <p:cNvPr id="18" name="직사각형 17">
            <a:extLst>
              <a:ext uri="{FF2B5EF4-FFF2-40B4-BE49-F238E27FC236}">
                <a16:creationId xmlns="" xmlns:a16="http://schemas.microsoft.com/office/drawing/2014/main" id="{735EEC88-96FF-48BC-9C75-8973069551C5}"/>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b="1" dirty="0">
                <a:solidFill>
                  <a:srgbClr val="1429A0"/>
                </a:solidFill>
                <a:latin typeface="SamsungOne 400" panose="020B0503030303020204" pitchFamily="34" charset="0"/>
                <a:ea typeface="SamsungOne 400" panose="020B0503030303020204" pitchFamily="34" charset="0"/>
              </a:rPr>
              <a:t>Underfitting </a:t>
            </a:r>
            <a:r>
              <a:rPr lang="en-US" altLang="ko-KR" sz="1400" dirty="0">
                <a:solidFill>
                  <a:schemeClr val="tx1"/>
                </a:solidFill>
                <a:latin typeface="SamsungOne 400" panose="020B0503030303020204" pitchFamily="34" charset="0"/>
                <a:ea typeface="SamsungOne 400" panose="020B0503030303020204" pitchFamily="34" charset="0"/>
              </a:rPr>
              <a:t>Training Data </a:t>
            </a:r>
          </a:p>
        </p:txBody>
      </p:sp>
      <p:grpSp>
        <p:nvGrpSpPr>
          <p:cNvPr id="6" name="그룹 5">
            <a:extLst>
              <a:ext uri="{FF2B5EF4-FFF2-40B4-BE49-F238E27FC236}">
                <a16:creationId xmlns="" xmlns:a16="http://schemas.microsoft.com/office/drawing/2014/main" id="{8CE4FDDE-A216-42AD-B7D8-289A08BA6444}"/>
              </a:ext>
            </a:extLst>
          </p:cNvPr>
          <p:cNvGrpSpPr/>
          <p:nvPr/>
        </p:nvGrpSpPr>
        <p:grpSpPr>
          <a:xfrm>
            <a:off x="3421920" y="2814047"/>
            <a:ext cx="2841385" cy="2784782"/>
            <a:chOff x="3315575" y="2814047"/>
            <a:chExt cx="2841385" cy="2784782"/>
          </a:xfrm>
        </p:grpSpPr>
        <p:grpSp>
          <p:nvGrpSpPr>
            <p:cNvPr id="2" name="그룹 1">
              <a:extLst>
                <a:ext uri="{FF2B5EF4-FFF2-40B4-BE49-F238E27FC236}">
                  <a16:creationId xmlns="" xmlns:a16="http://schemas.microsoft.com/office/drawing/2014/main" id="{62C9098A-0C67-4D3F-AC90-8ABD4FE08AF8}"/>
                </a:ext>
              </a:extLst>
            </p:cNvPr>
            <p:cNvGrpSpPr/>
            <p:nvPr/>
          </p:nvGrpSpPr>
          <p:grpSpPr>
            <a:xfrm>
              <a:off x="3315575" y="3929792"/>
              <a:ext cx="1634257" cy="1669037"/>
              <a:chOff x="3315575" y="4212233"/>
              <a:chExt cx="1634257" cy="1669037"/>
            </a:xfrm>
          </p:grpSpPr>
          <mc:AlternateContent xmlns:mc="http://schemas.openxmlformats.org/markup-compatibility/2006" xmlns:a14="http://schemas.microsoft.com/office/drawing/2010/main">
            <mc:Choice Requires="a14">
              <p:sp>
                <p:nvSpPr>
                  <p:cNvPr id="19" name="TextBox 18">
                    <a:extLst>
                      <a:ext uri="{FF2B5EF4-FFF2-40B4-BE49-F238E27FC236}">
                        <a16:creationId xmlns="" xmlns:a16="http://schemas.microsoft.com/office/drawing/2014/main" id="{834A7507-27BE-48E0-9AE7-BF1F007D2238}"/>
                      </a:ext>
                    </a:extLst>
                  </p:cNvPr>
                  <p:cNvSpPr txBox="1"/>
                  <p:nvPr/>
                </p:nvSpPr>
                <p:spPr>
                  <a:xfrm>
                    <a:off x="4756236" y="5681215"/>
                    <a:ext cx="193596" cy="200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𝑥</m:t>
                          </m:r>
                        </m:oMath>
                      </m:oMathPara>
                    </a14:m>
                    <a:endParaRPr lang="en-US" sz="1300" dirty="0">
                      <a:solidFill>
                        <a:schemeClr val="tx1"/>
                      </a:solidFill>
                    </a:endParaRPr>
                  </a:p>
                </p:txBody>
              </p:sp>
            </mc:Choice>
            <mc:Fallback xmlns="">
              <p:sp>
                <p:nvSpPr>
                  <p:cNvPr id="19" name="TextBox 18">
                    <a:extLst>
                      <a:ext uri="{FF2B5EF4-FFF2-40B4-BE49-F238E27FC236}">
                        <a16:creationId xmlns:a16="http://schemas.microsoft.com/office/drawing/2014/main" id="{834A7507-27BE-48E0-9AE7-BF1F007D2238}"/>
                      </a:ext>
                    </a:extLst>
                  </p:cNvPr>
                  <p:cNvSpPr txBox="1">
                    <a:spLocks noRot="1" noChangeAspect="1" noMove="1" noResize="1" noEditPoints="1" noAdjustHandles="1" noChangeArrowheads="1" noChangeShapeType="1" noTextEdit="1"/>
                  </p:cNvSpPr>
                  <p:nvPr/>
                </p:nvSpPr>
                <p:spPr>
                  <a:xfrm>
                    <a:off x="4756236" y="5681215"/>
                    <a:ext cx="193596" cy="200055"/>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 xmlns:a16="http://schemas.microsoft.com/office/drawing/2014/main" id="{12334D29-49F4-4C16-943E-0F9637865EFD}"/>
                      </a:ext>
                    </a:extLst>
                  </p:cNvPr>
                  <p:cNvSpPr txBox="1"/>
                  <p:nvPr/>
                </p:nvSpPr>
                <p:spPr>
                  <a:xfrm rot="16200000">
                    <a:off x="3318805" y="4209003"/>
                    <a:ext cx="193596" cy="200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𝑦</m:t>
                          </m:r>
                        </m:oMath>
                      </m:oMathPara>
                    </a14:m>
                    <a:endParaRPr lang="en-US" sz="1300" dirty="0">
                      <a:solidFill>
                        <a:schemeClr val="tx1"/>
                      </a:solidFill>
                    </a:endParaRPr>
                  </a:p>
                </p:txBody>
              </p:sp>
            </mc:Choice>
            <mc:Fallback xmlns="">
              <p:sp>
                <p:nvSpPr>
                  <p:cNvPr id="20" name="TextBox 19">
                    <a:extLst>
                      <a:ext uri="{FF2B5EF4-FFF2-40B4-BE49-F238E27FC236}">
                        <a16:creationId xmlns:a16="http://schemas.microsoft.com/office/drawing/2014/main" id="{12334D29-49F4-4C16-943E-0F9637865EFD}"/>
                      </a:ext>
                    </a:extLst>
                  </p:cNvPr>
                  <p:cNvSpPr txBox="1">
                    <a:spLocks noRot="1" noChangeAspect="1" noMove="1" noResize="1" noEditPoints="1" noAdjustHandles="1" noChangeArrowheads="1" noChangeShapeType="1" noTextEdit="1"/>
                  </p:cNvSpPr>
                  <p:nvPr/>
                </p:nvSpPr>
                <p:spPr>
                  <a:xfrm rot="16200000">
                    <a:off x="3318805" y="4209003"/>
                    <a:ext cx="193596" cy="200055"/>
                  </a:xfrm>
                  <a:prstGeom prst="rect">
                    <a:avLst/>
                  </a:prstGeom>
                  <a:blipFill>
                    <a:blip r:embed="rId7"/>
                    <a:stretch>
                      <a:fillRect t="-6452" r="-24242" b="-6452"/>
                    </a:stretch>
                  </a:blipFill>
                  <a:ln>
                    <a:noFill/>
                  </a:ln>
                </p:spPr>
                <p:txBody>
                  <a:bodyPr/>
                  <a:lstStyle/>
                  <a:p>
                    <a:r>
                      <a:rPr lang="ko-KR" altLang="en-US">
                        <a:noFill/>
                      </a:rPr>
                      <a:t> </a:t>
                    </a:r>
                  </a:p>
                </p:txBody>
              </p:sp>
            </mc:Fallback>
          </mc:AlternateContent>
        </p:grpSp>
        <p:sp>
          <p:nvSpPr>
            <p:cNvPr id="23" name="타원 22">
              <a:extLst>
                <a:ext uri="{FF2B5EF4-FFF2-40B4-BE49-F238E27FC236}">
                  <a16:creationId xmlns="" xmlns:a16="http://schemas.microsoft.com/office/drawing/2014/main" id="{DE25C1F6-4149-48B3-85EC-552CD054AE76}"/>
                </a:ext>
              </a:extLst>
            </p:cNvPr>
            <p:cNvSpPr/>
            <p:nvPr/>
          </p:nvSpPr>
          <p:spPr>
            <a:xfrm>
              <a:off x="3595114" y="3954491"/>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 xmlns:a16="http://schemas.microsoft.com/office/drawing/2014/main" id="{CB9D39A5-7C05-425D-9E3B-E510207AEDF4}"/>
                </a:ext>
              </a:extLst>
            </p:cNvPr>
            <p:cNvSpPr/>
            <p:nvPr/>
          </p:nvSpPr>
          <p:spPr>
            <a:xfrm>
              <a:off x="3541072" y="2814047"/>
              <a:ext cx="2615888" cy="2565172"/>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 xmlns:a16="http://schemas.microsoft.com/office/drawing/2014/main" id="{CCF7183C-BBA1-4175-99A5-C3C4A161F647}"/>
                </a:ext>
              </a:extLst>
            </p:cNvPr>
            <p:cNvCxnSpPr/>
            <p:nvPr/>
          </p:nvCxnSpPr>
          <p:spPr>
            <a:xfrm>
              <a:off x="3541072" y="3967388"/>
              <a:ext cx="2608268" cy="2709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타원 50">
              <a:extLst>
                <a:ext uri="{FF2B5EF4-FFF2-40B4-BE49-F238E27FC236}">
                  <a16:creationId xmlns="" xmlns:a16="http://schemas.microsoft.com/office/drawing/2014/main" id="{93B97E8F-810F-4A51-B532-968E63E7D5D6}"/>
                </a:ext>
              </a:extLst>
            </p:cNvPr>
            <p:cNvSpPr/>
            <p:nvPr/>
          </p:nvSpPr>
          <p:spPr>
            <a:xfrm>
              <a:off x="3722114" y="363038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a:extLst>
                <a:ext uri="{FF2B5EF4-FFF2-40B4-BE49-F238E27FC236}">
                  <a16:creationId xmlns="" xmlns:a16="http://schemas.microsoft.com/office/drawing/2014/main" id="{1D22C557-49AA-4288-BBBA-3800DE4629B7}"/>
                </a:ext>
              </a:extLst>
            </p:cNvPr>
            <p:cNvSpPr/>
            <p:nvPr/>
          </p:nvSpPr>
          <p:spPr>
            <a:xfrm>
              <a:off x="3869434" y="350846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a:extLst>
                <a:ext uri="{FF2B5EF4-FFF2-40B4-BE49-F238E27FC236}">
                  <a16:creationId xmlns="" xmlns:a16="http://schemas.microsoft.com/office/drawing/2014/main" id="{E298A2CC-4C1C-4360-82B8-603B884795DB}"/>
                </a:ext>
              </a:extLst>
            </p:cNvPr>
            <p:cNvSpPr/>
            <p:nvPr/>
          </p:nvSpPr>
          <p:spPr>
            <a:xfrm>
              <a:off x="3998974" y="343734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a:extLst>
                <a:ext uri="{FF2B5EF4-FFF2-40B4-BE49-F238E27FC236}">
                  <a16:creationId xmlns="" xmlns:a16="http://schemas.microsoft.com/office/drawing/2014/main" id="{09EE5A7F-726E-4FBB-8BCB-DB6E198A36B1}"/>
                </a:ext>
              </a:extLst>
            </p:cNvPr>
            <p:cNvSpPr/>
            <p:nvPr/>
          </p:nvSpPr>
          <p:spPr>
            <a:xfrm>
              <a:off x="4049774" y="344496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타원 54">
              <a:extLst>
                <a:ext uri="{FF2B5EF4-FFF2-40B4-BE49-F238E27FC236}">
                  <a16:creationId xmlns="" xmlns:a16="http://schemas.microsoft.com/office/drawing/2014/main" id="{9A4B38AD-2203-4A18-A998-2082F35E53ED}"/>
                </a:ext>
              </a:extLst>
            </p:cNvPr>
            <p:cNvSpPr/>
            <p:nvPr/>
          </p:nvSpPr>
          <p:spPr>
            <a:xfrm>
              <a:off x="4214874" y="375484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타원 55">
              <a:extLst>
                <a:ext uri="{FF2B5EF4-FFF2-40B4-BE49-F238E27FC236}">
                  <a16:creationId xmlns="" xmlns:a16="http://schemas.microsoft.com/office/drawing/2014/main" id="{EB2D0FA0-AB98-4A66-A3BD-338D4A3492D5}"/>
                </a:ext>
              </a:extLst>
            </p:cNvPr>
            <p:cNvSpPr/>
            <p:nvPr/>
          </p:nvSpPr>
          <p:spPr>
            <a:xfrm>
              <a:off x="4303774" y="389200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타원 56">
              <a:extLst>
                <a:ext uri="{FF2B5EF4-FFF2-40B4-BE49-F238E27FC236}">
                  <a16:creationId xmlns="" xmlns:a16="http://schemas.microsoft.com/office/drawing/2014/main" id="{C770E6CA-EF14-4BB6-85A4-801F39C89FA2}"/>
                </a:ext>
              </a:extLst>
            </p:cNvPr>
            <p:cNvSpPr/>
            <p:nvPr/>
          </p:nvSpPr>
          <p:spPr>
            <a:xfrm>
              <a:off x="4382514" y="4061171"/>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a:extLst>
                <a:ext uri="{FF2B5EF4-FFF2-40B4-BE49-F238E27FC236}">
                  <a16:creationId xmlns="" xmlns:a16="http://schemas.microsoft.com/office/drawing/2014/main" id="{7B3C53B2-850B-441F-9E46-8FC5B89D5095}"/>
                </a:ext>
              </a:extLst>
            </p:cNvPr>
            <p:cNvSpPr/>
            <p:nvPr/>
          </p:nvSpPr>
          <p:spPr>
            <a:xfrm>
              <a:off x="5576314" y="339924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타원 58">
              <a:extLst>
                <a:ext uri="{FF2B5EF4-FFF2-40B4-BE49-F238E27FC236}">
                  <a16:creationId xmlns="" xmlns:a16="http://schemas.microsoft.com/office/drawing/2014/main" id="{D49CB038-5325-4A29-92A9-49BD59BA211D}"/>
                </a:ext>
              </a:extLst>
            </p:cNvPr>
            <p:cNvSpPr/>
            <p:nvPr/>
          </p:nvSpPr>
          <p:spPr>
            <a:xfrm>
              <a:off x="5731254" y="339924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 xmlns:a16="http://schemas.microsoft.com/office/drawing/2014/main" id="{BBB863B1-D423-4339-8DB6-493EA3AC978B}"/>
                </a:ext>
              </a:extLst>
            </p:cNvPr>
            <p:cNvSpPr/>
            <p:nvPr/>
          </p:nvSpPr>
          <p:spPr>
            <a:xfrm>
              <a:off x="5746494" y="349322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 xmlns:a16="http://schemas.microsoft.com/office/drawing/2014/main" id="{04155AD0-D5AA-4BDF-B651-03505E2E6B8A}"/>
                </a:ext>
              </a:extLst>
            </p:cNvPr>
            <p:cNvSpPr/>
            <p:nvPr/>
          </p:nvSpPr>
          <p:spPr>
            <a:xfrm>
              <a:off x="5144514" y="431110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a:extLst>
                <a:ext uri="{FF2B5EF4-FFF2-40B4-BE49-F238E27FC236}">
                  <a16:creationId xmlns="" xmlns:a16="http://schemas.microsoft.com/office/drawing/2014/main" id="{8C4B567A-3110-4F0E-9C0D-D565A39AD8E2}"/>
                </a:ext>
              </a:extLst>
            </p:cNvPr>
            <p:cNvSpPr/>
            <p:nvPr/>
          </p:nvSpPr>
          <p:spPr>
            <a:xfrm>
              <a:off x="5131814" y="434412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 xmlns:a16="http://schemas.microsoft.com/office/drawing/2014/main" id="{DE036F5B-7497-428D-8DFB-5713BE4CC92E}"/>
                </a:ext>
              </a:extLst>
            </p:cNvPr>
            <p:cNvSpPr/>
            <p:nvPr/>
          </p:nvSpPr>
          <p:spPr>
            <a:xfrm>
              <a:off x="4903214" y="453970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a:extLst>
                <a:ext uri="{FF2B5EF4-FFF2-40B4-BE49-F238E27FC236}">
                  <a16:creationId xmlns="" xmlns:a16="http://schemas.microsoft.com/office/drawing/2014/main" id="{A87BAE99-C9C3-4A0C-A9A7-ACBC3F0027FA}"/>
                </a:ext>
              </a:extLst>
            </p:cNvPr>
            <p:cNvSpPr/>
            <p:nvPr/>
          </p:nvSpPr>
          <p:spPr>
            <a:xfrm>
              <a:off x="4608574" y="457780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타원 64">
              <a:extLst>
                <a:ext uri="{FF2B5EF4-FFF2-40B4-BE49-F238E27FC236}">
                  <a16:creationId xmlns="" xmlns:a16="http://schemas.microsoft.com/office/drawing/2014/main" id="{C62F5AC9-4877-43EC-9535-82A718B25A33}"/>
                </a:ext>
              </a:extLst>
            </p:cNvPr>
            <p:cNvSpPr/>
            <p:nvPr/>
          </p:nvSpPr>
          <p:spPr>
            <a:xfrm>
              <a:off x="4651754" y="466670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타원 65">
              <a:extLst>
                <a:ext uri="{FF2B5EF4-FFF2-40B4-BE49-F238E27FC236}">
                  <a16:creationId xmlns="" xmlns:a16="http://schemas.microsoft.com/office/drawing/2014/main" id="{3E08916E-88C4-4684-907E-E80FA549953A}"/>
                </a:ext>
              </a:extLst>
            </p:cNvPr>
            <p:cNvSpPr/>
            <p:nvPr/>
          </p:nvSpPr>
          <p:spPr>
            <a:xfrm>
              <a:off x="4651754" y="469972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타원 66">
              <a:extLst>
                <a:ext uri="{FF2B5EF4-FFF2-40B4-BE49-F238E27FC236}">
                  <a16:creationId xmlns="" xmlns:a16="http://schemas.microsoft.com/office/drawing/2014/main" id="{3F7C055E-2FE8-4A47-A33D-E898B8F98FDE}"/>
                </a:ext>
              </a:extLst>
            </p:cNvPr>
            <p:cNvSpPr/>
            <p:nvPr/>
          </p:nvSpPr>
          <p:spPr>
            <a:xfrm>
              <a:off x="4804154" y="472512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타원 67">
              <a:extLst>
                <a:ext uri="{FF2B5EF4-FFF2-40B4-BE49-F238E27FC236}">
                  <a16:creationId xmlns="" xmlns:a16="http://schemas.microsoft.com/office/drawing/2014/main" id="{9D28E0E3-B68A-47EB-93E8-9B50FD41E904}"/>
                </a:ext>
              </a:extLst>
            </p:cNvPr>
            <p:cNvSpPr/>
            <p:nvPr/>
          </p:nvSpPr>
          <p:spPr>
            <a:xfrm>
              <a:off x="4857494" y="472512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타원 68">
              <a:extLst>
                <a:ext uri="{FF2B5EF4-FFF2-40B4-BE49-F238E27FC236}">
                  <a16:creationId xmlns="" xmlns:a16="http://schemas.microsoft.com/office/drawing/2014/main" id="{68E8D7C6-65FB-4D2F-938A-DB609A94021F}"/>
                </a:ext>
              </a:extLst>
            </p:cNvPr>
            <p:cNvSpPr/>
            <p:nvPr/>
          </p:nvSpPr>
          <p:spPr>
            <a:xfrm>
              <a:off x="4946394" y="479878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custDataLst>
      <p:tags r:id="rId1"/>
    </p:custDataLst>
    <p:extLst>
      <p:ext uri="{BB962C8B-B14F-4D97-AF65-F5344CB8AC3E}">
        <p14:creationId xmlns:p14="http://schemas.microsoft.com/office/powerpoint/2010/main" val="6116713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40968"/>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Applications of Artificial Intelligence</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8" name="직사각형 17">
            <a:extLst>
              <a:ext uri="{FF2B5EF4-FFF2-40B4-BE49-F238E27FC236}">
                <a16:creationId xmlns="" xmlns:a16="http://schemas.microsoft.com/office/drawing/2014/main" id="{21E40597-BA8C-4395-8FB6-30EF8664AFB5}"/>
              </a:ext>
            </a:extLst>
          </p:cNvPr>
          <p:cNvSpPr/>
          <p:nvPr/>
        </p:nvSpPr>
        <p:spPr>
          <a:xfrm>
            <a:off x="1054111" y="3929021"/>
            <a:ext cx="8286680" cy="1588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spcCol="180000" rtlCol="0" anchor="t">
            <a:no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2.1. Applications of Artificial Intelligence</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5"/>
              </a:buBlip>
              <a:defRPr/>
            </a:pPr>
            <a:r>
              <a:rPr lang="en-US" altLang="ko-KR" dirty="0" smtClean="0">
                <a:solidFill>
                  <a:srgbClr val="A6A6A6"/>
                </a:solidFill>
                <a:latin typeface="SamsungOne 400" panose="020B0503030303020204" pitchFamily="34" charset="0"/>
                <a:ea typeface="SamsungOne 400" panose="020B0503030303020204" pitchFamily="34" charset="0"/>
              </a:rPr>
              <a:t>2.2. Image Recognition</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5"/>
              </a:buBlip>
              <a:defRPr/>
            </a:pPr>
            <a:r>
              <a:rPr lang="en-US" altLang="ko-KR" dirty="0" smtClean="0">
                <a:solidFill>
                  <a:srgbClr val="A6A6A6"/>
                </a:solidFill>
                <a:latin typeface="SamsungOne 400" panose="020B0503030303020204" pitchFamily="34" charset="0"/>
                <a:ea typeface="SamsungOne 400" panose="020B0503030303020204" pitchFamily="34" charset="0"/>
              </a:rPr>
              <a:t>2.3. Computer Vision &amp; Machine Vision</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5"/>
              </a:buBlip>
              <a:defRPr/>
            </a:pPr>
            <a:r>
              <a:rPr lang="en-US" altLang="ko-KR" dirty="0" smtClean="0">
                <a:solidFill>
                  <a:srgbClr val="A6A6A6"/>
                </a:solidFill>
                <a:latin typeface="SamsungOne 400" panose="020B0503030303020204" pitchFamily="34" charset="0"/>
                <a:ea typeface="SamsungOne 400" panose="020B0503030303020204" pitchFamily="34" charset="0"/>
              </a:rPr>
              <a:t>2.4. Speech Intelligence</a:t>
            </a:r>
            <a:endParaRPr lang="en-US" altLang="ko-KR" dirty="0">
              <a:solidFill>
                <a:srgbClr val="A6A6A6"/>
              </a:solidFill>
              <a:latin typeface="SamsungOne 400" panose="020B0503030303020204" pitchFamily="34" charset="0"/>
              <a:ea typeface="SamsungOne 400" panose="020B0503030303020204" pitchFamily="34" charset="0"/>
            </a:endParaRPr>
          </a:p>
        </p:txBody>
      </p:sp>
    </p:spTree>
    <p:custDataLst>
      <p:tags r:id="rId1"/>
    </p:custDataLst>
    <p:extLst>
      <p:ext uri="{BB962C8B-B14F-4D97-AF65-F5344CB8AC3E}">
        <p14:creationId xmlns:p14="http://schemas.microsoft.com/office/powerpoint/2010/main" val="23223019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Applications of Artificial Intelligence</a:t>
            </a:r>
          </a:p>
        </p:txBody>
      </p:sp>
      <p:grpSp>
        <p:nvGrpSpPr>
          <p:cNvPr id="15" name="그룹 14"/>
          <p:cNvGrpSpPr/>
          <p:nvPr/>
        </p:nvGrpSpPr>
        <p:grpSpPr>
          <a:xfrm>
            <a:off x="702940" y="2749964"/>
            <a:ext cx="8678169" cy="292388"/>
            <a:chOff x="7183660" y="3873914"/>
            <a:chExt cx="8678169" cy="292388"/>
          </a:xfrm>
        </p:grpSpPr>
        <p:sp>
          <p:nvSpPr>
            <p:cNvPr id="29" name="사각형: 둥근 모서리 32">
              <a:extLst>
                <a:ext uri="{FF2B5EF4-FFF2-40B4-BE49-F238E27FC236}">
                  <a16:creationId xmlns="" xmlns:a16="http://schemas.microsoft.com/office/drawing/2014/main" id="{9F9FFF6C-7C72-4E08-8072-03F5113CBF51}"/>
                </a:ext>
              </a:extLst>
            </p:cNvPr>
            <p:cNvSpPr/>
            <p:nvPr/>
          </p:nvSpPr>
          <p:spPr>
            <a:xfrm>
              <a:off x="7183660" y="3916320"/>
              <a:ext cx="248933" cy="212364"/>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Ex</a:t>
              </a:r>
            </a:p>
          </p:txBody>
        </p:sp>
        <p:sp>
          <p:nvSpPr>
            <p:cNvPr id="30" name="직사각형 29"/>
            <p:cNvSpPr/>
            <p:nvPr/>
          </p:nvSpPr>
          <p:spPr>
            <a:xfrm>
              <a:off x="7411181" y="3873914"/>
              <a:ext cx="8450648" cy="292388"/>
            </a:xfrm>
            <a:prstGeom prst="rect">
              <a:avLst/>
            </a:prstGeom>
          </p:spPr>
          <p:txBody>
            <a:bodyPr wrap="square">
              <a:spAutoFit/>
            </a:bodyPr>
            <a:lstStyle/>
            <a:p>
              <a:pPr>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A deep learning model can diagnose skin cancer with a near-human accuracy.</a:t>
              </a:r>
              <a:endParaRPr lang="en-US" altLang="ko-KR" sz="1300" dirty="0">
                <a:solidFill>
                  <a:prstClr val="black">
                    <a:lumMod val="85000"/>
                    <a:lumOff val="15000"/>
                  </a:prstClr>
                </a:solidFill>
                <a:latin typeface="SamsungOne 400" panose="020B0503030303020204" pitchFamily="34" charset="0"/>
                <a:ea typeface="SamsungOne 400" pitchFamily="34" charset="0"/>
              </a:endParaRPr>
            </a:p>
          </p:txBody>
        </p:sp>
      </p:grpSp>
      <p:sp>
        <p:nvSpPr>
          <p:cNvPr id="16" name="사각형: 둥근 모서리 32">
            <a:extLst>
              <a:ext uri="{FF2B5EF4-FFF2-40B4-BE49-F238E27FC236}">
                <a16:creationId xmlns="" xmlns:a16="http://schemas.microsoft.com/office/drawing/2014/main" id="{9F9FFF6C-7C72-4E08-8072-03F5113CBF51}"/>
              </a:ext>
            </a:extLst>
          </p:cNvPr>
          <p:cNvSpPr/>
          <p:nvPr/>
        </p:nvSpPr>
        <p:spPr>
          <a:xfrm>
            <a:off x="942348" y="3643380"/>
            <a:ext cx="2799562" cy="215500"/>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latin typeface="SamsungOne 400" panose="020B0503030303020204" pitchFamily="34" charset="0"/>
                <a:ea typeface="SamsungOne 400" panose="020B0503030303020204" pitchFamily="34" charset="0"/>
              </a:rPr>
              <a:t>https://www.nature.com/articles/nature21056</a:t>
            </a:r>
          </a:p>
        </p:txBody>
      </p:sp>
      <p:grpSp>
        <p:nvGrpSpPr>
          <p:cNvPr id="17" name="그룹 16"/>
          <p:cNvGrpSpPr/>
          <p:nvPr/>
        </p:nvGrpSpPr>
        <p:grpSpPr>
          <a:xfrm>
            <a:off x="951873" y="3108479"/>
            <a:ext cx="7092832" cy="492443"/>
            <a:chOff x="951873" y="3050065"/>
            <a:chExt cx="7092832" cy="492443"/>
          </a:xfrm>
        </p:grpSpPr>
        <p:sp>
          <p:nvSpPr>
            <p:cNvPr id="27" name="직사각형 26"/>
            <p:cNvSpPr/>
            <p:nvPr/>
          </p:nvSpPr>
          <p:spPr>
            <a:xfrm>
              <a:off x="1292490" y="3050065"/>
              <a:ext cx="6752215" cy="492443"/>
            </a:xfrm>
            <a:prstGeom prst="rect">
              <a:avLst/>
            </a:prstGeom>
          </p:spPr>
          <p:txBody>
            <a:bodyPr wrap="square">
              <a:spAutoFit/>
            </a:bodyPr>
            <a:lstStyle/>
            <a:p>
              <a:r>
                <a:rPr lang="en-US" altLang="ko-KR" sz="1300" dirty="0">
                  <a:latin typeface="SamsungOne 400" pitchFamily="34" charset="0"/>
                  <a:ea typeface="SamsungOne 400" pitchFamily="34" charset="0"/>
                </a:rPr>
                <a:t>Andre Esteva, et al., “</a:t>
              </a:r>
              <a:r>
                <a:rPr lang="en-US" altLang="ko-KR" sz="1300" b="1" dirty="0">
                  <a:latin typeface="SamsungOne 400" pitchFamily="34" charset="0"/>
                  <a:ea typeface="SamsungOne 400" pitchFamily="34" charset="0"/>
                </a:rPr>
                <a:t>Dermatologist-level classification of skin cancer with deep neural networks</a:t>
              </a:r>
              <a:r>
                <a:rPr lang="en-US" altLang="ko-KR" sz="1300" dirty="0">
                  <a:latin typeface="SamsungOne 400" pitchFamily="34" charset="0"/>
                  <a:ea typeface="SamsungOne 400" pitchFamily="34" charset="0"/>
                </a:rPr>
                <a:t>”, </a:t>
              </a:r>
              <a:r>
                <a:rPr lang="en-US" altLang="ko-KR" sz="1300" i="1" dirty="0">
                  <a:latin typeface="SamsungOne 400" pitchFamily="34" charset="0"/>
                  <a:ea typeface="SamsungOne 400" pitchFamily="34" charset="0"/>
                </a:rPr>
                <a:t>Nature, </a:t>
              </a:r>
              <a:r>
                <a:rPr lang="en-US" altLang="ko-KR" sz="1300" dirty="0">
                  <a:latin typeface="SamsungOne 400" pitchFamily="34" charset="0"/>
                  <a:ea typeface="SamsungOne 400" pitchFamily="34" charset="0"/>
                </a:rPr>
                <a:t>volume 542(2017), pages 115–118 </a:t>
              </a:r>
            </a:p>
          </p:txBody>
        </p:sp>
        <p:pic>
          <p:nvPicPr>
            <p:cNvPr id="28" name="Picture 3" descr="C:\Users\USER\Downloads\fil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1873" y="3089793"/>
              <a:ext cx="399139" cy="3991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그룹 2">
            <a:extLst>
              <a:ext uri="{FF2B5EF4-FFF2-40B4-BE49-F238E27FC236}">
                <a16:creationId xmlns="" xmlns:a16="http://schemas.microsoft.com/office/drawing/2014/main" id="{F54C179B-0E7D-47F1-85C3-39F1F5F38A92}"/>
              </a:ext>
            </a:extLst>
          </p:cNvPr>
          <p:cNvGrpSpPr/>
          <p:nvPr/>
        </p:nvGrpSpPr>
        <p:grpSpPr>
          <a:xfrm>
            <a:off x="663694" y="4587061"/>
            <a:ext cx="2804261" cy="1577396"/>
            <a:chOff x="702939" y="4930915"/>
            <a:chExt cx="2804261" cy="1577396"/>
          </a:xfrm>
        </p:grpSpPr>
        <p:pic>
          <p:nvPicPr>
            <p:cNvPr id="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939" y="4930915"/>
              <a:ext cx="2804261" cy="1577396"/>
            </a:xfrm>
            <a:prstGeom prst="rect">
              <a:avLst/>
            </a:prstGeom>
            <a:noFill/>
            <a:ln w="317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사각형: 둥근 모서리 32">
              <a:extLst>
                <a:ext uri="{FF2B5EF4-FFF2-40B4-BE49-F238E27FC236}">
                  <a16:creationId xmlns="" xmlns:a16="http://schemas.microsoft.com/office/drawing/2014/main" id="{99D126D0-46A4-4689-BEF4-90FFB4DD4DA0}"/>
                </a:ext>
              </a:extLst>
            </p:cNvPr>
            <p:cNvSpPr/>
            <p:nvPr/>
          </p:nvSpPr>
          <p:spPr>
            <a:xfrm>
              <a:off x="741721" y="6239216"/>
              <a:ext cx="2376302" cy="21925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latin typeface="SamsungOne 400" panose="020B0503030303020204" pitchFamily="34" charset="0"/>
                  <a:ea typeface="SamsungOne 400" panose="020B0503030303020204" pitchFamily="34" charset="0"/>
                </a:rPr>
                <a:t>https://deepmind.com/blog/alphafold/</a:t>
              </a:r>
            </a:p>
          </p:txBody>
        </p:sp>
      </p:grpSp>
      <p:grpSp>
        <p:nvGrpSpPr>
          <p:cNvPr id="36" name="그룹 3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7" name="직사각형 3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Applications of Artificial Intelligence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38" name="직사각형 3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5" name="직사각형 24">
            <a:extLst>
              <a:ext uri="{FF2B5EF4-FFF2-40B4-BE49-F238E27FC236}">
                <a16:creationId xmlns="" xmlns:a16="http://schemas.microsoft.com/office/drawing/2014/main" id="{2EEC59BD-77D9-4D23-BF84-FDB5D3367822}"/>
              </a:ext>
            </a:extLst>
          </p:cNvPr>
          <p:cNvSpPr/>
          <p:nvPr/>
        </p:nvSpPr>
        <p:spPr>
          <a:xfrm>
            <a:off x="558800" y="1902172"/>
            <a:ext cx="8763637" cy="774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Thanks to machine learning, email spam filters, convenient text and voice recognition software, reliable web search engines, and safe and efficient autonomous vehicles will be available.</a:t>
            </a:r>
          </a:p>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There has also been great progress in medical applications.</a:t>
            </a:r>
          </a:p>
        </p:txBody>
      </p:sp>
      <p:sp>
        <p:nvSpPr>
          <p:cNvPr id="35" name="직사각형 34">
            <a:extLst>
              <a:ext uri="{FF2B5EF4-FFF2-40B4-BE49-F238E27FC236}">
                <a16:creationId xmlns="" xmlns:a16="http://schemas.microsoft.com/office/drawing/2014/main" id="{B645969B-7651-46DC-B495-4C0D67913121}"/>
              </a:ext>
            </a:extLst>
          </p:cNvPr>
          <p:cNvSpPr/>
          <p:nvPr/>
        </p:nvSpPr>
        <p:spPr>
          <a:xfrm>
            <a:off x="558800" y="4047883"/>
            <a:ext cx="876363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Deep learning predicted the 3D protein structure, surpassing the performance of physics-based methods for the first time. </a:t>
            </a:r>
          </a:p>
        </p:txBody>
      </p:sp>
    </p:spTree>
    <p:custDataLst>
      <p:tags r:id="rId1"/>
    </p:custDataLst>
    <p:extLst>
      <p:ext uri="{BB962C8B-B14F-4D97-AF65-F5344CB8AC3E}">
        <p14:creationId xmlns:p14="http://schemas.microsoft.com/office/powerpoint/2010/main" val="18322107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그룹 146"/>
          <p:cNvGrpSpPr/>
          <p:nvPr/>
        </p:nvGrpSpPr>
        <p:grpSpPr>
          <a:xfrm>
            <a:off x="631821" y="2204864"/>
            <a:ext cx="8763280" cy="3539522"/>
            <a:chOff x="1383543" y="2641035"/>
            <a:chExt cx="7928605" cy="3202395"/>
          </a:xfrm>
        </p:grpSpPr>
        <p:cxnSp>
          <p:nvCxnSpPr>
            <p:cNvPr id="148" name="직선 연결선 137">
              <a:extLst>
                <a:ext uri="{FF2B5EF4-FFF2-40B4-BE49-F238E27FC236}">
                  <a16:creationId xmlns="" xmlns:a16="http://schemas.microsoft.com/office/drawing/2014/main" id="{86E17DAB-624B-4CEC-A552-BF0778FAEBA1}"/>
                </a:ext>
              </a:extLst>
            </p:cNvPr>
            <p:cNvCxnSpPr/>
            <p:nvPr/>
          </p:nvCxnSpPr>
          <p:spPr>
            <a:xfrm flipV="1">
              <a:off x="4908955" y="2930941"/>
              <a:ext cx="0" cy="1673444"/>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9" name="직선 연결선 138">
              <a:extLst>
                <a:ext uri="{FF2B5EF4-FFF2-40B4-BE49-F238E27FC236}">
                  <a16:creationId xmlns="" xmlns:a16="http://schemas.microsoft.com/office/drawing/2014/main" id="{E075EFB1-EFA7-4B7B-A30C-13B4654CB9B4}"/>
                </a:ext>
              </a:extLst>
            </p:cNvPr>
            <p:cNvCxnSpPr/>
            <p:nvPr/>
          </p:nvCxnSpPr>
          <p:spPr>
            <a:xfrm>
              <a:off x="3563280" y="2917995"/>
              <a:ext cx="0" cy="247911"/>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0" name="직선 연결선 139">
              <a:extLst>
                <a:ext uri="{FF2B5EF4-FFF2-40B4-BE49-F238E27FC236}">
                  <a16:creationId xmlns="" xmlns:a16="http://schemas.microsoft.com/office/drawing/2014/main" id="{DBAFF400-851C-4187-8D41-FA45BFA0D833}"/>
                </a:ext>
              </a:extLst>
            </p:cNvPr>
            <p:cNvCxnSpPr/>
            <p:nvPr/>
          </p:nvCxnSpPr>
          <p:spPr>
            <a:xfrm>
              <a:off x="6254631" y="2917995"/>
              <a:ext cx="0" cy="247911"/>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1" name="직선 연결선 140">
              <a:extLst>
                <a:ext uri="{FF2B5EF4-FFF2-40B4-BE49-F238E27FC236}">
                  <a16:creationId xmlns="" xmlns:a16="http://schemas.microsoft.com/office/drawing/2014/main" id="{C1A2F2B0-3ACA-4024-AC4E-A1A3EA3C3F24}"/>
                </a:ext>
              </a:extLst>
            </p:cNvPr>
            <p:cNvCxnSpPr/>
            <p:nvPr/>
          </p:nvCxnSpPr>
          <p:spPr>
            <a:xfrm>
              <a:off x="3563280" y="3165906"/>
              <a:ext cx="2691351"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2" name="직선 연결선 142">
              <a:extLst>
                <a:ext uri="{FF2B5EF4-FFF2-40B4-BE49-F238E27FC236}">
                  <a16:creationId xmlns="" xmlns:a16="http://schemas.microsoft.com/office/drawing/2014/main" id="{EA56C789-A066-436B-903F-A6835EB76906}"/>
                </a:ext>
              </a:extLst>
            </p:cNvPr>
            <p:cNvCxnSpPr/>
            <p:nvPr/>
          </p:nvCxnSpPr>
          <p:spPr>
            <a:xfrm>
              <a:off x="2893298" y="3887306"/>
              <a:ext cx="4109842" cy="1363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53" name="그룹 152"/>
            <p:cNvGrpSpPr/>
            <p:nvPr/>
          </p:nvGrpSpPr>
          <p:grpSpPr>
            <a:xfrm>
              <a:off x="4375201" y="3354206"/>
              <a:ext cx="1080000" cy="1080000"/>
              <a:chOff x="4487437" y="3354206"/>
              <a:chExt cx="1080000" cy="1080000"/>
            </a:xfrm>
          </p:grpSpPr>
          <p:sp>
            <p:nvSpPr>
              <p:cNvPr id="205" name="타원 184">
                <a:extLst>
                  <a:ext uri="{FF2B5EF4-FFF2-40B4-BE49-F238E27FC236}">
                    <a16:creationId xmlns="" xmlns:a16="http://schemas.microsoft.com/office/drawing/2014/main" id="{6F1146B1-92C3-43E0-87C0-25BE24DA0ABA}"/>
                  </a:ext>
                </a:extLst>
              </p:cNvPr>
              <p:cNvSpPr/>
              <p:nvPr/>
            </p:nvSpPr>
            <p:spPr>
              <a:xfrm>
                <a:off x="4487437" y="3354206"/>
                <a:ext cx="1080000" cy="1080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ko-KR" altLang="en-US" sz="2000" u="sng" dirty="0"/>
              </a:p>
            </p:txBody>
          </p:sp>
          <p:sp>
            <p:nvSpPr>
              <p:cNvPr id="206" name="TextBox 205">
                <a:extLst>
                  <a:ext uri="{FF2B5EF4-FFF2-40B4-BE49-F238E27FC236}">
                    <a16:creationId xmlns="" xmlns:a16="http://schemas.microsoft.com/office/drawing/2014/main" id="{C5AECF68-B767-4B74-AAAE-7E347F68A4C3}"/>
                  </a:ext>
                </a:extLst>
              </p:cNvPr>
              <p:cNvSpPr txBox="1"/>
              <p:nvPr/>
            </p:nvSpPr>
            <p:spPr>
              <a:xfrm>
                <a:off x="4508078" y="3768859"/>
                <a:ext cx="1038721" cy="473385"/>
              </a:xfrm>
              <a:prstGeom prst="rect">
                <a:avLst/>
              </a:prstGeom>
              <a:noFill/>
            </p:spPr>
            <p:txBody>
              <a:bodyPr wrap="none" rtlCol="0">
                <a:spAutoFit/>
              </a:bodyPr>
              <a:lstStyle/>
              <a:p>
                <a:pPr algn="ctr"/>
                <a:r>
                  <a:rPr lang="en-US" altLang="ko-KR" sz="1400" dirty="0">
                    <a:solidFill>
                      <a:schemeClr val="bg1"/>
                    </a:solidFill>
                    <a:latin typeface="SamsungOne 700" panose="020B0803030303020204" pitchFamily="34" charset="0"/>
                    <a:ea typeface="SamsungOne 700" panose="020B0803030303020204" pitchFamily="34" charset="0"/>
                  </a:rPr>
                  <a:t>Artificial</a:t>
                </a:r>
              </a:p>
              <a:p>
                <a:pPr algn="ctr"/>
                <a:r>
                  <a:rPr lang="en-US" altLang="ko-KR" sz="1400" dirty="0">
                    <a:solidFill>
                      <a:schemeClr val="bg1"/>
                    </a:solidFill>
                    <a:latin typeface="SamsungOne 700" panose="020B0803030303020204" pitchFamily="34" charset="0"/>
                    <a:ea typeface="SamsungOne 700" panose="020B0803030303020204" pitchFamily="34" charset="0"/>
                  </a:rPr>
                  <a:t>Intelligence</a:t>
                </a:r>
                <a:endParaRPr lang="ko-KR" altLang="en-US" sz="1400" dirty="0">
                  <a:solidFill>
                    <a:schemeClr val="bg1"/>
                  </a:solidFill>
                  <a:latin typeface="SamsungOne 700" panose="020B0803030303020204" pitchFamily="34" charset="0"/>
                </a:endParaRPr>
              </a:p>
            </p:txBody>
          </p:sp>
          <p:pic>
            <p:nvPicPr>
              <p:cNvPr id="207" name="그림 186">
                <a:extLst>
                  <a:ext uri="{FF2B5EF4-FFF2-40B4-BE49-F238E27FC236}">
                    <a16:creationId xmlns="" xmlns:a16="http://schemas.microsoft.com/office/drawing/2014/main" id="{BB5E017B-B9A9-4750-B95A-FAB247E97E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3437" y="3439794"/>
                <a:ext cx="288000" cy="320572"/>
              </a:xfrm>
              <a:prstGeom prst="rect">
                <a:avLst/>
              </a:prstGeom>
            </p:spPr>
          </p:pic>
        </p:grpSp>
        <p:cxnSp>
          <p:nvCxnSpPr>
            <p:cNvPr id="154" name="직선 연결선 148">
              <a:extLst>
                <a:ext uri="{FF2B5EF4-FFF2-40B4-BE49-F238E27FC236}">
                  <a16:creationId xmlns="" xmlns:a16="http://schemas.microsoft.com/office/drawing/2014/main" id="{D24DC5FA-3DF8-4AD2-B62B-C4D32BDBC83B}"/>
                </a:ext>
              </a:extLst>
            </p:cNvPr>
            <p:cNvCxnSpPr/>
            <p:nvPr/>
          </p:nvCxnSpPr>
          <p:spPr>
            <a:xfrm>
              <a:off x="1833543" y="5260086"/>
              <a:ext cx="1895648"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55" name="그룹 154"/>
            <p:cNvGrpSpPr/>
            <p:nvPr/>
          </p:nvGrpSpPr>
          <p:grpSpPr>
            <a:xfrm>
              <a:off x="1383543" y="4613910"/>
              <a:ext cx="2795648" cy="1229520"/>
              <a:chOff x="1383543" y="4613910"/>
              <a:chExt cx="2795648" cy="1229520"/>
            </a:xfrm>
          </p:grpSpPr>
          <p:grpSp>
            <p:nvGrpSpPr>
              <p:cNvPr id="196" name="그룹 195"/>
              <p:cNvGrpSpPr/>
              <p:nvPr/>
            </p:nvGrpSpPr>
            <p:grpSpPr>
              <a:xfrm>
                <a:off x="1383543" y="5260086"/>
                <a:ext cx="900000" cy="583344"/>
                <a:chOff x="1431168" y="5260086"/>
                <a:chExt cx="900000" cy="583344"/>
              </a:xfrm>
            </p:grpSpPr>
            <p:cxnSp>
              <p:nvCxnSpPr>
                <p:cNvPr id="203" name="직선 연결선 146">
                  <a:extLst>
                    <a:ext uri="{FF2B5EF4-FFF2-40B4-BE49-F238E27FC236}">
                      <a16:creationId xmlns="" xmlns:a16="http://schemas.microsoft.com/office/drawing/2014/main" id="{02926BE6-3C9E-4E97-8C55-0B8EACA1310B}"/>
                    </a:ext>
                  </a:extLst>
                </p:cNvPr>
                <p:cNvCxnSpPr/>
                <p:nvPr/>
              </p:nvCxnSpPr>
              <p:spPr>
                <a:xfrm flipV="1">
                  <a:off x="1881168" y="5260086"/>
                  <a:ext cx="0" cy="21600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4" name="모서리가 둥근 직사각형 181">
                  <a:extLst>
                    <a:ext uri="{FF2B5EF4-FFF2-40B4-BE49-F238E27FC236}">
                      <a16:creationId xmlns="" xmlns:a16="http://schemas.microsoft.com/office/drawing/2014/main" id="{08343599-4C50-4949-AB83-DA233349F6C5}"/>
                    </a:ext>
                  </a:extLst>
                </p:cNvPr>
                <p:cNvSpPr/>
                <p:nvPr/>
              </p:nvSpPr>
              <p:spPr>
                <a:xfrm>
                  <a:off x="1431168" y="5375430"/>
                  <a:ext cx="900000" cy="46800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Deep Learning</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nvGrpSpPr>
              <p:cNvPr id="197" name="그룹 196"/>
              <p:cNvGrpSpPr/>
              <p:nvPr/>
            </p:nvGrpSpPr>
            <p:grpSpPr>
              <a:xfrm>
                <a:off x="2331367" y="4613910"/>
                <a:ext cx="900000" cy="1229520"/>
                <a:chOff x="2331367" y="4613910"/>
                <a:chExt cx="900000" cy="1229520"/>
              </a:xfrm>
            </p:grpSpPr>
            <p:cxnSp>
              <p:nvCxnSpPr>
                <p:cNvPr id="201" name="직선 연결선 144">
                  <a:extLst>
                    <a:ext uri="{FF2B5EF4-FFF2-40B4-BE49-F238E27FC236}">
                      <a16:creationId xmlns="" xmlns:a16="http://schemas.microsoft.com/office/drawing/2014/main" id="{F117AB5A-BB99-4454-84CF-667E6E62D5B2}"/>
                    </a:ext>
                  </a:extLst>
                </p:cNvPr>
                <p:cNvCxnSpPr/>
                <p:nvPr/>
              </p:nvCxnSpPr>
              <p:spPr>
                <a:xfrm>
                  <a:off x="2781367" y="4613910"/>
                  <a:ext cx="0" cy="102724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2" name="모서리가 둥근 직사각형 182">
                  <a:extLst>
                    <a:ext uri="{FF2B5EF4-FFF2-40B4-BE49-F238E27FC236}">
                      <a16:creationId xmlns="" xmlns:a16="http://schemas.microsoft.com/office/drawing/2014/main" id="{53093E5F-B1A3-48A7-8C60-D69B07947F5C}"/>
                    </a:ext>
                  </a:extLst>
                </p:cNvPr>
                <p:cNvSpPr/>
                <p:nvPr/>
              </p:nvSpPr>
              <p:spPr>
                <a:xfrm>
                  <a:off x="2331367" y="5375430"/>
                  <a:ext cx="900000" cy="46800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Unsupervised</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nvGrpSpPr>
              <p:cNvPr id="198" name="그룹 197"/>
              <p:cNvGrpSpPr/>
              <p:nvPr/>
            </p:nvGrpSpPr>
            <p:grpSpPr>
              <a:xfrm>
                <a:off x="3279191" y="5260086"/>
                <a:ext cx="900000" cy="583344"/>
                <a:chOff x="3231566" y="5260086"/>
                <a:chExt cx="900000" cy="583344"/>
              </a:xfrm>
            </p:grpSpPr>
            <p:cxnSp>
              <p:nvCxnSpPr>
                <p:cNvPr id="199" name="직선 연결선 147">
                  <a:extLst>
                    <a:ext uri="{FF2B5EF4-FFF2-40B4-BE49-F238E27FC236}">
                      <a16:creationId xmlns="" xmlns:a16="http://schemas.microsoft.com/office/drawing/2014/main" id="{C98A0165-E95B-49D0-BE83-279D85BAB2BC}"/>
                    </a:ext>
                  </a:extLst>
                </p:cNvPr>
                <p:cNvCxnSpPr/>
                <p:nvPr/>
              </p:nvCxnSpPr>
              <p:spPr>
                <a:xfrm flipV="1">
                  <a:off x="3681566" y="5260086"/>
                  <a:ext cx="0" cy="21600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0" name="모서리가 둥근 직사각형 183">
                  <a:extLst>
                    <a:ext uri="{FF2B5EF4-FFF2-40B4-BE49-F238E27FC236}">
                      <a16:creationId xmlns="" xmlns:a16="http://schemas.microsoft.com/office/drawing/2014/main" id="{A36019CB-68AF-4C9A-A53A-39D380E31752}"/>
                    </a:ext>
                  </a:extLst>
                </p:cNvPr>
                <p:cNvSpPr/>
                <p:nvPr/>
              </p:nvSpPr>
              <p:spPr>
                <a:xfrm>
                  <a:off x="3231566" y="5375430"/>
                  <a:ext cx="900000" cy="46800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Supervised</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sp>
          <p:nvSpPr>
            <p:cNvPr id="156" name="모서리가 둥근 직사각형 156">
              <a:extLst>
                <a:ext uri="{FF2B5EF4-FFF2-40B4-BE49-F238E27FC236}">
                  <a16:creationId xmlns="" xmlns:a16="http://schemas.microsoft.com/office/drawing/2014/main" id="{2902E6AF-DF71-4E34-8496-7AABFF17C98B}"/>
                </a:ext>
              </a:extLst>
            </p:cNvPr>
            <p:cNvSpPr/>
            <p:nvPr/>
          </p:nvSpPr>
          <p:spPr>
            <a:xfrm>
              <a:off x="1791367" y="4775417"/>
              <a:ext cx="1980000" cy="360000"/>
            </a:xfrm>
            <a:prstGeom prst="roundRect">
              <a:avLst/>
            </a:prstGeom>
            <a:solidFill>
              <a:schemeClr val="accent3">
                <a:lumMod val="75000"/>
              </a:schemeClr>
            </a:solid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chemeClr val="bg1"/>
                  </a:solidFill>
                  <a:latin typeface="SamsungOne 700" panose="020B0803030303020204" pitchFamily="34" charset="0"/>
                  <a:ea typeface="SamsungOne 700" panose="020B0803030303020204" pitchFamily="34" charset="0"/>
                </a:rPr>
                <a:t>Machine Learning</a:t>
              </a:r>
              <a:endParaRPr lang="ko-KR" altLang="en-US" sz="1200" dirty="0">
                <a:solidFill>
                  <a:schemeClr val="bg1"/>
                </a:solidFill>
                <a:latin typeface="SamsungOne 700" panose="020B0803030303020204" pitchFamily="34" charset="0"/>
                <a:ea typeface="SamsungOne 700" panose="020B0803030303020204" pitchFamily="34" charset="0"/>
              </a:endParaRPr>
            </a:p>
          </p:txBody>
        </p:sp>
        <p:cxnSp>
          <p:nvCxnSpPr>
            <p:cNvPr id="157" name="직선 연결선 145">
              <a:extLst>
                <a:ext uri="{FF2B5EF4-FFF2-40B4-BE49-F238E27FC236}">
                  <a16:creationId xmlns="" xmlns:a16="http://schemas.microsoft.com/office/drawing/2014/main" id="{003C04B9-11B6-48EC-B65A-51804B71DBF7}"/>
                </a:ext>
              </a:extLst>
            </p:cNvPr>
            <p:cNvCxnSpPr/>
            <p:nvPr/>
          </p:nvCxnSpPr>
          <p:spPr>
            <a:xfrm>
              <a:off x="6974524" y="4613910"/>
              <a:ext cx="0" cy="94579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58" name="그룹 157"/>
            <p:cNvGrpSpPr/>
            <p:nvPr/>
          </p:nvGrpSpPr>
          <p:grpSpPr>
            <a:xfrm>
              <a:off x="4636900" y="5260086"/>
              <a:ext cx="4675248" cy="583344"/>
              <a:chOff x="4655950" y="5260086"/>
              <a:chExt cx="4675248" cy="583344"/>
            </a:xfrm>
          </p:grpSpPr>
          <p:cxnSp>
            <p:nvCxnSpPr>
              <p:cNvPr id="182" name="직선 연결선 154">
                <a:extLst>
                  <a:ext uri="{FF2B5EF4-FFF2-40B4-BE49-F238E27FC236}">
                    <a16:creationId xmlns="" xmlns:a16="http://schemas.microsoft.com/office/drawing/2014/main" id="{BA4D7030-25FF-4733-9640-72BDC28D5D2F}"/>
                  </a:ext>
                </a:extLst>
              </p:cNvPr>
              <p:cNvCxnSpPr/>
              <p:nvPr/>
            </p:nvCxnSpPr>
            <p:spPr>
              <a:xfrm>
                <a:off x="5105950" y="5260086"/>
                <a:ext cx="3775248"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83" name="그룹 182"/>
              <p:cNvGrpSpPr/>
              <p:nvPr/>
            </p:nvGrpSpPr>
            <p:grpSpPr>
              <a:xfrm>
                <a:off x="4655950" y="5260086"/>
                <a:ext cx="900000" cy="583344"/>
                <a:chOff x="4941700" y="5260086"/>
                <a:chExt cx="900000" cy="583344"/>
              </a:xfrm>
            </p:grpSpPr>
            <p:cxnSp>
              <p:nvCxnSpPr>
                <p:cNvPr id="194" name="직선 연결선 150">
                  <a:extLst>
                    <a:ext uri="{FF2B5EF4-FFF2-40B4-BE49-F238E27FC236}">
                      <a16:creationId xmlns="" xmlns:a16="http://schemas.microsoft.com/office/drawing/2014/main" id="{AF633C5B-5A51-40B8-A2C0-D8128F7D281E}"/>
                    </a:ext>
                  </a:extLst>
                </p:cNvPr>
                <p:cNvCxnSpPr/>
                <p:nvPr/>
              </p:nvCxnSpPr>
              <p:spPr>
                <a:xfrm flipV="1">
                  <a:off x="5391700" y="5260086"/>
                  <a:ext cx="0" cy="21600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5" name="모서리가 둥근 직사각형 176">
                  <a:extLst>
                    <a:ext uri="{FF2B5EF4-FFF2-40B4-BE49-F238E27FC236}">
                      <a16:creationId xmlns="" xmlns:a16="http://schemas.microsoft.com/office/drawing/2014/main" id="{DF56B4B9-AD4E-4A65-B445-B5D3F5EE8FD2}"/>
                    </a:ext>
                  </a:extLst>
                </p:cNvPr>
                <p:cNvSpPr/>
                <p:nvPr/>
              </p:nvSpPr>
              <p:spPr>
                <a:xfrm>
                  <a:off x="4941700" y="5375430"/>
                  <a:ext cx="900000" cy="4680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Text Generation</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nvGrpSpPr>
              <p:cNvPr id="184" name="그룹 183"/>
              <p:cNvGrpSpPr/>
              <p:nvPr/>
            </p:nvGrpSpPr>
            <p:grpSpPr>
              <a:xfrm>
                <a:off x="5599762" y="5260086"/>
                <a:ext cx="900000" cy="583344"/>
                <a:chOff x="5806931" y="5260086"/>
                <a:chExt cx="900000" cy="583344"/>
              </a:xfrm>
            </p:grpSpPr>
            <p:cxnSp>
              <p:nvCxnSpPr>
                <p:cNvPr id="192" name="직선 연결선 151">
                  <a:extLst>
                    <a:ext uri="{FF2B5EF4-FFF2-40B4-BE49-F238E27FC236}">
                      <a16:creationId xmlns="" xmlns:a16="http://schemas.microsoft.com/office/drawing/2014/main" id="{ED9F69E4-077D-4D5B-AA82-39CEFAC78E25}"/>
                    </a:ext>
                  </a:extLst>
                </p:cNvPr>
                <p:cNvCxnSpPr/>
                <p:nvPr/>
              </p:nvCxnSpPr>
              <p:spPr>
                <a:xfrm flipV="1">
                  <a:off x="6256931" y="5260086"/>
                  <a:ext cx="0" cy="21600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3" name="모서리가 둥근 직사각형 177">
                  <a:extLst>
                    <a:ext uri="{FF2B5EF4-FFF2-40B4-BE49-F238E27FC236}">
                      <a16:creationId xmlns="" xmlns:a16="http://schemas.microsoft.com/office/drawing/2014/main" id="{ABE2B6FA-A651-486F-AB22-07CF49CD3B14}"/>
                    </a:ext>
                  </a:extLst>
                </p:cNvPr>
                <p:cNvSpPr/>
                <p:nvPr/>
              </p:nvSpPr>
              <p:spPr>
                <a:xfrm>
                  <a:off x="5806931" y="5375430"/>
                  <a:ext cx="900000" cy="4680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Question Answering</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nvGrpSpPr>
              <p:cNvPr id="185" name="그룹 184"/>
              <p:cNvGrpSpPr/>
              <p:nvPr/>
            </p:nvGrpSpPr>
            <p:grpSpPr>
              <a:xfrm>
                <a:off x="7487386" y="5260086"/>
                <a:ext cx="900000" cy="583344"/>
                <a:chOff x="7537393" y="5260086"/>
                <a:chExt cx="900000" cy="583344"/>
              </a:xfrm>
            </p:grpSpPr>
            <p:cxnSp>
              <p:nvCxnSpPr>
                <p:cNvPr id="190" name="직선 연결선 152">
                  <a:extLst>
                    <a:ext uri="{FF2B5EF4-FFF2-40B4-BE49-F238E27FC236}">
                      <a16:creationId xmlns="" xmlns:a16="http://schemas.microsoft.com/office/drawing/2014/main" id="{05EFD84E-D943-47DC-BBF5-08FC715E5279}"/>
                    </a:ext>
                  </a:extLst>
                </p:cNvPr>
                <p:cNvCxnSpPr/>
                <p:nvPr/>
              </p:nvCxnSpPr>
              <p:spPr>
                <a:xfrm flipV="1">
                  <a:off x="7987393" y="5260086"/>
                  <a:ext cx="0" cy="21600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1" name="모서리가 둥근 직사각형 179">
                  <a:extLst>
                    <a:ext uri="{FF2B5EF4-FFF2-40B4-BE49-F238E27FC236}">
                      <a16:creationId xmlns="" xmlns:a16="http://schemas.microsoft.com/office/drawing/2014/main" id="{A42FA808-EE73-4AF6-8089-81298ACB033F}"/>
                    </a:ext>
                  </a:extLst>
                </p:cNvPr>
                <p:cNvSpPr/>
                <p:nvPr/>
              </p:nvSpPr>
              <p:spPr>
                <a:xfrm>
                  <a:off x="7537393" y="5375430"/>
                  <a:ext cx="900000" cy="4680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Classification</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nvGrpSpPr>
              <p:cNvPr id="186" name="그룹 185"/>
              <p:cNvGrpSpPr/>
              <p:nvPr/>
            </p:nvGrpSpPr>
            <p:grpSpPr>
              <a:xfrm>
                <a:off x="8431198" y="5260086"/>
                <a:ext cx="900000" cy="583344"/>
                <a:chOff x="8402623" y="5260086"/>
                <a:chExt cx="900000" cy="583344"/>
              </a:xfrm>
            </p:grpSpPr>
            <p:cxnSp>
              <p:nvCxnSpPr>
                <p:cNvPr id="188" name="직선 연결선 153">
                  <a:extLst>
                    <a:ext uri="{FF2B5EF4-FFF2-40B4-BE49-F238E27FC236}">
                      <a16:creationId xmlns="" xmlns:a16="http://schemas.microsoft.com/office/drawing/2014/main" id="{A150E9BD-F748-4992-B3C7-80A053D2187E}"/>
                    </a:ext>
                  </a:extLst>
                </p:cNvPr>
                <p:cNvCxnSpPr/>
                <p:nvPr/>
              </p:nvCxnSpPr>
              <p:spPr>
                <a:xfrm flipV="1">
                  <a:off x="8852623" y="5260086"/>
                  <a:ext cx="0" cy="21600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9" name="모서리가 둥근 직사각형 180">
                  <a:extLst>
                    <a:ext uri="{FF2B5EF4-FFF2-40B4-BE49-F238E27FC236}">
                      <a16:creationId xmlns="" xmlns:a16="http://schemas.microsoft.com/office/drawing/2014/main" id="{ADC55C92-0D03-4EC0-B768-16D4DA1A2119}"/>
                    </a:ext>
                  </a:extLst>
                </p:cNvPr>
                <p:cNvSpPr/>
                <p:nvPr/>
              </p:nvSpPr>
              <p:spPr>
                <a:xfrm>
                  <a:off x="8402623" y="5375430"/>
                  <a:ext cx="900000" cy="4680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Machine Translation</a:t>
                  </a:r>
                  <a:endParaRPr lang="ko-KR" altLang="en-US" sz="1200" dirty="0">
                    <a:solidFill>
                      <a:schemeClr val="tx1">
                        <a:lumMod val="75000"/>
                        <a:lumOff val="25000"/>
                      </a:schemeClr>
                    </a:solidFill>
                    <a:latin typeface="SamsungOne 400" panose="020B0503030303020204" pitchFamily="34" charset="0"/>
                  </a:endParaRPr>
                </a:p>
              </p:txBody>
            </p:sp>
          </p:grpSp>
          <p:sp>
            <p:nvSpPr>
              <p:cNvPr id="187" name="모서리가 둥근 직사각형 178">
                <a:extLst>
                  <a:ext uri="{FF2B5EF4-FFF2-40B4-BE49-F238E27FC236}">
                    <a16:creationId xmlns="" xmlns:a16="http://schemas.microsoft.com/office/drawing/2014/main" id="{D08FCEFB-2DBD-4372-A25F-B89DCEAD0825}"/>
                  </a:ext>
                </a:extLst>
              </p:cNvPr>
              <p:cNvSpPr/>
              <p:nvPr/>
            </p:nvSpPr>
            <p:spPr>
              <a:xfrm>
                <a:off x="6543574" y="5375430"/>
                <a:ext cx="900000" cy="4680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Content Extraction</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sp>
          <p:nvSpPr>
            <p:cNvPr id="159" name="모서리가 둥근 직사각형 157">
              <a:extLst>
                <a:ext uri="{FF2B5EF4-FFF2-40B4-BE49-F238E27FC236}">
                  <a16:creationId xmlns="" xmlns:a16="http://schemas.microsoft.com/office/drawing/2014/main" id="{11FB858F-2811-4787-AB98-13E7EA451D65}"/>
                </a:ext>
              </a:extLst>
            </p:cNvPr>
            <p:cNvSpPr/>
            <p:nvPr/>
          </p:nvSpPr>
          <p:spPr>
            <a:xfrm>
              <a:off x="5984524" y="4775417"/>
              <a:ext cx="1980000" cy="360000"/>
            </a:xfrm>
            <a:prstGeom prst="roundRect">
              <a:avLst/>
            </a:prstGeom>
            <a:solidFill>
              <a:schemeClr val="tx2">
                <a:lumMod val="60000"/>
                <a:lumOff val="40000"/>
              </a:schemeClr>
            </a:solid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chemeClr val="bg1"/>
                  </a:solidFill>
                  <a:latin typeface="SamsungOne 700" panose="020B0803030303020204" pitchFamily="34" charset="0"/>
                  <a:ea typeface="SamsungOne 700" panose="020B0803030303020204" pitchFamily="34" charset="0"/>
                </a:rPr>
                <a:t>Natural Language Processing</a:t>
              </a:r>
              <a:endParaRPr lang="ko-KR" altLang="en-US" sz="1200" dirty="0">
                <a:solidFill>
                  <a:schemeClr val="bg1"/>
                </a:solidFill>
                <a:latin typeface="SamsungOne 700" panose="020B0803030303020204" pitchFamily="34" charset="0"/>
                <a:ea typeface="SamsungOne 700" panose="020B0803030303020204" pitchFamily="34" charset="0"/>
              </a:endParaRPr>
            </a:p>
          </p:txBody>
        </p:sp>
        <p:cxnSp>
          <p:nvCxnSpPr>
            <p:cNvPr id="160" name="직선 연결선 158">
              <a:extLst>
                <a:ext uri="{FF2B5EF4-FFF2-40B4-BE49-F238E27FC236}">
                  <a16:creationId xmlns="" xmlns:a16="http://schemas.microsoft.com/office/drawing/2014/main" id="{E32C2AD5-7980-461B-80CD-1B6BA8610341}"/>
                </a:ext>
              </a:extLst>
            </p:cNvPr>
            <p:cNvCxnSpPr/>
            <p:nvPr/>
          </p:nvCxnSpPr>
          <p:spPr>
            <a:xfrm>
              <a:off x="2782418" y="4613910"/>
              <a:ext cx="4189882"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61" name="그룹 160"/>
            <p:cNvGrpSpPr/>
            <p:nvPr/>
          </p:nvGrpSpPr>
          <p:grpSpPr>
            <a:xfrm>
              <a:off x="5893598" y="3474562"/>
              <a:ext cx="2537329" cy="839288"/>
              <a:chOff x="5893598" y="3474562"/>
              <a:chExt cx="2537329" cy="839288"/>
            </a:xfrm>
          </p:grpSpPr>
          <p:grpSp>
            <p:nvGrpSpPr>
              <p:cNvPr id="174" name="그룹 67">
                <a:extLst>
                  <a:ext uri="{FF2B5EF4-FFF2-40B4-BE49-F238E27FC236}">
                    <a16:creationId xmlns="" xmlns:a16="http://schemas.microsoft.com/office/drawing/2014/main" id="{0915AAC5-7625-4FEC-BF50-0FC1530526AD}"/>
                  </a:ext>
                </a:extLst>
              </p:cNvPr>
              <p:cNvGrpSpPr/>
              <p:nvPr/>
            </p:nvGrpSpPr>
            <p:grpSpPr>
              <a:xfrm>
                <a:off x="6997699" y="3657912"/>
                <a:ext cx="221441" cy="472588"/>
                <a:chOff x="7213345" y="3592581"/>
                <a:chExt cx="221441" cy="472588"/>
              </a:xfrm>
            </p:grpSpPr>
            <p:cxnSp>
              <p:nvCxnSpPr>
                <p:cNvPr id="179" name="직선 연결선 166">
                  <a:extLst>
                    <a:ext uri="{FF2B5EF4-FFF2-40B4-BE49-F238E27FC236}">
                      <a16:creationId xmlns="" xmlns:a16="http://schemas.microsoft.com/office/drawing/2014/main" id="{F34C5E83-A4F4-47D8-A7AC-F70D5579A698}"/>
                    </a:ext>
                  </a:extLst>
                </p:cNvPr>
                <p:cNvCxnSpPr/>
                <p:nvPr/>
              </p:nvCxnSpPr>
              <p:spPr>
                <a:xfrm flipH="1">
                  <a:off x="7218786" y="3592581"/>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직선 연결선 167">
                  <a:extLst>
                    <a:ext uri="{FF2B5EF4-FFF2-40B4-BE49-F238E27FC236}">
                      <a16:creationId xmlns="" xmlns:a16="http://schemas.microsoft.com/office/drawing/2014/main" id="{88E9DEEA-B4C4-42CB-A26E-B793294A9BE8}"/>
                    </a:ext>
                  </a:extLst>
                </p:cNvPr>
                <p:cNvCxnSpPr/>
                <p:nvPr/>
              </p:nvCxnSpPr>
              <p:spPr>
                <a:xfrm flipH="1">
                  <a:off x="7218786" y="4065169"/>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직선 연결선 168">
                  <a:extLst>
                    <a:ext uri="{FF2B5EF4-FFF2-40B4-BE49-F238E27FC236}">
                      <a16:creationId xmlns="" xmlns:a16="http://schemas.microsoft.com/office/drawing/2014/main" id="{62C6E425-DF14-4F3B-884F-D0CD861FE589}"/>
                    </a:ext>
                  </a:extLst>
                </p:cNvPr>
                <p:cNvCxnSpPr/>
                <p:nvPr/>
              </p:nvCxnSpPr>
              <p:spPr>
                <a:xfrm flipH="1">
                  <a:off x="7213345" y="3592581"/>
                  <a:ext cx="0" cy="472588"/>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
            <p:nvSpPr>
              <p:cNvPr id="175" name="모서리가 둥근 직사각형 162">
                <a:extLst>
                  <a:ext uri="{FF2B5EF4-FFF2-40B4-BE49-F238E27FC236}">
                    <a16:creationId xmlns="" xmlns:a16="http://schemas.microsoft.com/office/drawing/2014/main" id="{73528427-AF76-4611-A935-CD6C89596150}"/>
                  </a:ext>
                </a:extLst>
              </p:cNvPr>
              <p:cNvSpPr/>
              <p:nvPr/>
            </p:nvSpPr>
            <p:spPr>
              <a:xfrm>
                <a:off x="5893598" y="3714206"/>
                <a:ext cx="900000" cy="360000"/>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rgbClr val="193EB0"/>
                    </a:solidFill>
                    <a:latin typeface="SamsungOne 700" panose="020B0803030303020204" pitchFamily="34" charset="0"/>
                    <a:ea typeface="SamsungOne 700" panose="020B0803030303020204" pitchFamily="34" charset="0"/>
                  </a:rPr>
                  <a:t>Vision</a:t>
                </a:r>
                <a:endParaRPr lang="ko-KR" altLang="en-US" sz="1200" dirty="0">
                  <a:solidFill>
                    <a:srgbClr val="193EB0"/>
                  </a:solidFill>
                  <a:latin typeface="SamsungOne 700" panose="020B0803030303020204" pitchFamily="34" charset="0"/>
                  <a:ea typeface="SamsungOne 700" panose="020B0803030303020204" pitchFamily="34" charset="0"/>
                </a:endParaRPr>
              </a:p>
            </p:txBody>
          </p:sp>
          <p:grpSp>
            <p:nvGrpSpPr>
              <p:cNvPr id="176" name="그룹 163">
                <a:extLst>
                  <a:ext uri="{FF2B5EF4-FFF2-40B4-BE49-F238E27FC236}">
                    <a16:creationId xmlns="" xmlns:a16="http://schemas.microsoft.com/office/drawing/2014/main" id="{55BB7C10-CAC5-47E7-A86D-2299C18A5165}"/>
                  </a:ext>
                </a:extLst>
              </p:cNvPr>
              <p:cNvGrpSpPr/>
              <p:nvPr/>
            </p:nvGrpSpPr>
            <p:grpSpPr>
              <a:xfrm>
                <a:off x="7170927" y="3474562"/>
                <a:ext cx="1260000" cy="839288"/>
                <a:chOff x="7439532" y="3282529"/>
                <a:chExt cx="792000" cy="839288"/>
              </a:xfrm>
              <a:solidFill>
                <a:schemeClr val="bg1">
                  <a:lumMod val="95000"/>
                </a:schemeClr>
              </a:solidFill>
            </p:grpSpPr>
            <p:sp>
              <p:nvSpPr>
                <p:cNvPr id="177" name="모서리가 둥근 직사각형 164">
                  <a:extLst>
                    <a:ext uri="{FF2B5EF4-FFF2-40B4-BE49-F238E27FC236}">
                      <a16:creationId xmlns="" xmlns:a16="http://schemas.microsoft.com/office/drawing/2014/main" id="{632E6118-40F9-4F75-8E95-D2D2E6C7B6D0}"/>
                    </a:ext>
                  </a:extLst>
                </p:cNvPr>
                <p:cNvSpPr/>
                <p:nvPr/>
              </p:nvSpPr>
              <p:spPr>
                <a:xfrm>
                  <a:off x="7439532" y="3282529"/>
                  <a:ext cx="792000" cy="360000"/>
                </a:xfrm>
                <a:prstGeom prst="roundRect">
                  <a:avLst/>
                </a:prstGeom>
                <a:grp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Image Recognition</a:t>
                  </a:r>
                  <a:endParaRPr lang="ko-KR" altLang="en-US" sz="3600" dirty="0"/>
                </a:p>
              </p:txBody>
            </p:sp>
            <p:sp>
              <p:nvSpPr>
                <p:cNvPr id="178" name="모서리가 둥근 직사각형 165">
                  <a:extLst>
                    <a:ext uri="{FF2B5EF4-FFF2-40B4-BE49-F238E27FC236}">
                      <a16:creationId xmlns="" xmlns:a16="http://schemas.microsoft.com/office/drawing/2014/main" id="{F357E6F6-7F41-4DA7-A139-1B98B5F1B18F}"/>
                    </a:ext>
                  </a:extLst>
                </p:cNvPr>
                <p:cNvSpPr/>
                <p:nvPr/>
              </p:nvSpPr>
              <p:spPr>
                <a:xfrm>
                  <a:off x="7439532" y="3761817"/>
                  <a:ext cx="792000" cy="360000"/>
                </a:xfrm>
                <a:prstGeom prst="roundRect">
                  <a:avLst/>
                </a:prstGeom>
                <a:grp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Machine Vision</a:t>
                  </a:r>
                  <a:endParaRPr lang="ko-KR" altLang="en-US" sz="3600" dirty="0">
                    <a:latin typeface="SamsungOne 400" panose="020B0503030303020204" pitchFamily="34" charset="0"/>
                  </a:endParaRPr>
                </a:p>
              </p:txBody>
            </p:sp>
          </p:grpSp>
        </p:grpSp>
        <p:grpSp>
          <p:nvGrpSpPr>
            <p:cNvPr id="162" name="그룹 161"/>
            <p:cNvGrpSpPr/>
            <p:nvPr/>
          </p:nvGrpSpPr>
          <p:grpSpPr>
            <a:xfrm>
              <a:off x="1516134" y="3474562"/>
              <a:ext cx="2420670" cy="839288"/>
              <a:chOff x="1516134" y="3474562"/>
              <a:chExt cx="2420670" cy="839288"/>
            </a:xfrm>
          </p:grpSpPr>
          <p:sp>
            <p:nvSpPr>
              <p:cNvPr id="166" name="모서리가 둥근 직사각형 173">
                <a:extLst>
                  <a:ext uri="{FF2B5EF4-FFF2-40B4-BE49-F238E27FC236}">
                    <a16:creationId xmlns="" xmlns:a16="http://schemas.microsoft.com/office/drawing/2014/main" id="{6941C1E9-362A-44CE-B29C-1F8E37E71210}"/>
                  </a:ext>
                </a:extLst>
              </p:cNvPr>
              <p:cNvSpPr/>
              <p:nvPr/>
            </p:nvSpPr>
            <p:spPr>
              <a:xfrm>
                <a:off x="3036804" y="3714206"/>
                <a:ext cx="900000" cy="360000"/>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rgbClr val="193EB0"/>
                    </a:solidFill>
                    <a:latin typeface="SamsungOne 700" panose="020B0803030303020204" pitchFamily="34" charset="0"/>
                    <a:ea typeface="SamsungOne 700" panose="020B0803030303020204" pitchFamily="34" charset="0"/>
                  </a:rPr>
                  <a:t>Speech</a:t>
                </a:r>
                <a:endParaRPr lang="ko-KR" altLang="en-US" sz="1200" dirty="0">
                  <a:solidFill>
                    <a:srgbClr val="193EB0"/>
                  </a:solidFill>
                  <a:latin typeface="SamsungOne 700" panose="020B0803030303020204" pitchFamily="34" charset="0"/>
                  <a:ea typeface="SamsungOne 700" panose="020B0803030303020204" pitchFamily="34" charset="0"/>
                </a:endParaRPr>
              </a:p>
            </p:txBody>
          </p:sp>
          <p:grpSp>
            <p:nvGrpSpPr>
              <p:cNvPr id="167" name="그룹 66">
                <a:extLst>
                  <a:ext uri="{FF2B5EF4-FFF2-40B4-BE49-F238E27FC236}">
                    <a16:creationId xmlns="" xmlns:a16="http://schemas.microsoft.com/office/drawing/2014/main" id="{83D44B8A-1A85-4962-A30D-1D0B0D390FCA}"/>
                  </a:ext>
                </a:extLst>
              </p:cNvPr>
              <p:cNvGrpSpPr/>
              <p:nvPr/>
            </p:nvGrpSpPr>
            <p:grpSpPr>
              <a:xfrm>
                <a:off x="2670948" y="3657912"/>
                <a:ext cx="220916" cy="472588"/>
                <a:chOff x="2398152" y="3592581"/>
                <a:chExt cx="220916" cy="472588"/>
              </a:xfrm>
            </p:grpSpPr>
            <p:cxnSp>
              <p:nvCxnSpPr>
                <p:cNvPr id="171" name="직선 연결선 169">
                  <a:extLst>
                    <a:ext uri="{FF2B5EF4-FFF2-40B4-BE49-F238E27FC236}">
                      <a16:creationId xmlns="" xmlns:a16="http://schemas.microsoft.com/office/drawing/2014/main" id="{2C8E4797-C85F-4DF2-BE10-D7ADEA1462B6}"/>
                    </a:ext>
                  </a:extLst>
                </p:cNvPr>
                <p:cNvCxnSpPr/>
                <p:nvPr/>
              </p:nvCxnSpPr>
              <p:spPr>
                <a:xfrm>
                  <a:off x="2400533" y="3592581"/>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직선 연결선 170">
                  <a:extLst>
                    <a:ext uri="{FF2B5EF4-FFF2-40B4-BE49-F238E27FC236}">
                      <a16:creationId xmlns="" xmlns:a16="http://schemas.microsoft.com/office/drawing/2014/main" id="{D52B02B8-40A0-41AC-B6E8-5C490FBDF4B6}"/>
                    </a:ext>
                  </a:extLst>
                </p:cNvPr>
                <p:cNvCxnSpPr/>
                <p:nvPr/>
              </p:nvCxnSpPr>
              <p:spPr>
                <a:xfrm>
                  <a:off x="2398152" y="4065169"/>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직선 연결선 171">
                  <a:extLst>
                    <a:ext uri="{FF2B5EF4-FFF2-40B4-BE49-F238E27FC236}">
                      <a16:creationId xmlns="" xmlns:a16="http://schemas.microsoft.com/office/drawing/2014/main" id="{993C7261-88F9-4E18-943D-58FBE5C92766}"/>
                    </a:ext>
                  </a:extLst>
                </p:cNvPr>
                <p:cNvCxnSpPr/>
                <p:nvPr/>
              </p:nvCxnSpPr>
              <p:spPr>
                <a:xfrm>
                  <a:off x="2619068" y="3592581"/>
                  <a:ext cx="0" cy="472588"/>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72">
                <a:extLst>
                  <a:ext uri="{FF2B5EF4-FFF2-40B4-BE49-F238E27FC236}">
                    <a16:creationId xmlns="" xmlns:a16="http://schemas.microsoft.com/office/drawing/2014/main" id="{D797BDD3-7E74-427A-9BC8-2C64F2FE1FAC}"/>
                  </a:ext>
                </a:extLst>
              </p:cNvPr>
              <p:cNvGrpSpPr/>
              <p:nvPr/>
            </p:nvGrpSpPr>
            <p:grpSpPr>
              <a:xfrm>
                <a:off x="1516134" y="3474562"/>
                <a:ext cx="1260000" cy="839288"/>
                <a:chOff x="1787477" y="3358431"/>
                <a:chExt cx="798350" cy="839288"/>
              </a:xfrm>
              <a:solidFill>
                <a:schemeClr val="bg1">
                  <a:lumMod val="95000"/>
                </a:schemeClr>
              </a:solidFill>
            </p:grpSpPr>
            <p:sp>
              <p:nvSpPr>
                <p:cNvPr id="169" name="모서리가 둥근 직사각형 174">
                  <a:extLst>
                    <a:ext uri="{FF2B5EF4-FFF2-40B4-BE49-F238E27FC236}">
                      <a16:creationId xmlns="" xmlns:a16="http://schemas.microsoft.com/office/drawing/2014/main" id="{81FA63CE-764A-433A-A0A6-2C775B97FC72}"/>
                    </a:ext>
                  </a:extLst>
                </p:cNvPr>
                <p:cNvSpPr/>
                <p:nvPr/>
              </p:nvSpPr>
              <p:spPr>
                <a:xfrm>
                  <a:off x="1793827" y="3358431"/>
                  <a:ext cx="792000" cy="360000"/>
                </a:xfrm>
                <a:prstGeom prst="roundRect">
                  <a:avLst/>
                </a:prstGeom>
                <a:grp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Speech to text</a:t>
                  </a:r>
                  <a:endParaRPr lang="ko-KR" altLang="en-US" sz="3600" dirty="0"/>
                </a:p>
              </p:txBody>
            </p:sp>
            <p:sp>
              <p:nvSpPr>
                <p:cNvPr id="170" name="모서리가 둥근 직사각형 175">
                  <a:extLst>
                    <a:ext uri="{FF2B5EF4-FFF2-40B4-BE49-F238E27FC236}">
                      <a16:creationId xmlns="" xmlns:a16="http://schemas.microsoft.com/office/drawing/2014/main" id="{D38ABB1C-24E2-4E44-9C2A-F115192FA706}"/>
                    </a:ext>
                  </a:extLst>
                </p:cNvPr>
                <p:cNvSpPr/>
                <p:nvPr/>
              </p:nvSpPr>
              <p:spPr>
                <a:xfrm>
                  <a:off x="1787477" y="3837719"/>
                  <a:ext cx="792000" cy="360000"/>
                </a:xfrm>
                <a:prstGeom prst="roundRect">
                  <a:avLst/>
                </a:prstGeom>
                <a:grp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Text to</a:t>
                  </a:r>
                  <a:r>
                    <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rPr>
                    <a:t> </a:t>
                  </a: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speech</a:t>
                  </a:r>
                  <a:endParaRPr lang="ko-KR" altLang="en-US" sz="3600" dirty="0">
                    <a:latin typeface="SamsungOne 400" panose="020B0503030303020204" pitchFamily="34" charset="0"/>
                  </a:endParaRPr>
                </a:p>
              </p:txBody>
            </p:sp>
          </p:grpSp>
        </p:grpSp>
        <p:sp>
          <p:nvSpPr>
            <p:cNvPr id="163" name="모서리가 둥근 직사각형 187">
              <a:extLst>
                <a:ext uri="{FF2B5EF4-FFF2-40B4-BE49-F238E27FC236}">
                  <a16:creationId xmlns="" xmlns:a16="http://schemas.microsoft.com/office/drawing/2014/main" id="{6E1E9D31-B436-45B7-98C8-31B6DFB6323F}"/>
                </a:ext>
              </a:extLst>
            </p:cNvPr>
            <p:cNvSpPr/>
            <p:nvPr/>
          </p:nvSpPr>
          <p:spPr>
            <a:xfrm>
              <a:off x="2987280" y="2641035"/>
              <a:ext cx="1152000" cy="360000"/>
            </a:xfrm>
            <a:prstGeom prst="round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398463" indent="-398463" algn="ctr"/>
              <a:r>
                <a:rPr lang="en-US" altLang="ko-KR" sz="1400" dirty="0">
                  <a:solidFill>
                    <a:schemeClr val="bg1"/>
                  </a:solidFill>
                  <a:latin typeface="SamsungOne 400" panose="020B0503030303020204" pitchFamily="34" charset="0"/>
                  <a:ea typeface="SamsungOne 400" panose="020B0503030303020204" pitchFamily="34" charset="0"/>
                </a:rPr>
                <a:t>Planning</a:t>
              </a:r>
              <a:endParaRPr lang="ko-KR" altLang="en-US" sz="1400" dirty="0">
                <a:solidFill>
                  <a:schemeClr val="bg1"/>
                </a:solidFill>
                <a:latin typeface="SamsungOne 400" panose="020B0503030303020204" pitchFamily="34" charset="0"/>
              </a:endParaRPr>
            </a:p>
          </p:txBody>
        </p:sp>
        <p:sp>
          <p:nvSpPr>
            <p:cNvPr id="164" name="모서리가 둥근 직사각형 188">
              <a:extLst>
                <a:ext uri="{FF2B5EF4-FFF2-40B4-BE49-F238E27FC236}">
                  <a16:creationId xmlns="" xmlns:a16="http://schemas.microsoft.com/office/drawing/2014/main" id="{ECD987F8-DF24-4096-B1C1-21EDAF915FFF}"/>
                </a:ext>
              </a:extLst>
            </p:cNvPr>
            <p:cNvSpPr/>
            <p:nvPr/>
          </p:nvSpPr>
          <p:spPr>
            <a:xfrm>
              <a:off x="4332955" y="2641035"/>
              <a:ext cx="1152000" cy="360000"/>
            </a:xfrm>
            <a:prstGeom prst="round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398463" indent="-398463" algn="ctr"/>
              <a:r>
                <a:rPr lang="en-US" altLang="ko-KR" sz="1400" dirty="0">
                  <a:solidFill>
                    <a:schemeClr val="bg1"/>
                  </a:solidFill>
                  <a:latin typeface="SamsungOne 400" panose="020B0503030303020204" pitchFamily="34" charset="0"/>
                  <a:ea typeface="SamsungOne 400" panose="020B0503030303020204" pitchFamily="34" charset="0"/>
                </a:rPr>
                <a:t>Expert Systems</a:t>
              </a:r>
              <a:endParaRPr lang="ko-KR" altLang="en-US" sz="1400" dirty="0">
                <a:solidFill>
                  <a:schemeClr val="bg1"/>
                </a:solidFill>
                <a:latin typeface="SamsungOne 400" panose="020B0503030303020204" pitchFamily="34" charset="0"/>
              </a:endParaRPr>
            </a:p>
          </p:txBody>
        </p:sp>
        <p:sp>
          <p:nvSpPr>
            <p:cNvPr id="165" name="모서리가 둥근 직사각형 189">
              <a:extLst>
                <a:ext uri="{FF2B5EF4-FFF2-40B4-BE49-F238E27FC236}">
                  <a16:creationId xmlns="" xmlns:a16="http://schemas.microsoft.com/office/drawing/2014/main" id="{D33A0C50-908F-4DF1-9603-575751E6105D}"/>
                </a:ext>
              </a:extLst>
            </p:cNvPr>
            <p:cNvSpPr/>
            <p:nvPr/>
          </p:nvSpPr>
          <p:spPr>
            <a:xfrm>
              <a:off x="5678631" y="2641035"/>
              <a:ext cx="1152000" cy="360000"/>
            </a:xfrm>
            <a:prstGeom prst="roundRect">
              <a:avLst/>
            </a:pr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398463" indent="-398463" algn="ctr"/>
              <a:r>
                <a:rPr lang="en-US" altLang="ko-KR" sz="1400" dirty="0">
                  <a:solidFill>
                    <a:schemeClr val="bg1"/>
                  </a:solidFill>
                  <a:latin typeface="SamsungOne 400" panose="020B0503030303020204" pitchFamily="34" charset="0"/>
                  <a:ea typeface="SamsungOne 400" panose="020B0503030303020204" pitchFamily="34" charset="0"/>
                </a:rPr>
                <a:t>Robotics</a:t>
              </a:r>
              <a:endParaRPr lang="ko-KR" altLang="en-US" sz="1400" dirty="0">
                <a:solidFill>
                  <a:schemeClr val="bg1"/>
                </a:solidFill>
                <a:latin typeface="SamsungOne 400" panose="020B0503030303020204" pitchFamily="34" charset="0"/>
              </a:endParaRPr>
            </a:p>
          </p:txBody>
        </p:sp>
      </p:grpSp>
      <p:sp>
        <p:nvSpPr>
          <p:cNvPr id="208" name="사각형: 둥근 모서리 32">
            <a:extLst>
              <a:ext uri="{FF2B5EF4-FFF2-40B4-BE49-F238E27FC236}">
                <a16:creationId xmlns="" xmlns:a16="http://schemas.microsoft.com/office/drawing/2014/main" id="{9F9FFF6C-7C72-4E08-8072-03F5113CBF51}"/>
              </a:ext>
            </a:extLst>
          </p:cNvPr>
          <p:cNvSpPr/>
          <p:nvPr/>
        </p:nvSpPr>
        <p:spPr>
          <a:xfrm>
            <a:off x="8460256" y="6073473"/>
            <a:ext cx="1004701" cy="21236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latin typeface="SamsungOne 400" panose="020B0503030303020204" pitchFamily="34" charset="0"/>
                <a:ea typeface="SamsungOne 400" panose="020B0503030303020204" pitchFamily="34" charset="0"/>
              </a:rPr>
              <a:t>Hackernoon</a:t>
            </a:r>
          </a:p>
        </p:txBody>
      </p:sp>
      <p:grpSp>
        <p:nvGrpSpPr>
          <p:cNvPr id="212" name="그룹 2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13" name="직사각형 2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Applications of Artificial Intelligence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214" name="직사각형 2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74" name="직사각형 73">
            <a:extLst>
              <a:ext uri="{FF2B5EF4-FFF2-40B4-BE49-F238E27FC236}">
                <a16:creationId xmlns="" xmlns:a16="http://schemas.microsoft.com/office/drawing/2014/main" id="{9B5EBB42-B7BC-4C17-ABA3-B801A7ED3671}"/>
              </a:ext>
            </a:extLst>
          </p:cNvPr>
          <p:cNvSpPr/>
          <p:nvPr/>
        </p:nvSpPr>
        <p:spPr>
          <a:xfrm>
            <a:off x="558924" y="1428745"/>
            <a:ext cx="890907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Machine learning plays a very large role in our daily lives and will become increasingly important. The following are the various applications of Artificial Intelligence. </a:t>
            </a:r>
          </a:p>
        </p:txBody>
      </p:sp>
    </p:spTree>
    <p:custDataLst>
      <p:tags r:id="rId1"/>
    </p:custDataLst>
    <p:extLst>
      <p:ext uri="{BB962C8B-B14F-4D97-AF65-F5344CB8AC3E}">
        <p14:creationId xmlns:p14="http://schemas.microsoft.com/office/powerpoint/2010/main" val="40184049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765060" cy="39772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Image Classification: Automatically classifies product images by analyzing them on the production line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Semantic Segmentation: Scanning the brain to diagnose tumors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Text Classification (Natural Language Processing): Automatically classifying news articles</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Text Classification: Automatically distinguish negative comments in the discussion forum</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Text Summary: Automatically Summarize Long Documents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Understanding Natural Language: Making a chatbot or a personal secretary</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Regression Analysis: Predicting the company’s revenue for next year</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Voice Recognition: Apps that respond to voice commands</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Outlier Detection: Detecting fraudulent credit card transactions.</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Cluster Work: Divide customers based on purchase history and plan different marketing strategies for each set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Data Visualization: Expressing a complex dataset in a clear and meaningful graph</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Recommendation System: Recommend products that customers may be interested based on past purchase history.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Reinforcement Learning: Making intelligent game bots. </a:t>
            </a:r>
          </a:p>
        </p:txBody>
      </p:sp>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Applications of Artificial Intelligence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1" name="직사각형 10">
            <a:extLst>
              <a:ext uri="{FF2B5EF4-FFF2-40B4-BE49-F238E27FC236}">
                <a16:creationId xmlns="" xmlns:a16="http://schemas.microsoft.com/office/drawing/2014/main" id="{4C169145-7F30-4F22-9274-5BA58A4DE8B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Applications of Artificial Intelligence</a:t>
            </a:r>
          </a:p>
        </p:txBody>
      </p:sp>
    </p:spTree>
    <p:custDataLst>
      <p:tags r:id="rId1"/>
    </p:custDataLst>
    <p:extLst>
      <p:ext uri="{BB962C8B-B14F-4D97-AF65-F5344CB8AC3E}">
        <p14:creationId xmlns:p14="http://schemas.microsoft.com/office/powerpoint/2010/main" val="21443154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2.1. Applications of Artificial Intelligence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1" name="직사각형 10">
            <a:extLst>
              <a:ext uri="{FF2B5EF4-FFF2-40B4-BE49-F238E27FC236}">
                <a16:creationId xmlns="" xmlns:a16="http://schemas.microsoft.com/office/drawing/2014/main" id="{4C169145-7F30-4F22-9274-5BA58A4DE8B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Applications of Artificial Intelligence</a:t>
            </a:r>
          </a:p>
        </p:txBody>
      </p:sp>
      <p:pic>
        <p:nvPicPr>
          <p:cNvPr id="44" name="그림 43">
            <a:extLst>
              <a:ext uri="{FF2B5EF4-FFF2-40B4-BE49-F238E27FC236}">
                <a16:creationId xmlns="" xmlns:a16="http://schemas.microsoft.com/office/drawing/2014/main" id="{550894F1-35E1-46FB-AFA9-3DA4B91D394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851"/>
          <a:stretch/>
        </p:blipFill>
        <p:spPr>
          <a:xfrm>
            <a:off x="705168" y="1653714"/>
            <a:ext cx="8600800" cy="4775661"/>
          </a:xfrm>
          <a:prstGeom prst="rect">
            <a:avLst/>
          </a:prstGeom>
        </p:spPr>
      </p:pic>
    </p:spTree>
    <p:custDataLst>
      <p:tags r:id="rId1"/>
    </p:custDataLst>
    <p:extLst>
      <p:ext uri="{BB962C8B-B14F-4D97-AF65-F5344CB8AC3E}">
        <p14:creationId xmlns:p14="http://schemas.microsoft.com/office/powerpoint/2010/main" val="30931669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Applications of Artificial Intelligence</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4" name="직사각형 23">
            <a:extLst>
              <a:ext uri="{FF2B5EF4-FFF2-40B4-BE49-F238E27FC236}">
                <a16:creationId xmlns="" xmlns:a16="http://schemas.microsoft.com/office/drawing/2014/main" id="{6D758366-4E80-4BD9-BD0C-9AE56716EB41}"/>
              </a:ext>
            </a:extLst>
          </p:cNvPr>
          <p:cNvSpPr/>
          <p:nvPr/>
        </p:nvSpPr>
        <p:spPr>
          <a:xfrm>
            <a:off x="1054111" y="3929021"/>
            <a:ext cx="8286680" cy="1588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2.1. Applications of Artificial Intelligence</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2.2. Image Recognition</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2.3. Computer Vision &amp; Machine Vision</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2.4. Speech Intelligence</a:t>
            </a:r>
            <a:endParaRPr lang="en-US" altLang="ko-KR" dirty="0">
              <a:solidFill>
                <a:srgbClr val="A6A6A6"/>
              </a:solidFill>
              <a:latin typeface="SamsungOne 400" panose="020B0503030303020204" pitchFamily="34" charset="0"/>
              <a:ea typeface="SamsungOne 400" panose="020B0503030303020204" pitchFamily="34" charset="0"/>
            </a:endParaRPr>
          </a:p>
        </p:txBody>
      </p:sp>
    </p:spTree>
    <p:custDataLst>
      <p:tags r:id="rId1"/>
    </p:custDataLst>
    <p:extLst>
      <p:ext uri="{BB962C8B-B14F-4D97-AF65-F5344CB8AC3E}">
        <p14:creationId xmlns:p14="http://schemas.microsoft.com/office/powerpoint/2010/main" val="13151572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594141" y="3003676"/>
            <a:ext cx="8641085" cy="3236665"/>
            <a:chOff x="630038" y="2975782"/>
            <a:chExt cx="8641085" cy="3236665"/>
          </a:xfrm>
        </p:grpSpPr>
        <p:sp>
          <p:nvSpPr>
            <p:cNvPr id="35" name="모서리가 둥근 직사각형 4">
              <a:extLst>
                <a:ext uri="{FF2B5EF4-FFF2-40B4-BE49-F238E27FC236}">
                  <a16:creationId xmlns="" xmlns:a16="http://schemas.microsoft.com/office/drawing/2014/main" id="{C3569CBD-5212-483A-A582-6794A42BDB63}"/>
                </a:ext>
              </a:extLst>
            </p:cNvPr>
            <p:cNvSpPr/>
            <p:nvPr/>
          </p:nvSpPr>
          <p:spPr>
            <a:xfrm>
              <a:off x="630038" y="3111520"/>
              <a:ext cx="8641085" cy="310092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36" name="Group 4">
              <a:extLst>
                <a:ext uri="{FF2B5EF4-FFF2-40B4-BE49-F238E27FC236}">
                  <a16:creationId xmlns="" xmlns:a16="http://schemas.microsoft.com/office/drawing/2014/main" id="{C2F26028-34FA-4E6B-93C1-9CC14D286FEF}"/>
                </a:ext>
              </a:extLst>
            </p:cNvPr>
            <p:cNvGrpSpPr/>
            <p:nvPr/>
          </p:nvGrpSpPr>
          <p:grpSpPr>
            <a:xfrm>
              <a:off x="1711052" y="2975782"/>
              <a:ext cx="6101391" cy="3116122"/>
              <a:chOff x="2128745" y="3177894"/>
              <a:chExt cx="5618761" cy="2869633"/>
            </a:xfrm>
          </p:grpSpPr>
          <p:sp>
            <p:nvSpPr>
              <p:cNvPr id="37" name="Right Brace 28">
                <a:extLst>
                  <a:ext uri="{FF2B5EF4-FFF2-40B4-BE49-F238E27FC236}">
                    <a16:creationId xmlns="" xmlns:a16="http://schemas.microsoft.com/office/drawing/2014/main" id="{15F93C24-7093-4311-8D79-9997D7CE323F}"/>
                  </a:ext>
                </a:extLst>
              </p:cNvPr>
              <p:cNvSpPr/>
              <p:nvPr/>
            </p:nvSpPr>
            <p:spPr>
              <a:xfrm rot="5400000">
                <a:off x="2900390" y="5147902"/>
                <a:ext cx="180000" cy="1079143"/>
              </a:xfrm>
              <a:prstGeom prst="rightBrace">
                <a:avLst>
                  <a:gd name="adj1" fmla="val 144498"/>
                  <a:gd name="adj2" fmla="val 500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dirty="0">
                  <a:latin typeface="SamsungOne 400" pitchFamily="34" charset="0"/>
                </a:endParaRPr>
              </a:p>
            </p:txBody>
          </p:sp>
          <p:sp>
            <p:nvSpPr>
              <p:cNvPr id="38" name="TextBox 37">
                <a:extLst>
                  <a:ext uri="{FF2B5EF4-FFF2-40B4-BE49-F238E27FC236}">
                    <a16:creationId xmlns="" xmlns:a16="http://schemas.microsoft.com/office/drawing/2014/main" id="{7FB4BF48-5892-422F-B9ED-BAA58B5E5489}"/>
                  </a:ext>
                </a:extLst>
              </p:cNvPr>
              <p:cNvSpPr txBox="1"/>
              <p:nvPr/>
            </p:nvSpPr>
            <p:spPr>
              <a:xfrm>
                <a:off x="2128745" y="5778267"/>
                <a:ext cx="1723290" cy="269260"/>
              </a:xfrm>
              <a:prstGeom prst="rect">
                <a:avLst/>
              </a:prstGeom>
              <a:noFill/>
            </p:spPr>
            <p:txBody>
              <a:bodyPr wrap="square" rtlCol="0">
                <a:spAutoFit/>
              </a:bodyPr>
              <a:lstStyle/>
              <a:p>
                <a:pPr algn="ctr" defTabSz="914400" latinLnBrk="1"/>
                <a:r>
                  <a:rPr lang="en-US" altLang="ko-KR" sz="1300" dirty="0">
                    <a:latin typeface="SamsungOne 400" panose="020B0503030303020204" pitchFamily="34" charset="0"/>
                    <a:ea typeface="SamsungOne 400" panose="020B0503030303020204" pitchFamily="34" charset="0"/>
                  </a:rPr>
                  <a:t>Feature Engineering</a:t>
                </a:r>
                <a:endParaRPr lang="ko-KR" altLang="en-US" sz="1300" dirty="0">
                  <a:latin typeface="SamsungOne 400" panose="020B0503030303020204" pitchFamily="34" charset="0"/>
                  <a:ea typeface="SamsungOne 400" panose="020B0503030303020204" pitchFamily="34" charset="0"/>
                </a:endParaRPr>
              </a:p>
            </p:txBody>
          </p:sp>
          <p:sp>
            <p:nvSpPr>
              <p:cNvPr id="39" name="TextBox 38">
                <a:extLst>
                  <a:ext uri="{FF2B5EF4-FFF2-40B4-BE49-F238E27FC236}">
                    <a16:creationId xmlns="" xmlns:a16="http://schemas.microsoft.com/office/drawing/2014/main" id="{6688C3E7-410A-4B62-8BB4-FBBB4AB685AD}"/>
                  </a:ext>
                </a:extLst>
              </p:cNvPr>
              <p:cNvSpPr txBox="1"/>
              <p:nvPr/>
            </p:nvSpPr>
            <p:spPr>
              <a:xfrm>
                <a:off x="4480892" y="5778267"/>
                <a:ext cx="2409417" cy="239475"/>
              </a:xfrm>
              <a:prstGeom prst="rect">
                <a:avLst/>
              </a:prstGeom>
              <a:noFill/>
            </p:spPr>
            <p:txBody>
              <a:bodyPr wrap="square" rtlCol="0">
                <a:spAutoFit/>
              </a:bodyPr>
              <a:lstStyle/>
              <a:p>
                <a:pPr algn="ctr" defTabSz="914400" latinLnBrk="1"/>
                <a:r>
                  <a:rPr lang="en-US" altLang="ko-KR" sz="1300" dirty="0">
                    <a:latin typeface="SamsungOne 400" panose="020B0503030303020204" pitchFamily="34" charset="0"/>
                    <a:ea typeface="SamsungOne 400" panose="020B0503030303020204" pitchFamily="34" charset="0"/>
                  </a:rPr>
                  <a:t>Convolutional Neural Networks</a:t>
                </a:r>
                <a:endParaRPr lang="ko-KR" altLang="en-US" sz="1300" dirty="0">
                  <a:latin typeface="SamsungOne 400" panose="020B0503030303020204" pitchFamily="34" charset="0"/>
                  <a:ea typeface="SamsungOne 400" panose="020B0503030303020204" pitchFamily="34" charset="0"/>
                </a:endParaRPr>
              </a:p>
            </p:txBody>
          </p:sp>
          <p:sp>
            <p:nvSpPr>
              <p:cNvPr id="40" name="Right Brace 7">
                <a:extLst>
                  <a:ext uri="{FF2B5EF4-FFF2-40B4-BE49-F238E27FC236}">
                    <a16:creationId xmlns="" xmlns:a16="http://schemas.microsoft.com/office/drawing/2014/main" id="{A2AE5EF4-2812-40FC-A982-DAE7A46EEBE2}"/>
                  </a:ext>
                </a:extLst>
              </p:cNvPr>
              <p:cNvSpPr/>
              <p:nvPr/>
            </p:nvSpPr>
            <p:spPr>
              <a:xfrm rot="5400000">
                <a:off x="5595600" y="3713845"/>
                <a:ext cx="180000" cy="3947259"/>
              </a:xfrm>
              <a:prstGeom prst="rightBrace">
                <a:avLst>
                  <a:gd name="adj1" fmla="val 144498"/>
                  <a:gd name="adj2" fmla="val 500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dirty="0">
                  <a:latin typeface="SamsungOne 400" pitchFamily="34" charset="0"/>
                </a:endParaRPr>
              </a:p>
            </p:txBody>
          </p:sp>
          <p:graphicFrame>
            <p:nvGraphicFramePr>
              <p:cNvPr id="41" name="차트 9">
                <a:extLst>
                  <a:ext uri="{FF2B5EF4-FFF2-40B4-BE49-F238E27FC236}">
                    <a16:creationId xmlns="" xmlns:a16="http://schemas.microsoft.com/office/drawing/2014/main" id="{C2960805-9EB4-4B55-A11B-F567F81A49DE}"/>
                  </a:ext>
                </a:extLst>
              </p:cNvPr>
              <p:cNvGraphicFramePr/>
              <p:nvPr>
                <p:extLst>
                  <p:ext uri="{D42A27DB-BD31-4B8C-83A1-F6EECF244321}">
                    <p14:modId xmlns:p14="http://schemas.microsoft.com/office/powerpoint/2010/main" val="482829184"/>
                  </p:ext>
                </p:extLst>
              </p:nvPr>
            </p:nvGraphicFramePr>
            <p:xfrm>
              <a:off x="2143412" y="3462684"/>
              <a:ext cx="5604094" cy="1958555"/>
            </p:xfrm>
            <a:graphic>
              <a:graphicData uri="http://schemas.openxmlformats.org/drawingml/2006/chart">
                <c:chart xmlns:c="http://schemas.openxmlformats.org/drawingml/2006/chart" xmlns:r="http://schemas.openxmlformats.org/officeDocument/2006/relationships" r:id="rId4"/>
              </a:graphicData>
            </a:graphic>
          </p:graphicFrame>
          <p:sp>
            <p:nvSpPr>
              <p:cNvPr id="42" name="Rectangle 15">
                <a:extLst>
                  <a:ext uri="{FF2B5EF4-FFF2-40B4-BE49-F238E27FC236}">
                    <a16:creationId xmlns="" xmlns:a16="http://schemas.microsoft.com/office/drawing/2014/main" id="{2C0489F5-9DB1-4489-A7D9-9B9641FBB7BC}"/>
                  </a:ext>
                </a:extLst>
              </p:cNvPr>
              <p:cNvSpPr/>
              <p:nvPr/>
            </p:nvSpPr>
            <p:spPr>
              <a:xfrm>
                <a:off x="2535845" y="5363928"/>
                <a:ext cx="464771" cy="12603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 400" panose="020B0503030303020204" pitchFamily="34" charset="0"/>
                    <a:ea typeface="SamsungOne 400" panose="020B0503030303020204" pitchFamily="34" charset="0"/>
                  </a:rPr>
                  <a:t>NEC-UIUC</a:t>
                </a:r>
                <a:endParaRPr lang="ko-KR" altLang="en-US" sz="1000" dirty="0">
                  <a:latin typeface="SamsungOne 400" panose="020B0503030303020204" pitchFamily="34" charset="0"/>
                  <a:ea typeface="SamsungOne 400" panose="020B0503030303020204" pitchFamily="34" charset="0"/>
                </a:endParaRPr>
              </a:p>
            </p:txBody>
          </p:sp>
          <p:sp>
            <p:nvSpPr>
              <p:cNvPr id="43" name="Rectangle 15">
                <a:extLst>
                  <a:ext uri="{FF2B5EF4-FFF2-40B4-BE49-F238E27FC236}">
                    <a16:creationId xmlns="" xmlns:a16="http://schemas.microsoft.com/office/drawing/2014/main" id="{3D32991D-EE1C-49E6-912D-DC40D9D8EC17}"/>
                  </a:ext>
                </a:extLst>
              </p:cNvPr>
              <p:cNvSpPr/>
              <p:nvPr/>
            </p:nvSpPr>
            <p:spPr>
              <a:xfrm>
                <a:off x="3220664" y="5363928"/>
                <a:ext cx="246828" cy="12603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 400" panose="020B0503030303020204" pitchFamily="34" charset="0"/>
                    <a:ea typeface="SamsungOne 400" panose="020B0503030303020204" pitchFamily="34" charset="0"/>
                  </a:rPr>
                  <a:t>XRCE</a:t>
                </a:r>
                <a:endParaRPr lang="ko-KR" altLang="en-US" sz="1000" dirty="0">
                  <a:latin typeface="SamsungOne 400" panose="020B0503030303020204" pitchFamily="34" charset="0"/>
                  <a:ea typeface="SamsungOne 400" panose="020B0503030303020204" pitchFamily="34" charset="0"/>
                </a:endParaRPr>
              </a:p>
            </p:txBody>
          </p:sp>
          <p:sp>
            <p:nvSpPr>
              <p:cNvPr id="44" name="Rectangle 15">
                <a:extLst>
                  <a:ext uri="{FF2B5EF4-FFF2-40B4-BE49-F238E27FC236}">
                    <a16:creationId xmlns="" xmlns:a16="http://schemas.microsoft.com/office/drawing/2014/main" id="{9E9BBB7C-B57B-48EA-BCC4-F0F4830362A5}"/>
                  </a:ext>
                </a:extLst>
              </p:cNvPr>
              <p:cNvSpPr/>
              <p:nvPr/>
            </p:nvSpPr>
            <p:spPr>
              <a:xfrm>
                <a:off x="3748072" y="5363928"/>
                <a:ext cx="338731" cy="12603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 400" panose="020B0503030303020204" pitchFamily="34" charset="0"/>
                    <a:ea typeface="SamsungOne 400" panose="020B0503030303020204" pitchFamily="34" charset="0"/>
                  </a:rPr>
                  <a:t>AlexNet</a:t>
                </a:r>
                <a:endParaRPr lang="ko-KR" altLang="en-US" sz="1000" dirty="0">
                  <a:latin typeface="SamsungOne 400" panose="020B0503030303020204" pitchFamily="34" charset="0"/>
                  <a:ea typeface="SamsungOne 400" panose="020B0503030303020204" pitchFamily="34" charset="0"/>
                </a:endParaRPr>
              </a:p>
            </p:txBody>
          </p:sp>
          <p:sp>
            <p:nvSpPr>
              <p:cNvPr id="45" name="Rectangle 15">
                <a:extLst>
                  <a:ext uri="{FF2B5EF4-FFF2-40B4-BE49-F238E27FC236}">
                    <a16:creationId xmlns="" xmlns:a16="http://schemas.microsoft.com/office/drawing/2014/main" id="{E602AF09-2D72-4390-A311-F3EF2374B299}"/>
                  </a:ext>
                </a:extLst>
              </p:cNvPr>
              <p:cNvSpPr/>
              <p:nvPr/>
            </p:nvSpPr>
            <p:spPr>
              <a:xfrm>
                <a:off x="4333572" y="5363928"/>
                <a:ext cx="253391" cy="12603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 400" panose="020B0503030303020204" pitchFamily="34" charset="0"/>
                    <a:ea typeface="SamsungOne 400" panose="020B0503030303020204" pitchFamily="34" charset="0"/>
                  </a:rPr>
                  <a:t>ZFNet</a:t>
                </a:r>
                <a:endParaRPr lang="ko-KR" altLang="en-US" sz="1000" dirty="0">
                  <a:latin typeface="SamsungOne 400" panose="020B0503030303020204" pitchFamily="34" charset="0"/>
                  <a:ea typeface="SamsungOne 400" panose="020B0503030303020204" pitchFamily="34" charset="0"/>
                </a:endParaRPr>
              </a:p>
            </p:txBody>
          </p:sp>
          <p:sp>
            <p:nvSpPr>
              <p:cNvPr id="46" name="Rectangle 15">
                <a:extLst>
                  <a:ext uri="{FF2B5EF4-FFF2-40B4-BE49-F238E27FC236}">
                    <a16:creationId xmlns="" xmlns:a16="http://schemas.microsoft.com/office/drawing/2014/main" id="{0881B3E0-5B0B-4D62-AB28-A50BE9DAE2FC}"/>
                  </a:ext>
                </a:extLst>
              </p:cNvPr>
              <p:cNvSpPr/>
              <p:nvPr/>
            </p:nvSpPr>
            <p:spPr>
              <a:xfrm>
                <a:off x="4744540" y="5363928"/>
                <a:ext cx="519913" cy="25207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000" spc="-50" dirty="0">
                    <a:latin typeface="SamsungOne 400" panose="020B0503030303020204" pitchFamily="34" charset="0"/>
                    <a:ea typeface="SamsungOne 400" panose="020B0503030303020204" pitchFamily="34" charset="0"/>
                  </a:rPr>
                  <a:t>1. GoogLeNet</a:t>
                </a:r>
              </a:p>
              <a:p>
                <a:r>
                  <a:rPr lang="en-US" altLang="ko-KR" sz="1000" spc="-50" dirty="0">
                    <a:latin typeface="SamsungOne 400" panose="020B0503030303020204" pitchFamily="34" charset="0"/>
                    <a:ea typeface="SamsungOne 400" panose="020B0503030303020204" pitchFamily="34" charset="0"/>
                  </a:rPr>
                  <a:t>2. VGGNet</a:t>
                </a:r>
                <a:endParaRPr lang="ko-KR" altLang="en-US" sz="1000" spc="-50" dirty="0">
                  <a:latin typeface="SamsungOne 400" panose="020B0503030303020204" pitchFamily="34" charset="0"/>
                  <a:ea typeface="SamsungOne 400" panose="020B0503030303020204" pitchFamily="34" charset="0"/>
                </a:endParaRPr>
              </a:p>
            </p:txBody>
          </p:sp>
          <p:sp>
            <p:nvSpPr>
              <p:cNvPr id="47" name="Rectangle 15">
                <a:extLst>
                  <a:ext uri="{FF2B5EF4-FFF2-40B4-BE49-F238E27FC236}">
                    <a16:creationId xmlns="" xmlns:a16="http://schemas.microsoft.com/office/drawing/2014/main" id="{221B28C6-BB7D-4D8B-81A8-7C4D8207EE07}"/>
                  </a:ext>
                </a:extLst>
              </p:cNvPr>
              <p:cNvSpPr/>
              <p:nvPr/>
            </p:nvSpPr>
            <p:spPr>
              <a:xfrm>
                <a:off x="6040335" y="5363928"/>
                <a:ext cx="305909" cy="12603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 400" panose="020B0503030303020204" pitchFamily="34" charset="0"/>
                    <a:ea typeface="SamsungOne 400" panose="020B0503030303020204" pitchFamily="34" charset="0"/>
                  </a:rPr>
                  <a:t>ResNet</a:t>
                </a:r>
                <a:endParaRPr lang="ko-KR" altLang="en-US" sz="1000" dirty="0">
                  <a:latin typeface="SamsungOne 400" panose="020B0503030303020204" pitchFamily="34" charset="0"/>
                  <a:ea typeface="SamsungOne 400" panose="020B0503030303020204" pitchFamily="34" charset="0"/>
                </a:endParaRPr>
              </a:p>
            </p:txBody>
          </p:sp>
          <p:sp>
            <p:nvSpPr>
              <p:cNvPr id="48" name="Rectangle 15">
                <a:extLst>
                  <a:ext uri="{FF2B5EF4-FFF2-40B4-BE49-F238E27FC236}">
                    <a16:creationId xmlns="" xmlns:a16="http://schemas.microsoft.com/office/drawing/2014/main" id="{6157BA4F-7430-44D1-8143-58A2FA43AA92}"/>
                  </a:ext>
                </a:extLst>
              </p:cNvPr>
              <p:cNvSpPr/>
              <p:nvPr/>
            </p:nvSpPr>
            <p:spPr>
              <a:xfrm>
                <a:off x="6495591" y="5363928"/>
                <a:ext cx="557059" cy="25207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 400" pitchFamily="34" charset="0"/>
                    <a:ea typeface="SamsungOne 400" pitchFamily="34" charset="0"/>
                  </a:rPr>
                  <a:t>GoogLeNet-v4</a:t>
                </a:r>
              </a:p>
            </p:txBody>
          </p:sp>
          <p:sp>
            <p:nvSpPr>
              <p:cNvPr id="49" name="Rectangle 15">
                <a:extLst>
                  <a:ext uri="{FF2B5EF4-FFF2-40B4-BE49-F238E27FC236}">
                    <a16:creationId xmlns="" xmlns:a16="http://schemas.microsoft.com/office/drawing/2014/main" id="{201F8244-099D-42D4-A3BB-81DA9891368B}"/>
                  </a:ext>
                </a:extLst>
              </p:cNvPr>
              <p:cNvSpPr/>
              <p:nvPr/>
            </p:nvSpPr>
            <p:spPr>
              <a:xfrm>
                <a:off x="7218022" y="5363928"/>
                <a:ext cx="256018" cy="12603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 400" panose="020B0503030303020204" pitchFamily="34" charset="0"/>
                    <a:ea typeface="SamsungOne 400" panose="020B0503030303020204" pitchFamily="34" charset="0"/>
                  </a:rPr>
                  <a:t>SENet</a:t>
                </a:r>
                <a:endParaRPr lang="ko-KR" altLang="en-US" sz="1000" dirty="0">
                  <a:latin typeface="SamsungOne 400" panose="020B0503030303020204" pitchFamily="34" charset="0"/>
                  <a:ea typeface="SamsungOne 400" panose="020B0503030303020204" pitchFamily="34" charset="0"/>
                </a:endParaRPr>
              </a:p>
            </p:txBody>
          </p:sp>
          <p:sp>
            <p:nvSpPr>
              <p:cNvPr id="50" name="Rectangle 15">
                <a:extLst>
                  <a:ext uri="{FF2B5EF4-FFF2-40B4-BE49-F238E27FC236}">
                    <a16:creationId xmlns="" xmlns:a16="http://schemas.microsoft.com/office/drawing/2014/main" id="{E4F30A4B-7B7C-47CB-8AD8-3F094FB557EF}"/>
                  </a:ext>
                </a:extLst>
              </p:cNvPr>
              <p:cNvSpPr/>
              <p:nvPr/>
            </p:nvSpPr>
            <p:spPr>
              <a:xfrm>
                <a:off x="2623477" y="3524378"/>
                <a:ext cx="270461"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itchFamily="34" charset="0"/>
                    <a:ea typeface="SamsungOne 400" pitchFamily="34" charset="0"/>
                  </a:rPr>
                  <a:t>28%</a:t>
                </a:r>
                <a:endParaRPr lang="ko-KR" altLang="en-US" sz="1300" dirty="0">
                  <a:solidFill>
                    <a:schemeClr val="bg2">
                      <a:lumMod val="25000"/>
                    </a:schemeClr>
                  </a:solidFill>
                  <a:latin typeface="SamsungOne 400" pitchFamily="34" charset="0"/>
                </a:endParaRPr>
              </a:p>
            </p:txBody>
          </p:sp>
          <p:sp>
            <p:nvSpPr>
              <p:cNvPr id="51" name="Rectangle 15">
                <a:extLst>
                  <a:ext uri="{FF2B5EF4-FFF2-40B4-BE49-F238E27FC236}">
                    <a16:creationId xmlns="" xmlns:a16="http://schemas.microsoft.com/office/drawing/2014/main" id="{6A22503B-01BA-48CC-883D-4D2E7D50BF2B}"/>
                  </a:ext>
                </a:extLst>
              </p:cNvPr>
              <p:cNvSpPr/>
              <p:nvPr/>
            </p:nvSpPr>
            <p:spPr>
              <a:xfrm>
                <a:off x="3195870" y="3625137"/>
                <a:ext cx="267835"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itchFamily="34" charset="0"/>
                    <a:ea typeface="SamsungOne 400" pitchFamily="34" charset="0"/>
                  </a:rPr>
                  <a:t>26%</a:t>
                </a:r>
                <a:endParaRPr lang="ko-KR" altLang="en-US" sz="1300" dirty="0">
                  <a:solidFill>
                    <a:schemeClr val="bg2">
                      <a:lumMod val="25000"/>
                    </a:schemeClr>
                  </a:solidFill>
                  <a:latin typeface="SamsungOne 400" pitchFamily="34" charset="0"/>
                </a:endParaRPr>
              </a:p>
            </p:txBody>
          </p:sp>
          <p:sp>
            <p:nvSpPr>
              <p:cNvPr id="52" name="Rectangle 15">
                <a:extLst>
                  <a:ext uri="{FF2B5EF4-FFF2-40B4-BE49-F238E27FC236}">
                    <a16:creationId xmlns="" xmlns:a16="http://schemas.microsoft.com/office/drawing/2014/main" id="{E6028F94-9405-450D-B626-CDD159FA1AC8}"/>
                  </a:ext>
                </a:extLst>
              </p:cNvPr>
              <p:cNvSpPr/>
              <p:nvPr/>
            </p:nvSpPr>
            <p:spPr>
              <a:xfrm>
                <a:off x="3770091" y="4126805"/>
                <a:ext cx="256018"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itchFamily="34" charset="0"/>
                    <a:ea typeface="SamsungOne 400" pitchFamily="34" charset="0"/>
                  </a:rPr>
                  <a:t>16%</a:t>
                </a:r>
                <a:endParaRPr lang="ko-KR" altLang="en-US" sz="1300" dirty="0">
                  <a:solidFill>
                    <a:schemeClr val="bg2">
                      <a:lumMod val="25000"/>
                    </a:schemeClr>
                  </a:solidFill>
                  <a:latin typeface="SamsungOne 400" pitchFamily="34" charset="0"/>
                </a:endParaRPr>
              </a:p>
            </p:txBody>
          </p:sp>
          <p:sp>
            <p:nvSpPr>
              <p:cNvPr id="53" name="Rectangle 15">
                <a:extLst>
                  <a:ext uri="{FF2B5EF4-FFF2-40B4-BE49-F238E27FC236}">
                    <a16:creationId xmlns="" xmlns:a16="http://schemas.microsoft.com/office/drawing/2014/main" id="{574309A5-A946-4A15-9143-0FE0E069E99F}"/>
                  </a:ext>
                </a:extLst>
              </p:cNvPr>
              <p:cNvSpPr/>
              <p:nvPr/>
            </p:nvSpPr>
            <p:spPr>
              <a:xfrm>
                <a:off x="4340318" y="4330360"/>
                <a:ext cx="252080"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itchFamily="34" charset="0"/>
                    <a:ea typeface="SamsungOne 400" pitchFamily="34" charset="0"/>
                  </a:rPr>
                  <a:t>12%</a:t>
                </a:r>
                <a:endParaRPr lang="ko-KR" altLang="en-US" sz="1300" dirty="0">
                  <a:solidFill>
                    <a:schemeClr val="bg2">
                      <a:lumMod val="25000"/>
                    </a:schemeClr>
                  </a:solidFill>
                  <a:latin typeface="SamsungOne 400" pitchFamily="34" charset="0"/>
                </a:endParaRPr>
              </a:p>
            </p:txBody>
          </p:sp>
          <p:sp>
            <p:nvSpPr>
              <p:cNvPr id="54" name="Rectangle 15">
                <a:extLst>
                  <a:ext uri="{FF2B5EF4-FFF2-40B4-BE49-F238E27FC236}">
                    <a16:creationId xmlns="" xmlns:a16="http://schemas.microsoft.com/office/drawing/2014/main" id="{0FCD17E9-DBB8-4C3A-B4C7-FC9064F9BE4E}"/>
                  </a:ext>
                </a:extLst>
              </p:cNvPr>
              <p:cNvSpPr/>
              <p:nvPr/>
            </p:nvSpPr>
            <p:spPr>
              <a:xfrm>
                <a:off x="4941784" y="4576340"/>
                <a:ext cx="187747"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itchFamily="34" charset="0"/>
                    <a:ea typeface="SamsungOne 400" pitchFamily="34" charset="0"/>
                  </a:rPr>
                  <a:t>7%</a:t>
                </a:r>
                <a:endParaRPr lang="ko-KR" altLang="en-US" sz="1300" dirty="0">
                  <a:solidFill>
                    <a:schemeClr val="bg2">
                      <a:lumMod val="25000"/>
                    </a:schemeClr>
                  </a:solidFill>
                  <a:latin typeface="SamsungOne 400" pitchFamily="34" charset="0"/>
                </a:endParaRPr>
              </a:p>
            </p:txBody>
          </p:sp>
          <p:sp>
            <p:nvSpPr>
              <p:cNvPr id="55" name="Rectangle 15">
                <a:extLst>
                  <a:ext uri="{FF2B5EF4-FFF2-40B4-BE49-F238E27FC236}">
                    <a16:creationId xmlns="" xmlns:a16="http://schemas.microsoft.com/office/drawing/2014/main" id="{C799FA13-8257-42E7-B027-4EB356D41A1C}"/>
                  </a:ext>
                </a:extLst>
              </p:cNvPr>
              <p:cNvSpPr/>
              <p:nvPr/>
            </p:nvSpPr>
            <p:spPr>
              <a:xfrm>
                <a:off x="5515716" y="4677920"/>
                <a:ext cx="195624"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rgbClr val="193EB0"/>
                    </a:solidFill>
                    <a:latin typeface="SamsungOne 400" pitchFamily="34" charset="0"/>
                    <a:ea typeface="SamsungOne 400" pitchFamily="34" charset="0"/>
                  </a:rPr>
                  <a:t>5%</a:t>
                </a:r>
                <a:endParaRPr lang="ko-KR" altLang="en-US" sz="1300" dirty="0">
                  <a:solidFill>
                    <a:srgbClr val="193EB0"/>
                  </a:solidFill>
                  <a:latin typeface="SamsungOne 400" pitchFamily="34" charset="0"/>
                </a:endParaRPr>
              </a:p>
            </p:txBody>
          </p:sp>
          <p:sp>
            <p:nvSpPr>
              <p:cNvPr id="56" name="Rectangle 15">
                <a:extLst>
                  <a:ext uri="{FF2B5EF4-FFF2-40B4-BE49-F238E27FC236}">
                    <a16:creationId xmlns="" xmlns:a16="http://schemas.microsoft.com/office/drawing/2014/main" id="{236EB8D2-B62D-46B9-817C-5352D74A5D31}"/>
                  </a:ext>
                </a:extLst>
              </p:cNvPr>
              <p:cNvSpPr/>
              <p:nvPr/>
            </p:nvSpPr>
            <p:spPr>
              <a:xfrm>
                <a:off x="6027328" y="4750101"/>
                <a:ext cx="304596"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itchFamily="34" charset="0"/>
                    <a:ea typeface="SamsungOne 400" pitchFamily="34" charset="0"/>
                  </a:rPr>
                  <a:t>3.6%</a:t>
                </a:r>
                <a:endParaRPr lang="ko-KR" altLang="en-US" sz="1300" dirty="0">
                  <a:solidFill>
                    <a:schemeClr val="bg2">
                      <a:lumMod val="25000"/>
                    </a:schemeClr>
                  </a:solidFill>
                  <a:latin typeface="SamsungOne 400" pitchFamily="34" charset="0"/>
                </a:endParaRPr>
              </a:p>
            </p:txBody>
          </p:sp>
          <p:sp>
            <p:nvSpPr>
              <p:cNvPr id="57" name="Rectangle 15">
                <a:extLst>
                  <a:ext uri="{FF2B5EF4-FFF2-40B4-BE49-F238E27FC236}">
                    <a16:creationId xmlns="" xmlns:a16="http://schemas.microsoft.com/office/drawing/2014/main" id="{0F831226-FDFF-4149-BD44-2132954E90B8}"/>
                  </a:ext>
                </a:extLst>
              </p:cNvPr>
              <p:cNvSpPr/>
              <p:nvPr/>
            </p:nvSpPr>
            <p:spPr>
              <a:xfrm>
                <a:off x="6650061" y="4774149"/>
                <a:ext cx="196936"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itchFamily="34" charset="0"/>
                    <a:ea typeface="SamsungOne 400" pitchFamily="34" charset="0"/>
                  </a:rPr>
                  <a:t>3%</a:t>
                </a:r>
                <a:endParaRPr lang="ko-KR" altLang="en-US" sz="1300" dirty="0">
                  <a:solidFill>
                    <a:schemeClr val="bg2">
                      <a:lumMod val="25000"/>
                    </a:schemeClr>
                  </a:solidFill>
                  <a:latin typeface="SamsungOne 400" pitchFamily="34" charset="0"/>
                </a:endParaRPr>
              </a:p>
            </p:txBody>
          </p:sp>
          <p:sp>
            <p:nvSpPr>
              <p:cNvPr id="58" name="Rectangle 15">
                <a:extLst>
                  <a:ext uri="{FF2B5EF4-FFF2-40B4-BE49-F238E27FC236}">
                    <a16:creationId xmlns="" xmlns:a16="http://schemas.microsoft.com/office/drawing/2014/main" id="{5CBC2659-7E93-48AA-AF91-2CB3F7BD655F}"/>
                  </a:ext>
                </a:extLst>
              </p:cNvPr>
              <p:cNvSpPr/>
              <p:nvPr/>
            </p:nvSpPr>
            <p:spPr>
              <a:xfrm>
                <a:off x="7224133" y="4802981"/>
                <a:ext cx="192998"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itchFamily="34" charset="0"/>
                    <a:ea typeface="SamsungOne 400" pitchFamily="34" charset="0"/>
                  </a:rPr>
                  <a:t>2%</a:t>
                </a:r>
                <a:endParaRPr lang="ko-KR" altLang="en-US" sz="1300" dirty="0">
                  <a:solidFill>
                    <a:schemeClr val="bg2">
                      <a:lumMod val="25000"/>
                    </a:schemeClr>
                  </a:solidFill>
                  <a:latin typeface="SamsungOne 400" pitchFamily="34" charset="0"/>
                </a:endParaRPr>
              </a:p>
            </p:txBody>
          </p:sp>
          <p:sp>
            <p:nvSpPr>
              <p:cNvPr id="59" name="Rectangle 15">
                <a:extLst>
                  <a:ext uri="{FF2B5EF4-FFF2-40B4-BE49-F238E27FC236}">
                    <a16:creationId xmlns="" xmlns:a16="http://schemas.microsoft.com/office/drawing/2014/main" id="{4657D835-37B5-4BD0-8B8D-F13A15387902}"/>
                  </a:ext>
                </a:extLst>
              </p:cNvPr>
              <p:cNvSpPr/>
              <p:nvPr/>
            </p:nvSpPr>
            <p:spPr>
              <a:xfrm>
                <a:off x="3071783" y="3177894"/>
                <a:ext cx="3747355" cy="226745"/>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a:solidFill>
                      <a:srgbClr val="1429A0"/>
                    </a:solidFill>
                    <a:latin typeface="SamsungOne 400" pitchFamily="34" charset="0"/>
                    <a:ea typeface="SamsungOne 400" pitchFamily="34" charset="0"/>
                  </a:rPr>
                  <a:t>Winning algorithm’s classification error rate</a:t>
                </a:r>
                <a:endParaRPr lang="ko-KR" altLang="en-US" sz="1600" b="1" dirty="0">
                  <a:solidFill>
                    <a:srgbClr val="1429A0"/>
                  </a:solidFill>
                  <a:latin typeface="SamsungOne 400" pitchFamily="34" charset="0"/>
                  <a:ea typeface="SamsungOne 700" panose="020B0803030303020204" pitchFamily="34" charset="0"/>
                </a:endParaRPr>
              </a:p>
            </p:txBody>
          </p:sp>
        </p:grpSp>
        <p:sp>
          <p:nvSpPr>
            <p:cNvPr id="60" name="사각형: 둥근 모서리 32">
              <a:extLst>
                <a:ext uri="{FF2B5EF4-FFF2-40B4-BE49-F238E27FC236}">
                  <a16:creationId xmlns="" xmlns:a16="http://schemas.microsoft.com/office/drawing/2014/main" id="{9F9FFF6C-7C72-4E08-8072-03F5113CBF51}"/>
                </a:ext>
              </a:extLst>
            </p:cNvPr>
            <p:cNvSpPr/>
            <p:nvPr/>
          </p:nvSpPr>
          <p:spPr>
            <a:xfrm>
              <a:off x="8205992" y="5931469"/>
              <a:ext cx="1004701" cy="21236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dirty="0">
                  <a:latin typeface="SamsungOne 400" panose="020B0503030303020204" pitchFamily="34" charset="0"/>
                  <a:ea typeface="SamsungOne 400" panose="020B0503030303020204" pitchFamily="34" charset="0"/>
                </a:rPr>
                <a:t>ImageNet</a:t>
              </a:r>
            </a:p>
          </p:txBody>
        </p:sp>
      </p:grpSp>
      <p:grpSp>
        <p:nvGrpSpPr>
          <p:cNvPr id="62" name="그룹 6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3" name="직사각형 6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2.2. Image Recognition</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64" name="직사각형 6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67" name="직사각형 66">
            <a:extLst>
              <a:ext uri="{FF2B5EF4-FFF2-40B4-BE49-F238E27FC236}">
                <a16:creationId xmlns="" xmlns:a16="http://schemas.microsoft.com/office/drawing/2014/main" id="{4C065641-3666-4F94-9243-1B1A99D79ED7}"/>
              </a:ext>
            </a:extLst>
          </p:cNvPr>
          <p:cNvSpPr/>
          <p:nvPr/>
        </p:nvSpPr>
        <p:spPr>
          <a:xfrm>
            <a:off x="558924" y="1879047"/>
            <a:ext cx="8896060" cy="990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 benchmark ImageNet classification error rate fell from 26 percent in 2011 to 3.1 percent in 2016, surpassing far beyond the human capability of 5% of error rate.</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It was not until the adoption of Convolutional Neural Networks that accurate of image recognition was dramatically improved.</a:t>
            </a:r>
          </a:p>
        </p:txBody>
      </p:sp>
      <p:sp>
        <p:nvSpPr>
          <p:cNvPr id="68" name="직사각형 67">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Image Recognition</a:t>
            </a:r>
          </a:p>
        </p:txBody>
      </p:sp>
    </p:spTree>
    <p:custDataLst>
      <p:tags r:id="rId1"/>
    </p:custDataLst>
    <p:extLst>
      <p:ext uri="{BB962C8B-B14F-4D97-AF65-F5344CB8AC3E}">
        <p14:creationId xmlns:p14="http://schemas.microsoft.com/office/powerpoint/2010/main" val="36647743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1653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 is an abundance of structured and unstructured data in the modern tech era.</a:t>
            </a:r>
            <a:endParaRPr lang="ko-KR" altLang="en-US" sz="1300" dirty="0">
              <a:solidFill>
                <a:prstClr val="black">
                  <a:lumMod val="85000"/>
                  <a:lumOff val="15000"/>
                </a:prstClr>
              </a:solidFill>
              <a:latin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Machine learning emerges in the late 20th century as a sub-field of Artificial Intelligence (AI) related to self-learning algorithms that extract and predict knowledge from data.</a:t>
            </a:r>
            <a:endParaRPr lang="ko-KR" altLang="en-US" sz="1300" dirty="0">
              <a:solidFill>
                <a:prstClr val="black">
                  <a:lumMod val="85000"/>
                  <a:lumOff val="15000"/>
                </a:prstClr>
              </a:solidFill>
              <a:latin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Humans manually analyze large amounts of data to induce rules and make models.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Machine learning can gradually improve predictive models and data-based decision-making performance by extracting knowledge more efficiently from data.</a:t>
            </a:r>
          </a:p>
        </p:txBody>
      </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1.1. Definition of Artificial Intelligence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3" name="직사각형 12">
            <a:extLst>
              <a:ext uri="{FF2B5EF4-FFF2-40B4-BE49-F238E27FC236}">
                <a16:creationId xmlns="" xmlns:a16="http://schemas.microsoft.com/office/drawing/2014/main" id="{F48F775B-3BA6-4DA4-93E4-035FEE2FCDDF}"/>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Building an Intelligent System that Transforms Data into Knowledge</a:t>
            </a:r>
          </a:p>
        </p:txBody>
      </p:sp>
      <p:grpSp>
        <p:nvGrpSpPr>
          <p:cNvPr id="6" name="그룹 5">
            <a:extLst>
              <a:ext uri="{FF2B5EF4-FFF2-40B4-BE49-F238E27FC236}">
                <a16:creationId xmlns="" xmlns:a16="http://schemas.microsoft.com/office/drawing/2014/main" id="{DD4836B8-8412-4586-B91B-5373CA154A16}"/>
              </a:ext>
            </a:extLst>
          </p:cNvPr>
          <p:cNvGrpSpPr/>
          <p:nvPr/>
        </p:nvGrpSpPr>
        <p:grpSpPr>
          <a:xfrm>
            <a:off x="2176439" y="3422394"/>
            <a:ext cx="5549946" cy="2808312"/>
            <a:chOff x="2071092" y="3429000"/>
            <a:chExt cx="5549946" cy="2808312"/>
          </a:xfrm>
        </p:grpSpPr>
        <p:grpSp>
          <p:nvGrpSpPr>
            <p:cNvPr id="3" name="그룹 2">
              <a:extLst>
                <a:ext uri="{FF2B5EF4-FFF2-40B4-BE49-F238E27FC236}">
                  <a16:creationId xmlns="" xmlns:a16="http://schemas.microsoft.com/office/drawing/2014/main" id="{856939D8-4B20-4C7C-A8B8-7DCCDB295E86}"/>
                </a:ext>
              </a:extLst>
            </p:cNvPr>
            <p:cNvGrpSpPr/>
            <p:nvPr/>
          </p:nvGrpSpPr>
          <p:grpSpPr>
            <a:xfrm>
              <a:off x="2071092" y="3429000"/>
              <a:ext cx="5549946" cy="2808312"/>
              <a:chOff x="2264662" y="3429000"/>
              <a:chExt cx="5155902" cy="2608923"/>
            </a:xfrm>
          </p:grpSpPr>
          <p:pic>
            <p:nvPicPr>
              <p:cNvPr id="2" name="그림 1"/>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2264662" y="3429000"/>
                <a:ext cx="5155902" cy="2608923"/>
              </a:xfrm>
              <a:prstGeom prst="rect">
                <a:avLst/>
              </a:prstGeom>
            </p:spPr>
          </p:pic>
          <p:sp>
            <p:nvSpPr>
              <p:cNvPr id="15" name="Rectangle 15">
                <a:extLst>
                  <a:ext uri="{FF2B5EF4-FFF2-40B4-BE49-F238E27FC236}">
                    <a16:creationId xmlns="" xmlns:a16="http://schemas.microsoft.com/office/drawing/2014/main" id="{32E23BCB-F99F-4A33-984C-2ADE5E9920A4}"/>
                  </a:ext>
                </a:extLst>
              </p:cNvPr>
              <p:cNvSpPr/>
              <p:nvPr/>
            </p:nvSpPr>
            <p:spPr>
              <a:xfrm>
                <a:off x="2328305" y="3446481"/>
                <a:ext cx="2796852" cy="276999"/>
              </a:xfrm>
              <a:prstGeom prst="rect">
                <a:avLst/>
              </a:prstGeom>
              <a:solidFill>
                <a:srgbClr val="AAAAAA"/>
              </a:solidFill>
            </p:spPr>
            <p:txBody>
              <a:bodyPr wrap="square" lIns="0" tIns="0" rIns="0" bIns="0">
                <a:spAutoFit/>
                <a:scene3d>
                  <a:camera prst="orthographicFront"/>
                  <a:lightRig rig="threePt" dir="t"/>
                </a:scene3d>
                <a:sp3d>
                  <a:bevelT w="0" h="6350"/>
                </a:sp3d>
              </a:bodyPr>
              <a:lstStyle/>
              <a:p>
                <a:pPr marL="398463" indent="-398463"/>
                <a:r>
                  <a:rPr lang="en-US" altLang="ko-KR" dirty="0">
                    <a:solidFill>
                      <a:schemeClr val="bg1"/>
                    </a:solidFill>
                    <a:latin typeface="SamsungOne 700" panose="020B0803030303020204" pitchFamily="34" charset="0"/>
                    <a:ea typeface="SamsungOne 700" panose="020B0803030303020204" pitchFamily="34" charset="0"/>
                  </a:rPr>
                  <a:t>ARTIFICIAL INTELLIGENCE</a:t>
                </a:r>
              </a:p>
            </p:txBody>
          </p:sp>
          <p:sp>
            <p:nvSpPr>
              <p:cNvPr id="16" name="Rectangle 15">
                <a:extLst>
                  <a:ext uri="{FF2B5EF4-FFF2-40B4-BE49-F238E27FC236}">
                    <a16:creationId xmlns="" xmlns:a16="http://schemas.microsoft.com/office/drawing/2014/main" id="{879A8AF4-96B6-4136-898C-86BE24E5FA72}"/>
                  </a:ext>
                </a:extLst>
              </p:cNvPr>
              <p:cNvSpPr/>
              <p:nvPr/>
            </p:nvSpPr>
            <p:spPr>
              <a:xfrm>
                <a:off x="2354851" y="3688358"/>
                <a:ext cx="724353" cy="150111"/>
              </a:xfrm>
              <a:prstGeom prst="rect">
                <a:avLst/>
              </a:prstGeom>
              <a:solidFill>
                <a:srgbClr val="AAAAAA"/>
              </a:solidFill>
            </p:spPr>
            <p:txBody>
              <a:bodyPr wrap="square" lIns="0" tIns="0" rIns="0" bIns="0">
                <a:spAutoFit/>
                <a:scene3d>
                  <a:camera prst="orthographicFront"/>
                  <a:lightRig rig="threePt" dir="t"/>
                </a:scene3d>
                <a:sp3d>
                  <a:bevelT w="0" h="6350"/>
                </a:sp3d>
              </a:bodyPr>
              <a:lstStyle/>
              <a:p>
                <a:pPr marL="398463" indent="-398463"/>
                <a:r>
                  <a:rPr lang="en-US" altLang="ko-KR" sz="1050" dirty="0">
                    <a:solidFill>
                      <a:schemeClr val="bg1"/>
                    </a:solidFill>
                    <a:latin typeface="SamsungOne 700" panose="020B0803030303020204" pitchFamily="34" charset="0"/>
                    <a:ea typeface="SamsungOne 700" panose="020B0803030303020204" pitchFamily="34" charset="0"/>
                  </a:rPr>
                  <a:t>IS NOT NEW</a:t>
                </a:r>
              </a:p>
            </p:txBody>
          </p:sp>
          <p:sp>
            <p:nvSpPr>
              <p:cNvPr id="17" name="Rectangle 15">
                <a:extLst>
                  <a:ext uri="{FF2B5EF4-FFF2-40B4-BE49-F238E27FC236}">
                    <a16:creationId xmlns="" xmlns:a16="http://schemas.microsoft.com/office/drawing/2014/main" id="{4066E0C1-6142-48A0-AD0A-49D22FC224B6}"/>
                  </a:ext>
                </a:extLst>
              </p:cNvPr>
              <p:cNvSpPr/>
              <p:nvPr/>
            </p:nvSpPr>
            <p:spPr>
              <a:xfrm>
                <a:off x="2539588" y="3951088"/>
                <a:ext cx="2016224" cy="200055"/>
              </a:xfrm>
              <a:prstGeom prst="rect">
                <a:avLst/>
              </a:prstGeom>
              <a:solidFill>
                <a:srgbClr val="707070"/>
              </a:solidFill>
            </p:spPr>
            <p:txBody>
              <a:bodyPr wrap="square" lIns="0" tIns="0" rIns="0" bIns="0">
                <a:spAutoFit/>
                <a:scene3d>
                  <a:camera prst="orthographicFront"/>
                  <a:lightRig rig="threePt" dir="t"/>
                </a:scene3d>
                <a:sp3d>
                  <a:bevelT w="0" h="6350"/>
                </a:sp3d>
              </a:bodyPr>
              <a:lstStyle/>
              <a:p>
                <a:pPr marL="398463" indent="-398463"/>
                <a:r>
                  <a:rPr lang="en-US" altLang="ko-KR" sz="1300" dirty="0">
                    <a:solidFill>
                      <a:schemeClr val="bg1"/>
                    </a:solidFill>
                    <a:latin typeface="SamsungOne 700" panose="020B0803030303020204" pitchFamily="34" charset="0"/>
                    <a:ea typeface="SamsungOne 700" panose="020B0803030303020204" pitchFamily="34" charset="0"/>
                  </a:rPr>
                  <a:t>ARTIFICIAL INTELLIGENCE</a:t>
                </a:r>
              </a:p>
            </p:txBody>
          </p:sp>
          <p:sp>
            <p:nvSpPr>
              <p:cNvPr id="18" name="Rectangle 15">
                <a:extLst>
                  <a:ext uri="{FF2B5EF4-FFF2-40B4-BE49-F238E27FC236}">
                    <a16:creationId xmlns="" xmlns:a16="http://schemas.microsoft.com/office/drawing/2014/main" id="{160F9028-BAA1-4DA9-AB33-592BFA150ED4}"/>
                  </a:ext>
                </a:extLst>
              </p:cNvPr>
              <p:cNvSpPr/>
              <p:nvPr/>
            </p:nvSpPr>
            <p:spPr>
              <a:xfrm>
                <a:off x="2577689" y="4206096"/>
                <a:ext cx="1432324" cy="686219"/>
              </a:xfrm>
              <a:prstGeom prst="rect">
                <a:avLst/>
              </a:prstGeom>
              <a:solidFill>
                <a:srgbClr val="707070"/>
              </a:solidFill>
            </p:spPr>
            <p:txBody>
              <a:bodyPr wrap="square" lIns="0" tIns="0" rIns="0" bIns="0">
                <a:spAutoFit/>
                <a:scene3d>
                  <a:camera prst="orthographicFront"/>
                  <a:lightRig rig="threePt" dir="t"/>
                </a:scene3d>
                <a:sp3d>
                  <a:bevelT w="0" h="6350"/>
                </a:sp3d>
              </a:bodyPr>
              <a:lstStyle/>
              <a:p>
                <a:r>
                  <a:rPr lang="en-US" altLang="ko-KR" sz="1200" dirty="0">
                    <a:solidFill>
                      <a:schemeClr val="bg1"/>
                    </a:solidFill>
                    <a:latin typeface="SamsungOne 700" panose="020B0803030303020204" pitchFamily="34" charset="0"/>
                    <a:ea typeface="SamsungOne 700" panose="020B0803030303020204" pitchFamily="34" charset="0"/>
                  </a:rPr>
                  <a:t>Any technique which enables computer to mimic human behavior</a:t>
                </a:r>
              </a:p>
            </p:txBody>
          </p:sp>
          <p:sp>
            <p:nvSpPr>
              <p:cNvPr id="19" name="Rectangle 15">
                <a:extLst>
                  <a:ext uri="{FF2B5EF4-FFF2-40B4-BE49-F238E27FC236}">
                    <a16:creationId xmlns="" xmlns:a16="http://schemas.microsoft.com/office/drawing/2014/main" id="{4F7E4579-ECFE-4E46-9718-B4712EB9A6A2}"/>
                  </a:ext>
                </a:extLst>
              </p:cNvPr>
              <p:cNvSpPr/>
              <p:nvPr/>
            </p:nvSpPr>
            <p:spPr>
              <a:xfrm>
                <a:off x="4087316" y="4261049"/>
                <a:ext cx="2016224" cy="200055"/>
              </a:xfrm>
              <a:prstGeom prst="rect">
                <a:avLst/>
              </a:prstGeom>
              <a:solidFill>
                <a:srgbClr val="A3A3A3"/>
              </a:solidFill>
            </p:spPr>
            <p:txBody>
              <a:bodyPr wrap="square" lIns="0" tIns="0" rIns="0" bIns="0">
                <a:spAutoFit/>
                <a:scene3d>
                  <a:camera prst="orthographicFront"/>
                  <a:lightRig rig="threePt" dir="t"/>
                </a:scene3d>
                <a:sp3d>
                  <a:bevelT w="0" h="6350"/>
                </a:sp3d>
              </a:bodyPr>
              <a:lstStyle/>
              <a:p>
                <a:pPr marL="398463" indent="-398463"/>
                <a:r>
                  <a:rPr lang="en-US" altLang="ko-KR" sz="1300" dirty="0">
                    <a:solidFill>
                      <a:srgbClr val="3E4E5B"/>
                    </a:solidFill>
                    <a:latin typeface="SamsungOne 700" panose="020B0803030303020204" pitchFamily="34" charset="0"/>
                    <a:ea typeface="SamsungOne 700" panose="020B0803030303020204" pitchFamily="34" charset="0"/>
                  </a:rPr>
                  <a:t>MACHINE LEARNING</a:t>
                </a:r>
              </a:p>
            </p:txBody>
          </p:sp>
          <p:sp>
            <p:nvSpPr>
              <p:cNvPr id="20" name="Rectangle 15">
                <a:extLst>
                  <a:ext uri="{FF2B5EF4-FFF2-40B4-BE49-F238E27FC236}">
                    <a16:creationId xmlns="" xmlns:a16="http://schemas.microsoft.com/office/drawing/2014/main" id="{EC8229CE-D4AD-48C4-A592-902BBF4D2514}"/>
                  </a:ext>
                </a:extLst>
              </p:cNvPr>
              <p:cNvSpPr/>
              <p:nvPr/>
            </p:nvSpPr>
            <p:spPr>
              <a:xfrm>
                <a:off x="4105018" y="4459769"/>
                <a:ext cx="1533889" cy="1161729"/>
              </a:xfrm>
              <a:prstGeom prst="rect">
                <a:avLst/>
              </a:prstGeom>
              <a:solidFill>
                <a:srgbClr val="A3A3A3"/>
              </a:solidFill>
            </p:spPr>
            <p:txBody>
              <a:bodyPr wrap="square" lIns="0" tIns="0" rIns="0" bIns="0">
                <a:noAutofit/>
                <a:scene3d>
                  <a:camera prst="orthographicFront"/>
                  <a:lightRig rig="threePt" dir="t"/>
                </a:scene3d>
                <a:sp3d>
                  <a:bevelT w="0" h="6350"/>
                </a:sp3d>
              </a:bodyPr>
              <a:lstStyle/>
              <a:p>
                <a:r>
                  <a:rPr lang="en-US" altLang="ko-KR" sz="1200" dirty="0">
                    <a:solidFill>
                      <a:srgbClr val="3E4E5B"/>
                    </a:solidFill>
                    <a:latin typeface="SamsungOne 700" panose="020B0803030303020204" pitchFamily="34" charset="0"/>
                    <a:ea typeface="SamsungOne 700" panose="020B0803030303020204" pitchFamily="34" charset="0"/>
                  </a:rPr>
                  <a:t>AI techniques that give computers the ability to learn without being explicitly programmed to do so</a:t>
                </a:r>
              </a:p>
            </p:txBody>
          </p:sp>
          <p:sp>
            <p:nvSpPr>
              <p:cNvPr id="21" name="Rectangle 15">
                <a:extLst>
                  <a:ext uri="{FF2B5EF4-FFF2-40B4-BE49-F238E27FC236}">
                    <a16:creationId xmlns="" xmlns:a16="http://schemas.microsoft.com/office/drawing/2014/main" id="{BA28C217-3BFA-40B1-A910-2E1A38F6578E}"/>
                  </a:ext>
                </a:extLst>
              </p:cNvPr>
              <p:cNvSpPr/>
              <p:nvPr/>
            </p:nvSpPr>
            <p:spPr>
              <a:xfrm>
                <a:off x="5685103" y="4595498"/>
                <a:ext cx="1282533" cy="200055"/>
              </a:xfrm>
              <a:prstGeom prst="rect">
                <a:avLst/>
              </a:prstGeom>
              <a:solidFill>
                <a:srgbClr val="C1C1C1"/>
              </a:solidFill>
            </p:spPr>
            <p:txBody>
              <a:bodyPr wrap="square" lIns="0" tIns="0" rIns="0" bIns="0">
                <a:spAutoFit/>
                <a:scene3d>
                  <a:camera prst="orthographicFront"/>
                  <a:lightRig rig="threePt" dir="t"/>
                </a:scene3d>
                <a:sp3d>
                  <a:bevelT w="0" h="6350"/>
                </a:sp3d>
              </a:bodyPr>
              <a:lstStyle/>
              <a:p>
                <a:pPr marL="398463" indent="-398463"/>
                <a:r>
                  <a:rPr lang="en-US" altLang="ko-KR" sz="1300" dirty="0">
                    <a:solidFill>
                      <a:srgbClr val="3E4E5B"/>
                    </a:solidFill>
                    <a:latin typeface="SamsungOne 700" panose="020B0803030303020204" pitchFamily="34" charset="0"/>
                    <a:ea typeface="SamsungOne 700" panose="020B0803030303020204" pitchFamily="34" charset="0"/>
                  </a:rPr>
                  <a:t>DEEP LEARNING</a:t>
                </a:r>
              </a:p>
            </p:txBody>
          </p:sp>
          <p:sp>
            <p:nvSpPr>
              <p:cNvPr id="22" name="Rectangle 15">
                <a:extLst>
                  <a:ext uri="{FF2B5EF4-FFF2-40B4-BE49-F238E27FC236}">
                    <a16:creationId xmlns="" xmlns:a16="http://schemas.microsoft.com/office/drawing/2014/main" id="{3C218BC0-9F7E-4CF6-8512-7733DCD4305A}"/>
                  </a:ext>
                </a:extLst>
              </p:cNvPr>
              <p:cNvSpPr/>
              <p:nvPr/>
            </p:nvSpPr>
            <p:spPr>
              <a:xfrm>
                <a:off x="5702806" y="4797319"/>
                <a:ext cx="1494938" cy="919579"/>
              </a:xfrm>
              <a:prstGeom prst="rect">
                <a:avLst/>
              </a:prstGeom>
              <a:solidFill>
                <a:srgbClr val="C1C1C1"/>
              </a:solidFill>
            </p:spPr>
            <p:txBody>
              <a:bodyPr wrap="square" lIns="0" tIns="0" rIns="0" bIns="0">
                <a:noAutofit/>
                <a:scene3d>
                  <a:camera prst="orthographicFront"/>
                  <a:lightRig rig="threePt" dir="t"/>
                </a:scene3d>
                <a:sp3d>
                  <a:bevelT w="0" h="6350"/>
                </a:sp3d>
              </a:bodyPr>
              <a:lstStyle/>
              <a:p>
                <a:r>
                  <a:rPr lang="en-US" altLang="ko-KR" sz="1200" dirty="0">
                    <a:solidFill>
                      <a:srgbClr val="3E4E5B"/>
                    </a:solidFill>
                    <a:latin typeface="SamsungOne 700" panose="020B0803030303020204" pitchFamily="34" charset="0"/>
                    <a:ea typeface="SamsungOne 700" panose="020B0803030303020204" pitchFamily="34" charset="0"/>
                  </a:rPr>
                  <a:t>A subset of ML which make the computation of multi-layer neural networks feasible</a:t>
                </a:r>
              </a:p>
            </p:txBody>
          </p:sp>
          <p:sp>
            <p:nvSpPr>
              <p:cNvPr id="23" name="Rectangle 15">
                <a:extLst>
                  <a:ext uri="{FF2B5EF4-FFF2-40B4-BE49-F238E27FC236}">
                    <a16:creationId xmlns="" xmlns:a16="http://schemas.microsoft.com/office/drawing/2014/main" id="{612F0C27-2743-4252-B8EE-5621680A6578}"/>
                  </a:ext>
                </a:extLst>
              </p:cNvPr>
              <p:cNvSpPr/>
              <p:nvPr/>
            </p:nvSpPr>
            <p:spPr>
              <a:xfrm>
                <a:off x="2447260"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 700" panose="020B0803030303020204" pitchFamily="34" charset="0"/>
                    <a:ea typeface="SamsungOne 700" panose="020B0803030303020204" pitchFamily="34" charset="0"/>
                  </a:rPr>
                  <a:t>1950’s</a:t>
                </a:r>
              </a:p>
            </p:txBody>
          </p:sp>
          <p:sp>
            <p:nvSpPr>
              <p:cNvPr id="24" name="Rectangle 15">
                <a:extLst>
                  <a:ext uri="{FF2B5EF4-FFF2-40B4-BE49-F238E27FC236}">
                    <a16:creationId xmlns="" xmlns:a16="http://schemas.microsoft.com/office/drawing/2014/main" id="{0BCF6670-D9F3-4A9E-887A-EC47124E9466}"/>
                  </a:ext>
                </a:extLst>
              </p:cNvPr>
              <p:cNvSpPr/>
              <p:nvPr/>
            </p:nvSpPr>
            <p:spPr>
              <a:xfrm>
                <a:off x="2922211"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 700" panose="020B0803030303020204" pitchFamily="34" charset="0"/>
                    <a:ea typeface="SamsungOne 700" panose="020B0803030303020204" pitchFamily="34" charset="0"/>
                  </a:rPr>
                  <a:t>1960’s</a:t>
                </a:r>
              </a:p>
            </p:txBody>
          </p:sp>
          <p:sp>
            <p:nvSpPr>
              <p:cNvPr id="25" name="Rectangle 15">
                <a:extLst>
                  <a:ext uri="{FF2B5EF4-FFF2-40B4-BE49-F238E27FC236}">
                    <a16:creationId xmlns="" xmlns:a16="http://schemas.microsoft.com/office/drawing/2014/main" id="{F01CF0DB-E694-4CE5-A530-200C9EFAC850}"/>
                  </a:ext>
                </a:extLst>
              </p:cNvPr>
              <p:cNvSpPr/>
              <p:nvPr/>
            </p:nvSpPr>
            <p:spPr>
              <a:xfrm>
                <a:off x="3401912"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 700" panose="020B0803030303020204" pitchFamily="34" charset="0"/>
                    <a:ea typeface="SamsungOne 700" panose="020B0803030303020204" pitchFamily="34" charset="0"/>
                  </a:rPr>
                  <a:t>1970’s</a:t>
                </a:r>
              </a:p>
            </p:txBody>
          </p:sp>
          <p:sp>
            <p:nvSpPr>
              <p:cNvPr id="26" name="Rectangle 15">
                <a:extLst>
                  <a:ext uri="{FF2B5EF4-FFF2-40B4-BE49-F238E27FC236}">
                    <a16:creationId xmlns="" xmlns:a16="http://schemas.microsoft.com/office/drawing/2014/main" id="{AF5B3107-A09E-4183-99CB-A4C29DAA4CD2}"/>
                  </a:ext>
                </a:extLst>
              </p:cNvPr>
              <p:cNvSpPr/>
              <p:nvPr/>
            </p:nvSpPr>
            <p:spPr>
              <a:xfrm>
                <a:off x="3897018"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 700" panose="020B0803030303020204" pitchFamily="34" charset="0"/>
                    <a:ea typeface="SamsungOne 700" panose="020B0803030303020204" pitchFamily="34" charset="0"/>
                  </a:rPr>
                  <a:t>1980’s</a:t>
                </a:r>
              </a:p>
            </p:txBody>
          </p:sp>
          <p:sp>
            <p:nvSpPr>
              <p:cNvPr id="27" name="Rectangle 15">
                <a:extLst>
                  <a:ext uri="{FF2B5EF4-FFF2-40B4-BE49-F238E27FC236}">
                    <a16:creationId xmlns="" xmlns:a16="http://schemas.microsoft.com/office/drawing/2014/main" id="{1B66BA8B-C7F4-4A01-8AD4-C5BE88FFCBFF}"/>
                  </a:ext>
                </a:extLst>
              </p:cNvPr>
              <p:cNvSpPr/>
              <p:nvPr/>
            </p:nvSpPr>
            <p:spPr>
              <a:xfrm>
                <a:off x="4427684"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 700" panose="020B0803030303020204" pitchFamily="34" charset="0"/>
                    <a:ea typeface="SamsungOne 700" panose="020B0803030303020204" pitchFamily="34" charset="0"/>
                  </a:rPr>
                  <a:t>1990’s</a:t>
                </a:r>
              </a:p>
            </p:txBody>
          </p:sp>
          <p:sp>
            <p:nvSpPr>
              <p:cNvPr id="28" name="Rectangle 15">
                <a:extLst>
                  <a:ext uri="{FF2B5EF4-FFF2-40B4-BE49-F238E27FC236}">
                    <a16:creationId xmlns="" xmlns:a16="http://schemas.microsoft.com/office/drawing/2014/main" id="{6C5954BD-2D60-454A-94AE-0364533D2577}"/>
                  </a:ext>
                </a:extLst>
              </p:cNvPr>
              <p:cNvSpPr/>
              <p:nvPr/>
            </p:nvSpPr>
            <p:spPr>
              <a:xfrm>
                <a:off x="4956816"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 700" panose="020B0803030303020204" pitchFamily="34" charset="0"/>
                    <a:ea typeface="SamsungOne 700" panose="020B0803030303020204" pitchFamily="34" charset="0"/>
                  </a:rPr>
                  <a:t>2000’s</a:t>
                </a:r>
              </a:p>
            </p:txBody>
          </p:sp>
          <p:sp>
            <p:nvSpPr>
              <p:cNvPr id="29" name="Rectangle 15">
                <a:extLst>
                  <a:ext uri="{FF2B5EF4-FFF2-40B4-BE49-F238E27FC236}">
                    <a16:creationId xmlns="" xmlns:a16="http://schemas.microsoft.com/office/drawing/2014/main" id="{19E7AF9A-1D34-4A5A-9B4D-702A81DBAF64}"/>
                  </a:ext>
                </a:extLst>
              </p:cNvPr>
              <p:cNvSpPr/>
              <p:nvPr/>
            </p:nvSpPr>
            <p:spPr>
              <a:xfrm>
                <a:off x="5465628"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 700" panose="020B0803030303020204" pitchFamily="34" charset="0"/>
                    <a:ea typeface="SamsungOne 700" panose="020B0803030303020204" pitchFamily="34" charset="0"/>
                  </a:rPr>
                  <a:t>2010’s</a:t>
                </a:r>
              </a:p>
            </p:txBody>
          </p:sp>
          <p:sp>
            <p:nvSpPr>
              <p:cNvPr id="32" name="Rectangle 15">
                <a:extLst>
                  <a:ext uri="{FF2B5EF4-FFF2-40B4-BE49-F238E27FC236}">
                    <a16:creationId xmlns="" xmlns:a16="http://schemas.microsoft.com/office/drawing/2014/main" id="{54B158A1-FD6E-465F-88EC-F76F5F8FD8D2}"/>
                  </a:ext>
                </a:extLst>
              </p:cNvPr>
              <p:cNvSpPr/>
              <p:nvPr/>
            </p:nvSpPr>
            <p:spPr>
              <a:xfrm>
                <a:off x="2601444" y="4889145"/>
                <a:ext cx="1160467" cy="686218"/>
              </a:xfrm>
              <a:prstGeom prst="rect">
                <a:avLst/>
              </a:prstGeom>
              <a:solidFill>
                <a:srgbClr val="707070"/>
              </a:solidFill>
            </p:spPr>
            <p:txBody>
              <a:bodyPr wrap="square" lIns="0" tIns="0" rIns="0" bIns="0">
                <a:spAutoFit/>
                <a:scene3d>
                  <a:camera prst="orthographicFront"/>
                  <a:lightRig rig="threePt" dir="t"/>
                </a:scene3d>
                <a:sp3d>
                  <a:bevelT w="0" h="6350"/>
                </a:sp3d>
              </a:bodyPr>
              <a:lstStyle/>
              <a:p>
                <a:endParaRPr lang="en-US" altLang="ko-KR" sz="1200" dirty="0">
                  <a:solidFill>
                    <a:schemeClr val="bg1"/>
                  </a:solidFill>
                  <a:latin typeface="SamsungOne 700" panose="020B0803030303020204" pitchFamily="34" charset="0"/>
                  <a:ea typeface="SamsungOne 700" panose="020B0803030303020204" pitchFamily="34" charset="0"/>
                </a:endParaRPr>
              </a:p>
            </p:txBody>
          </p:sp>
          <p:pic>
            <p:nvPicPr>
              <p:cNvPr id="31" name="그림 30">
                <a:extLst>
                  <a:ext uri="{FF2B5EF4-FFF2-40B4-BE49-F238E27FC236}">
                    <a16:creationId xmlns="" xmlns:a16="http://schemas.microsoft.com/office/drawing/2014/main" id="{6453D25D-F2BE-4F0E-8D0F-DC7BF920910C}"/>
                  </a:ext>
                </a:extLst>
              </p:cNvPr>
              <p:cNvPicPr>
                <a:picLocks noChangeAspect="1"/>
              </p:cNvPicPr>
              <p:nvPr/>
            </p:nvPicPr>
            <p:blipFill rotWithShape="1">
              <a:blip r:embed="rId6" cstate="print">
                <a:grayscl/>
                <a:extLst>
                  <a:ext uri="{28A0092B-C50C-407E-A947-70E740481C1C}">
                    <a14:useLocalDpi xmlns:a14="http://schemas.microsoft.com/office/drawing/2010/main" val="0"/>
                  </a:ext>
                </a:extLst>
              </a:blip>
              <a:srcRect l="8854" t="50043" r="76539" b="18403"/>
              <a:stretch/>
            </p:blipFill>
            <p:spPr>
              <a:xfrm>
                <a:off x="2915103" y="4921002"/>
                <a:ext cx="640878" cy="700497"/>
              </a:xfrm>
              <a:prstGeom prst="rect">
                <a:avLst/>
              </a:prstGeom>
            </p:spPr>
          </p:pic>
          <p:pic>
            <p:nvPicPr>
              <p:cNvPr id="33" name="그림 32">
                <a:extLst>
                  <a:ext uri="{FF2B5EF4-FFF2-40B4-BE49-F238E27FC236}">
                    <a16:creationId xmlns="" xmlns:a16="http://schemas.microsoft.com/office/drawing/2014/main" id="{C6E1E7BF-7195-457A-ABDD-E90969EA014D}"/>
                  </a:ext>
                </a:extLst>
              </p:cNvPr>
              <p:cNvPicPr>
                <a:picLocks noChangeAspect="1"/>
              </p:cNvPicPr>
              <p:nvPr/>
            </p:nvPicPr>
            <p:blipFill rotWithShape="1">
              <a:blip r:embed="rId7" cstate="print">
                <a:grayscl/>
                <a:extLst>
                  <a:ext uri="{28A0092B-C50C-407E-A947-70E740481C1C}">
                    <a14:useLocalDpi xmlns:a14="http://schemas.microsoft.com/office/drawing/2010/main" val="0"/>
                  </a:ext>
                </a:extLst>
              </a:blip>
              <a:srcRect l="42986" t="60300" r="42407" b="15749"/>
              <a:stretch/>
            </p:blipFill>
            <p:spPr>
              <a:xfrm>
                <a:off x="4726946" y="5181937"/>
                <a:ext cx="524904" cy="435493"/>
              </a:xfrm>
              <a:prstGeom prst="rect">
                <a:avLst/>
              </a:prstGeom>
            </p:spPr>
          </p:pic>
        </p:grpSp>
        <p:sp>
          <p:nvSpPr>
            <p:cNvPr id="5" name="직사각형 4">
              <a:extLst>
                <a:ext uri="{FF2B5EF4-FFF2-40B4-BE49-F238E27FC236}">
                  <a16:creationId xmlns="" xmlns:a16="http://schemas.microsoft.com/office/drawing/2014/main" id="{F3BF6E55-B789-418B-A9E6-2885381B6232}"/>
                </a:ext>
              </a:extLst>
            </p:cNvPr>
            <p:cNvSpPr/>
            <p:nvPr/>
          </p:nvSpPr>
          <p:spPr>
            <a:xfrm>
              <a:off x="6498875" y="5758451"/>
              <a:ext cx="213599" cy="190059"/>
            </a:xfrm>
            <a:prstGeom prst="rect">
              <a:avLst/>
            </a:prstGeom>
            <a:solidFill>
              <a:srgbClr val="C1C1C1"/>
            </a:solidFill>
          </p:spPr>
          <p:txBody>
            <a:bodyPr wrap="square" lIns="0" tIns="0" rIns="0" bIns="0">
              <a:noAutofit/>
              <a:scene3d>
                <a:camera prst="orthographicFront"/>
                <a:lightRig rig="threePt" dir="t"/>
              </a:scene3d>
              <a:sp3d>
                <a:bevelT w="0" h="6350"/>
              </a:sp3d>
            </a:bodyPr>
            <a:lstStyle/>
            <a:p>
              <a:endParaRPr lang="ko-KR" altLang="en-US" sz="1200">
                <a:solidFill>
                  <a:srgbClr val="3E4E5B"/>
                </a:solidFill>
                <a:latin typeface="SamsungOne 700" panose="020B0803030303020204" pitchFamily="34" charset="0"/>
              </a:endParaRPr>
            </a:p>
          </p:txBody>
        </p:sp>
      </p:grpSp>
    </p:spTree>
    <p:custDataLst>
      <p:tags r:id="rId1"/>
    </p:custDataLst>
    <p:extLst>
      <p:ext uri="{BB962C8B-B14F-4D97-AF65-F5344CB8AC3E}">
        <p14:creationId xmlns:p14="http://schemas.microsoft.com/office/powerpoint/2010/main" val="2077181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594141" y="2724983"/>
            <a:ext cx="8641085" cy="3199724"/>
            <a:chOff x="594141" y="2724983"/>
            <a:chExt cx="8641085" cy="3199724"/>
          </a:xfrm>
        </p:grpSpPr>
        <p:sp>
          <p:nvSpPr>
            <p:cNvPr id="28" name="모서리가 둥근 직사각형 4">
              <a:extLst>
                <a:ext uri="{FF2B5EF4-FFF2-40B4-BE49-F238E27FC236}">
                  <a16:creationId xmlns="" xmlns:a16="http://schemas.microsoft.com/office/drawing/2014/main" id="{C3569CBD-5212-483A-A582-6794A42BDB63}"/>
                </a:ext>
              </a:extLst>
            </p:cNvPr>
            <p:cNvSpPr/>
            <p:nvPr/>
          </p:nvSpPr>
          <p:spPr>
            <a:xfrm>
              <a:off x="594141" y="2724983"/>
              <a:ext cx="8641085" cy="31997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31" name="그룹 30"/>
            <p:cNvGrpSpPr/>
            <p:nvPr/>
          </p:nvGrpSpPr>
          <p:grpSpPr>
            <a:xfrm>
              <a:off x="1729705" y="3008152"/>
              <a:ext cx="6443414" cy="2795916"/>
              <a:chOff x="1883116" y="3641381"/>
              <a:chExt cx="5855098" cy="2540635"/>
            </a:xfrm>
          </p:grpSpPr>
          <p:sp>
            <p:nvSpPr>
              <p:cNvPr id="32" name="Rectangle 15">
                <a:extLst>
                  <a:ext uri="{FF2B5EF4-FFF2-40B4-BE49-F238E27FC236}">
                    <a16:creationId xmlns="" xmlns:a16="http://schemas.microsoft.com/office/drawing/2014/main" id="{19E255E2-A0E6-4A3F-AD4F-3C952BA6C9F9}"/>
                  </a:ext>
                </a:extLst>
              </p:cNvPr>
              <p:cNvSpPr/>
              <p:nvPr/>
            </p:nvSpPr>
            <p:spPr>
              <a:xfrm>
                <a:off x="5792263" y="5790471"/>
                <a:ext cx="1191416" cy="195773"/>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latin typeface="SamsungOne 400" panose="020B0503030303020204" pitchFamily="34" charset="0"/>
                    <a:ea typeface="SamsungOne 400" panose="020B0503030303020204" pitchFamily="34" charset="0"/>
                  </a:rPr>
                  <a:t>Multiple Object</a:t>
                </a:r>
                <a:endParaRPr lang="ko-KR" altLang="en-US" sz="1400" b="1" dirty="0">
                  <a:latin typeface="SamsungOne 400" panose="020B0503030303020204" pitchFamily="34" charset="0"/>
                </a:endParaRPr>
              </a:p>
            </p:txBody>
          </p:sp>
          <p:sp>
            <p:nvSpPr>
              <p:cNvPr id="33" name="양쪽 중괄호 4">
                <a:extLst>
                  <a:ext uri="{FF2B5EF4-FFF2-40B4-BE49-F238E27FC236}">
                    <a16:creationId xmlns="" xmlns:a16="http://schemas.microsoft.com/office/drawing/2014/main" id="{44B3F294-F691-4BF5-B2C6-69D1863B9D6D}"/>
                  </a:ext>
                </a:extLst>
              </p:cNvPr>
              <p:cNvSpPr/>
              <p:nvPr/>
            </p:nvSpPr>
            <p:spPr>
              <a:xfrm rot="5400000">
                <a:off x="6320167" y="4253272"/>
                <a:ext cx="135608" cy="2700486"/>
              </a:xfrm>
              <a:custGeom>
                <a:avLst/>
                <a:gdLst>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118359 w 1420368"/>
                  <a:gd name="connsiteY3" fmla="*/ 1044979 h 2326676"/>
                  <a:gd name="connsiteX4" fmla="*/ 118359 w 1420368"/>
                  <a:gd name="connsiteY4" fmla="*/ 118359 h 2326676"/>
                  <a:gd name="connsiteX5" fmla="*/ 236718 w 1420368"/>
                  <a:gd name="connsiteY5" fmla="*/ 0 h 2326676"/>
                  <a:gd name="connsiteX6" fmla="*/ 1183649 w 1420368"/>
                  <a:gd name="connsiteY6" fmla="*/ 0 h 2326676"/>
                  <a:gd name="connsiteX7" fmla="*/ 1302008 w 1420368"/>
                  <a:gd name="connsiteY7" fmla="*/ 118359 h 2326676"/>
                  <a:gd name="connsiteX8" fmla="*/ 1302009 w 1420368"/>
                  <a:gd name="connsiteY8" fmla="*/ 1044979 h 2326676"/>
                  <a:gd name="connsiteX9" fmla="*/ 1420368 w 1420368"/>
                  <a:gd name="connsiteY9" fmla="*/ 1163338 h 2326676"/>
                  <a:gd name="connsiteX10" fmla="*/ 1302009 w 1420368"/>
                  <a:gd name="connsiteY10" fmla="*/ 1281697 h 2326676"/>
                  <a:gd name="connsiteX11" fmla="*/ 1302009 w 1420368"/>
                  <a:gd name="connsiteY11" fmla="*/ 2208317 h 2326676"/>
                  <a:gd name="connsiteX12" fmla="*/ 1183650 w 1420368"/>
                  <a:gd name="connsiteY12" fmla="*/ 2326676 h 2326676"/>
                  <a:gd name="connsiteX0" fmla="*/ 236719 w 1420368"/>
                  <a:gd name="connsiteY0" fmla="*/ 2326676 h 2347845"/>
                  <a:gd name="connsiteX1" fmla="*/ 118360 w 1420368"/>
                  <a:gd name="connsiteY1" fmla="*/ 2208317 h 2347845"/>
                  <a:gd name="connsiteX2" fmla="*/ 118359 w 1420368"/>
                  <a:gd name="connsiteY2" fmla="*/ 1281697 h 2347845"/>
                  <a:gd name="connsiteX3" fmla="*/ 0 w 1420368"/>
                  <a:gd name="connsiteY3" fmla="*/ 1163338 h 2347845"/>
                  <a:gd name="connsiteX4" fmla="*/ 118359 w 1420368"/>
                  <a:gd name="connsiteY4" fmla="*/ 1044979 h 2347845"/>
                  <a:gd name="connsiteX5" fmla="*/ 118359 w 1420368"/>
                  <a:gd name="connsiteY5" fmla="*/ 118359 h 2347845"/>
                  <a:gd name="connsiteX6" fmla="*/ 236718 w 1420368"/>
                  <a:gd name="connsiteY6" fmla="*/ 0 h 2347845"/>
                  <a:gd name="connsiteX7" fmla="*/ 1183649 w 1420368"/>
                  <a:gd name="connsiteY7" fmla="*/ 0 h 2347845"/>
                  <a:gd name="connsiteX8" fmla="*/ 1302008 w 1420368"/>
                  <a:gd name="connsiteY8" fmla="*/ 118359 h 2347845"/>
                  <a:gd name="connsiteX9" fmla="*/ 1302009 w 1420368"/>
                  <a:gd name="connsiteY9" fmla="*/ 1044979 h 2347845"/>
                  <a:gd name="connsiteX10" fmla="*/ 1420368 w 1420368"/>
                  <a:gd name="connsiteY10" fmla="*/ 1163338 h 2347845"/>
                  <a:gd name="connsiteX11" fmla="*/ 1302009 w 1420368"/>
                  <a:gd name="connsiteY11" fmla="*/ 1281697 h 2347845"/>
                  <a:gd name="connsiteX12" fmla="*/ 1302009 w 1420368"/>
                  <a:gd name="connsiteY12" fmla="*/ 2208317 h 2347845"/>
                  <a:gd name="connsiteX13" fmla="*/ 1183650 w 1420368"/>
                  <a:gd name="connsiteY13" fmla="*/ 2326676 h 2347845"/>
                  <a:gd name="connsiteX14" fmla="*/ 236719 w 1420368"/>
                  <a:gd name="connsiteY14" fmla="*/ 2326676 h 2347845"/>
                  <a:gd name="connsiteX0" fmla="*/ 236719 w 1420368"/>
                  <a:gd name="connsiteY0" fmla="*/ 2326676 h 2347845"/>
                  <a:gd name="connsiteX1" fmla="*/ 118360 w 1420368"/>
                  <a:gd name="connsiteY1" fmla="*/ 2208317 h 2347845"/>
                  <a:gd name="connsiteX2" fmla="*/ 118359 w 1420368"/>
                  <a:gd name="connsiteY2" fmla="*/ 1044979 h 2347845"/>
                  <a:gd name="connsiteX3" fmla="*/ 118359 w 1420368"/>
                  <a:gd name="connsiteY3" fmla="*/ 118359 h 2347845"/>
                  <a:gd name="connsiteX4" fmla="*/ 236718 w 1420368"/>
                  <a:gd name="connsiteY4" fmla="*/ 0 h 2347845"/>
                  <a:gd name="connsiteX5" fmla="*/ 1183649 w 1420368"/>
                  <a:gd name="connsiteY5" fmla="*/ 0 h 2347845"/>
                  <a:gd name="connsiteX6" fmla="*/ 1302008 w 1420368"/>
                  <a:gd name="connsiteY6" fmla="*/ 118359 h 2347845"/>
                  <a:gd name="connsiteX7" fmla="*/ 1302009 w 1420368"/>
                  <a:gd name="connsiteY7" fmla="*/ 1044979 h 2347845"/>
                  <a:gd name="connsiteX8" fmla="*/ 1420368 w 1420368"/>
                  <a:gd name="connsiteY8" fmla="*/ 1163338 h 2347845"/>
                  <a:gd name="connsiteX9" fmla="*/ 1302009 w 1420368"/>
                  <a:gd name="connsiteY9" fmla="*/ 1281697 h 2347845"/>
                  <a:gd name="connsiteX10" fmla="*/ 1302009 w 1420368"/>
                  <a:gd name="connsiteY10" fmla="*/ 2208317 h 2347845"/>
                  <a:gd name="connsiteX11" fmla="*/ 1183650 w 1420368"/>
                  <a:gd name="connsiteY11" fmla="*/ 2326676 h 2347845"/>
                  <a:gd name="connsiteX0" fmla="*/ 236719 w 1420368"/>
                  <a:gd name="connsiteY0" fmla="*/ 2326676 h 2409432"/>
                  <a:gd name="connsiteX1" fmla="*/ 118360 w 1420368"/>
                  <a:gd name="connsiteY1" fmla="*/ 2208317 h 2409432"/>
                  <a:gd name="connsiteX2" fmla="*/ 118359 w 1420368"/>
                  <a:gd name="connsiteY2" fmla="*/ 1281697 h 2409432"/>
                  <a:gd name="connsiteX3" fmla="*/ 0 w 1420368"/>
                  <a:gd name="connsiteY3" fmla="*/ 1163338 h 2409432"/>
                  <a:gd name="connsiteX4" fmla="*/ 118359 w 1420368"/>
                  <a:gd name="connsiteY4" fmla="*/ 1044979 h 2409432"/>
                  <a:gd name="connsiteX5" fmla="*/ 118359 w 1420368"/>
                  <a:gd name="connsiteY5" fmla="*/ 118359 h 2409432"/>
                  <a:gd name="connsiteX6" fmla="*/ 236718 w 1420368"/>
                  <a:gd name="connsiteY6" fmla="*/ 0 h 2409432"/>
                  <a:gd name="connsiteX7" fmla="*/ 1183649 w 1420368"/>
                  <a:gd name="connsiteY7" fmla="*/ 0 h 2409432"/>
                  <a:gd name="connsiteX8" fmla="*/ 1302008 w 1420368"/>
                  <a:gd name="connsiteY8" fmla="*/ 118359 h 2409432"/>
                  <a:gd name="connsiteX9" fmla="*/ 1302009 w 1420368"/>
                  <a:gd name="connsiteY9" fmla="*/ 1044979 h 2409432"/>
                  <a:gd name="connsiteX10" fmla="*/ 1420368 w 1420368"/>
                  <a:gd name="connsiteY10" fmla="*/ 1163338 h 2409432"/>
                  <a:gd name="connsiteX11" fmla="*/ 1302009 w 1420368"/>
                  <a:gd name="connsiteY11" fmla="*/ 1281697 h 2409432"/>
                  <a:gd name="connsiteX12" fmla="*/ 1302009 w 1420368"/>
                  <a:gd name="connsiteY12" fmla="*/ 2208317 h 2409432"/>
                  <a:gd name="connsiteX13" fmla="*/ 1183650 w 1420368"/>
                  <a:gd name="connsiteY13" fmla="*/ 2326676 h 2409432"/>
                  <a:gd name="connsiteX14" fmla="*/ 236719 w 1420368"/>
                  <a:gd name="connsiteY14" fmla="*/ 2326676 h 2409432"/>
                  <a:gd name="connsiteX0" fmla="*/ 236719 w 1420368"/>
                  <a:gd name="connsiteY0" fmla="*/ 2326676 h 2409432"/>
                  <a:gd name="connsiteX1" fmla="*/ 118360 w 1420368"/>
                  <a:gd name="connsiteY1" fmla="*/ 2208317 h 2409432"/>
                  <a:gd name="connsiteX2" fmla="*/ 118359 w 1420368"/>
                  <a:gd name="connsiteY2" fmla="*/ 118359 h 2409432"/>
                  <a:gd name="connsiteX3" fmla="*/ 236718 w 1420368"/>
                  <a:gd name="connsiteY3" fmla="*/ 0 h 2409432"/>
                  <a:gd name="connsiteX4" fmla="*/ 1183649 w 1420368"/>
                  <a:gd name="connsiteY4" fmla="*/ 0 h 2409432"/>
                  <a:gd name="connsiteX5" fmla="*/ 1302008 w 1420368"/>
                  <a:gd name="connsiteY5" fmla="*/ 118359 h 2409432"/>
                  <a:gd name="connsiteX6" fmla="*/ 1302009 w 1420368"/>
                  <a:gd name="connsiteY6" fmla="*/ 1044979 h 2409432"/>
                  <a:gd name="connsiteX7" fmla="*/ 1420368 w 1420368"/>
                  <a:gd name="connsiteY7" fmla="*/ 1163338 h 2409432"/>
                  <a:gd name="connsiteX8" fmla="*/ 1302009 w 1420368"/>
                  <a:gd name="connsiteY8" fmla="*/ 1281697 h 2409432"/>
                  <a:gd name="connsiteX9" fmla="*/ 1302009 w 1420368"/>
                  <a:gd name="connsiteY9" fmla="*/ 2208317 h 2409432"/>
                  <a:gd name="connsiteX10" fmla="*/ 1183650 w 1420368"/>
                  <a:gd name="connsiteY10" fmla="*/ 2326676 h 2409432"/>
                  <a:gd name="connsiteX0" fmla="*/ 403032 w 1586681"/>
                  <a:gd name="connsiteY0" fmla="*/ 2326676 h 2409432"/>
                  <a:gd name="connsiteX1" fmla="*/ 284673 w 1586681"/>
                  <a:gd name="connsiteY1" fmla="*/ 2208317 h 2409432"/>
                  <a:gd name="connsiteX2" fmla="*/ 284672 w 1586681"/>
                  <a:gd name="connsiteY2" fmla="*/ 1281697 h 2409432"/>
                  <a:gd name="connsiteX3" fmla="*/ 166313 w 1586681"/>
                  <a:gd name="connsiteY3" fmla="*/ 1163338 h 2409432"/>
                  <a:gd name="connsiteX4" fmla="*/ 0 w 1586681"/>
                  <a:gd name="connsiteY4" fmla="*/ 967341 h 2409432"/>
                  <a:gd name="connsiteX5" fmla="*/ 284672 w 1586681"/>
                  <a:gd name="connsiteY5" fmla="*/ 118359 h 2409432"/>
                  <a:gd name="connsiteX6" fmla="*/ 403031 w 1586681"/>
                  <a:gd name="connsiteY6" fmla="*/ 0 h 2409432"/>
                  <a:gd name="connsiteX7" fmla="*/ 1349962 w 1586681"/>
                  <a:gd name="connsiteY7" fmla="*/ 0 h 2409432"/>
                  <a:gd name="connsiteX8" fmla="*/ 1468321 w 1586681"/>
                  <a:gd name="connsiteY8" fmla="*/ 118359 h 2409432"/>
                  <a:gd name="connsiteX9" fmla="*/ 1468322 w 1586681"/>
                  <a:gd name="connsiteY9" fmla="*/ 1044979 h 2409432"/>
                  <a:gd name="connsiteX10" fmla="*/ 1586681 w 1586681"/>
                  <a:gd name="connsiteY10" fmla="*/ 1163338 h 2409432"/>
                  <a:gd name="connsiteX11" fmla="*/ 1468322 w 1586681"/>
                  <a:gd name="connsiteY11" fmla="*/ 1281697 h 2409432"/>
                  <a:gd name="connsiteX12" fmla="*/ 1468322 w 1586681"/>
                  <a:gd name="connsiteY12" fmla="*/ 2208317 h 2409432"/>
                  <a:gd name="connsiteX13" fmla="*/ 1349963 w 1586681"/>
                  <a:gd name="connsiteY13" fmla="*/ 2326676 h 2409432"/>
                  <a:gd name="connsiteX14" fmla="*/ 403032 w 1586681"/>
                  <a:gd name="connsiteY14" fmla="*/ 2326676 h 2409432"/>
                  <a:gd name="connsiteX0" fmla="*/ 403032 w 1586681"/>
                  <a:gd name="connsiteY0" fmla="*/ 2326676 h 2409432"/>
                  <a:gd name="connsiteX1" fmla="*/ 284673 w 1586681"/>
                  <a:gd name="connsiteY1" fmla="*/ 2208317 h 2409432"/>
                  <a:gd name="connsiteX2" fmla="*/ 284672 w 1586681"/>
                  <a:gd name="connsiteY2" fmla="*/ 118359 h 2409432"/>
                  <a:gd name="connsiteX3" fmla="*/ 403031 w 1586681"/>
                  <a:gd name="connsiteY3" fmla="*/ 0 h 2409432"/>
                  <a:gd name="connsiteX4" fmla="*/ 1349962 w 1586681"/>
                  <a:gd name="connsiteY4" fmla="*/ 0 h 2409432"/>
                  <a:gd name="connsiteX5" fmla="*/ 1468321 w 1586681"/>
                  <a:gd name="connsiteY5" fmla="*/ 118359 h 2409432"/>
                  <a:gd name="connsiteX6" fmla="*/ 1468322 w 1586681"/>
                  <a:gd name="connsiteY6" fmla="*/ 1044979 h 2409432"/>
                  <a:gd name="connsiteX7" fmla="*/ 1586681 w 1586681"/>
                  <a:gd name="connsiteY7" fmla="*/ 1163338 h 2409432"/>
                  <a:gd name="connsiteX8" fmla="*/ 1468322 w 1586681"/>
                  <a:gd name="connsiteY8" fmla="*/ 1281697 h 2409432"/>
                  <a:gd name="connsiteX9" fmla="*/ 1468322 w 1586681"/>
                  <a:gd name="connsiteY9" fmla="*/ 2208317 h 2409432"/>
                  <a:gd name="connsiteX10" fmla="*/ 1349963 w 1586681"/>
                  <a:gd name="connsiteY10" fmla="*/ 2326676 h 2409432"/>
                  <a:gd name="connsiteX0" fmla="*/ 724061 w 1907710"/>
                  <a:gd name="connsiteY0" fmla="*/ 2326676 h 2409432"/>
                  <a:gd name="connsiteX1" fmla="*/ 605702 w 1907710"/>
                  <a:gd name="connsiteY1" fmla="*/ 2208317 h 2409432"/>
                  <a:gd name="connsiteX2" fmla="*/ 605701 w 1907710"/>
                  <a:gd name="connsiteY2" fmla="*/ 1281697 h 2409432"/>
                  <a:gd name="connsiteX3" fmla="*/ 4263 w 1907710"/>
                  <a:gd name="connsiteY3" fmla="*/ 1318613 h 2409432"/>
                  <a:gd name="connsiteX4" fmla="*/ 321029 w 1907710"/>
                  <a:gd name="connsiteY4" fmla="*/ 967341 h 2409432"/>
                  <a:gd name="connsiteX5" fmla="*/ 605701 w 1907710"/>
                  <a:gd name="connsiteY5" fmla="*/ 118359 h 2409432"/>
                  <a:gd name="connsiteX6" fmla="*/ 724060 w 1907710"/>
                  <a:gd name="connsiteY6" fmla="*/ 0 h 2409432"/>
                  <a:gd name="connsiteX7" fmla="*/ 1670991 w 1907710"/>
                  <a:gd name="connsiteY7" fmla="*/ 0 h 2409432"/>
                  <a:gd name="connsiteX8" fmla="*/ 1789350 w 1907710"/>
                  <a:gd name="connsiteY8" fmla="*/ 118359 h 2409432"/>
                  <a:gd name="connsiteX9" fmla="*/ 1789351 w 1907710"/>
                  <a:gd name="connsiteY9" fmla="*/ 1044979 h 2409432"/>
                  <a:gd name="connsiteX10" fmla="*/ 1907710 w 1907710"/>
                  <a:gd name="connsiteY10" fmla="*/ 1163338 h 2409432"/>
                  <a:gd name="connsiteX11" fmla="*/ 1789351 w 1907710"/>
                  <a:gd name="connsiteY11" fmla="*/ 1281697 h 2409432"/>
                  <a:gd name="connsiteX12" fmla="*/ 1789351 w 1907710"/>
                  <a:gd name="connsiteY12" fmla="*/ 2208317 h 2409432"/>
                  <a:gd name="connsiteX13" fmla="*/ 1670992 w 1907710"/>
                  <a:gd name="connsiteY13" fmla="*/ 2326676 h 2409432"/>
                  <a:gd name="connsiteX14" fmla="*/ 724061 w 1907710"/>
                  <a:gd name="connsiteY14" fmla="*/ 2326676 h 2409432"/>
                  <a:gd name="connsiteX0" fmla="*/ 724061 w 1907710"/>
                  <a:gd name="connsiteY0" fmla="*/ 2326676 h 2409432"/>
                  <a:gd name="connsiteX1" fmla="*/ 605702 w 1907710"/>
                  <a:gd name="connsiteY1" fmla="*/ 2208317 h 2409432"/>
                  <a:gd name="connsiteX2" fmla="*/ 605701 w 1907710"/>
                  <a:gd name="connsiteY2" fmla="*/ 118359 h 2409432"/>
                  <a:gd name="connsiteX3" fmla="*/ 724060 w 1907710"/>
                  <a:gd name="connsiteY3" fmla="*/ 0 h 2409432"/>
                  <a:gd name="connsiteX4" fmla="*/ 1670991 w 1907710"/>
                  <a:gd name="connsiteY4" fmla="*/ 0 h 2409432"/>
                  <a:gd name="connsiteX5" fmla="*/ 1789350 w 1907710"/>
                  <a:gd name="connsiteY5" fmla="*/ 118359 h 2409432"/>
                  <a:gd name="connsiteX6" fmla="*/ 1789351 w 1907710"/>
                  <a:gd name="connsiteY6" fmla="*/ 1044979 h 2409432"/>
                  <a:gd name="connsiteX7" fmla="*/ 1907710 w 1907710"/>
                  <a:gd name="connsiteY7" fmla="*/ 1163338 h 2409432"/>
                  <a:gd name="connsiteX8" fmla="*/ 1789351 w 1907710"/>
                  <a:gd name="connsiteY8" fmla="*/ 1281697 h 2409432"/>
                  <a:gd name="connsiteX9" fmla="*/ 1789351 w 1907710"/>
                  <a:gd name="connsiteY9" fmla="*/ 2208317 h 2409432"/>
                  <a:gd name="connsiteX10" fmla="*/ 1670992 w 1907710"/>
                  <a:gd name="connsiteY10" fmla="*/ 2326676 h 2409432"/>
                  <a:gd name="connsiteX0" fmla="*/ 720109 w 1903758"/>
                  <a:gd name="connsiteY0" fmla="*/ 2326676 h 2409432"/>
                  <a:gd name="connsiteX1" fmla="*/ 601750 w 1903758"/>
                  <a:gd name="connsiteY1" fmla="*/ 2208317 h 2409432"/>
                  <a:gd name="connsiteX2" fmla="*/ 265319 w 1903758"/>
                  <a:gd name="connsiteY2" fmla="*/ 1411093 h 2409432"/>
                  <a:gd name="connsiteX3" fmla="*/ 311 w 1903758"/>
                  <a:gd name="connsiteY3" fmla="*/ 1318613 h 2409432"/>
                  <a:gd name="connsiteX4" fmla="*/ 317077 w 1903758"/>
                  <a:gd name="connsiteY4" fmla="*/ 967341 h 2409432"/>
                  <a:gd name="connsiteX5" fmla="*/ 601749 w 1903758"/>
                  <a:gd name="connsiteY5" fmla="*/ 118359 h 2409432"/>
                  <a:gd name="connsiteX6" fmla="*/ 720108 w 1903758"/>
                  <a:gd name="connsiteY6" fmla="*/ 0 h 2409432"/>
                  <a:gd name="connsiteX7" fmla="*/ 1667039 w 1903758"/>
                  <a:gd name="connsiteY7" fmla="*/ 0 h 2409432"/>
                  <a:gd name="connsiteX8" fmla="*/ 1785398 w 1903758"/>
                  <a:gd name="connsiteY8" fmla="*/ 118359 h 2409432"/>
                  <a:gd name="connsiteX9" fmla="*/ 1785399 w 1903758"/>
                  <a:gd name="connsiteY9" fmla="*/ 1044979 h 2409432"/>
                  <a:gd name="connsiteX10" fmla="*/ 1903758 w 1903758"/>
                  <a:gd name="connsiteY10" fmla="*/ 1163338 h 2409432"/>
                  <a:gd name="connsiteX11" fmla="*/ 1785399 w 1903758"/>
                  <a:gd name="connsiteY11" fmla="*/ 1281697 h 2409432"/>
                  <a:gd name="connsiteX12" fmla="*/ 1785399 w 1903758"/>
                  <a:gd name="connsiteY12" fmla="*/ 2208317 h 2409432"/>
                  <a:gd name="connsiteX13" fmla="*/ 1667040 w 1903758"/>
                  <a:gd name="connsiteY13" fmla="*/ 2326676 h 2409432"/>
                  <a:gd name="connsiteX14" fmla="*/ 720109 w 1903758"/>
                  <a:gd name="connsiteY14" fmla="*/ 2326676 h 2409432"/>
                  <a:gd name="connsiteX0" fmla="*/ 720109 w 1903758"/>
                  <a:gd name="connsiteY0" fmla="*/ 2326676 h 2409432"/>
                  <a:gd name="connsiteX1" fmla="*/ 601750 w 1903758"/>
                  <a:gd name="connsiteY1" fmla="*/ 2208317 h 2409432"/>
                  <a:gd name="connsiteX2" fmla="*/ 601749 w 1903758"/>
                  <a:gd name="connsiteY2" fmla="*/ 118359 h 2409432"/>
                  <a:gd name="connsiteX3" fmla="*/ 720108 w 1903758"/>
                  <a:gd name="connsiteY3" fmla="*/ 0 h 2409432"/>
                  <a:gd name="connsiteX4" fmla="*/ 1667039 w 1903758"/>
                  <a:gd name="connsiteY4" fmla="*/ 0 h 2409432"/>
                  <a:gd name="connsiteX5" fmla="*/ 1785398 w 1903758"/>
                  <a:gd name="connsiteY5" fmla="*/ 118359 h 2409432"/>
                  <a:gd name="connsiteX6" fmla="*/ 1785399 w 1903758"/>
                  <a:gd name="connsiteY6" fmla="*/ 1044979 h 2409432"/>
                  <a:gd name="connsiteX7" fmla="*/ 1903758 w 1903758"/>
                  <a:gd name="connsiteY7" fmla="*/ 1163338 h 2409432"/>
                  <a:gd name="connsiteX8" fmla="*/ 1785399 w 1903758"/>
                  <a:gd name="connsiteY8" fmla="*/ 1281697 h 2409432"/>
                  <a:gd name="connsiteX9" fmla="*/ 1785399 w 1903758"/>
                  <a:gd name="connsiteY9" fmla="*/ 2208317 h 2409432"/>
                  <a:gd name="connsiteX10" fmla="*/ 1667040 w 1903758"/>
                  <a:gd name="connsiteY10" fmla="*/ 2326676 h 2409432"/>
                  <a:gd name="connsiteX0" fmla="*/ 720109 w 1903758"/>
                  <a:gd name="connsiteY0" fmla="*/ 2326676 h 2373194"/>
                  <a:gd name="connsiteX1" fmla="*/ 601750 w 1903758"/>
                  <a:gd name="connsiteY1" fmla="*/ 2208317 h 2373194"/>
                  <a:gd name="connsiteX2" fmla="*/ 265319 w 1903758"/>
                  <a:gd name="connsiteY2" fmla="*/ 1411093 h 2373194"/>
                  <a:gd name="connsiteX3" fmla="*/ 311 w 1903758"/>
                  <a:gd name="connsiteY3" fmla="*/ 1318613 h 2373194"/>
                  <a:gd name="connsiteX4" fmla="*/ 317077 w 1903758"/>
                  <a:gd name="connsiteY4" fmla="*/ 967341 h 2373194"/>
                  <a:gd name="connsiteX5" fmla="*/ 601749 w 1903758"/>
                  <a:gd name="connsiteY5" fmla="*/ 118359 h 2373194"/>
                  <a:gd name="connsiteX6" fmla="*/ 720108 w 1903758"/>
                  <a:gd name="connsiteY6" fmla="*/ 0 h 2373194"/>
                  <a:gd name="connsiteX7" fmla="*/ 1667039 w 1903758"/>
                  <a:gd name="connsiteY7" fmla="*/ 0 h 2373194"/>
                  <a:gd name="connsiteX8" fmla="*/ 1785398 w 1903758"/>
                  <a:gd name="connsiteY8" fmla="*/ 118359 h 2373194"/>
                  <a:gd name="connsiteX9" fmla="*/ 1785399 w 1903758"/>
                  <a:gd name="connsiteY9" fmla="*/ 1044979 h 2373194"/>
                  <a:gd name="connsiteX10" fmla="*/ 1903758 w 1903758"/>
                  <a:gd name="connsiteY10" fmla="*/ 1163338 h 2373194"/>
                  <a:gd name="connsiteX11" fmla="*/ 1785399 w 1903758"/>
                  <a:gd name="connsiteY11" fmla="*/ 1281697 h 2373194"/>
                  <a:gd name="connsiteX12" fmla="*/ 1785399 w 1903758"/>
                  <a:gd name="connsiteY12" fmla="*/ 2208317 h 2373194"/>
                  <a:gd name="connsiteX13" fmla="*/ 1667040 w 1903758"/>
                  <a:gd name="connsiteY13" fmla="*/ 2326676 h 2373194"/>
                  <a:gd name="connsiteX14" fmla="*/ 720109 w 1903758"/>
                  <a:gd name="connsiteY14" fmla="*/ 2326676 h 2373194"/>
                  <a:gd name="connsiteX0" fmla="*/ 720109 w 1903758"/>
                  <a:gd name="connsiteY0" fmla="*/ 2326676 h 2373194"/>
                  <a:gd name="connsiteX1" fmla="*/ 601750 w 1903758"/>
                  <a:gd name="connsiteY1" fmla="*/ 2208317 h 2373194"/>
                  <a:gd name="connsiteX2" fmla="*/ 133726 w 1903758"/>
                  <a:gd name="connsiteY2" fmla="*/ 2226401 h 2373194"/>
                  <a:gd name="connsiteX3" fmla="*/ 601749 w 1903758"/>
                  <a:gd name="connsiteY3" fmla="*/ 118359 h 2373194"/>
                  <a:gd name="connsiteX4" fmla="*/ 720108 w 1903758"/>
                  <a:gd name="connsiteY4" fmla="*/ 0 h 2373194"/>
                  <a:gd name="connsiteX5" fmla="*/ 1667039 w 1903758"/>
                  <a:gd name="connsiteY5" fmla="*/ 0 h 2373194"/>
                  <a:gd name="connsiteX6" fmla="*/ 1785398 w 1903758"/>
                  <a:gd name="connsiteY6" fmla="*/ 118359 h 2373194"/>
                  <a:gd name="connsiteX7" fmla="*/ 1785399 w 1903758"/>
                  <a:gd name="connsiteY7" fmla="*/ 1044979 h 2373194"/>
                  <a:gd name="connsiteX8" fmla="*/ 1903758 w 1903758"/>
                  <a:gd name="connsiteY8" fmla="*/ 1163338 h 2373194"/>
                  <a:gd name="connsiteX9" fmla="*/ 1785399 w 1903758"/>
                  <a:gd name="connsiteY9" fmla="*/ 1281697 h 2373194"/>
                  <a:gd name="connsiteX10" fmla="*/ 1785399 w 1903758"/>
                  <a:gd name="connsiteY10" fmla="*/ 2208317 h 2373194"/>
                  <a:gd name="connsiteX11" fmla="*/ 1667040 w 1903758"/>
                  <a:gd name="connsiteY11" fmla="*/ 2326676 h 2373194"/>
                  <a:gd name="connsiteX0" fmla="*/ 728778 w 1912427"/>
                  <a:gd name="connsiteY0" fmla="*/ 2326676 h 2373194"/>
                  <a:gd name="connsiteX1" fmla="*/ 610419 w 1912427"/>
                  <a:gd name="connsiteY1" fmla="*/ 2208317 h 2373194"/>
                  <a:gd name="connsiteX2" fmla="*/ 273988 w 1912427"/>
                  <a:gd name="connsiteY2" fmla="*/ 1411093 h 2373194"/>
                  <a:gd name="connsiteX3" fmla="*/ 8980 w 1912427"/>
                  <a:gd name="connsiteY3" fmla="*/ 1318613 h 2373194"/>
                  <a:gd name="connsiteX4" fmla="*/ 610418 w 1912427"/>
                  <a:gd name="connsiteY4" fmla="*/ 118359 h 2373194"/>
                  <a:gd name="connsiteX5" fmla="*/ 728777 w 1912427"/>
                  <a:gd name="connsiteY5" fmla="*/ 0 h 2373194"/>
                  <a:gd name="connsiteX6" fmla="*/ 1675708 w 1912427"/>
                  <a:gd name="connsiteY6" fmla="*/ 0 h 2373194"/>
                  <a:gd name="connsiteX7" fmla="*/ 1794067 w 1912427"/>
                  <a:gd name="connsiteY7" fmla="*/ 118359 h 2373194"/>
                  <a:gd name="connsiteX8" fmla="*/ 1794068 w 1912427"/>
                  <a:gd name="connsiteY8" fmla="*/ 1044979 h 2373194"/>
                  <a:gd name="connsiteX9" fmla="*/ 1912427 w 1912427"/>
                  <a:gd name="connsiteY9" fmla="*/ 1163338 h 2373194"/>
                  <a:gd name="connsiteX10" fmla="*/ 1794068 w 1912427"/>
                  <a:gd name="connsiteY10" fmla="*/ 1281697 h 2373194"/>
                  <a:gd name="connsiteX11" fmla="*/ 1794068 w 1912427"/>
                  <a:gd name="connsiteY11" fmla="*/ 2208317 h 2373194"/>
                  <a:gd name="connsiteX12" fmla="*/ 1675709 w 1912427"/>
                  <a:gd name="connsiteY12" fmla="*/ 2326676 h 2373194"/>
                  <a:gd name="connsiteX13" fmla="*/ 728778 w 1912427"/>
                  <a:gd name="connsiteY13" fmla="*/ 2326676 h 2373194"/>
                  <a:gd name="connsiteX0" fmla="*/ 728778 w 1912427"/>
                  <a:gd name="connsiteY0" fmla="*/ 2326676 h 2373194"/>
                  <a:gd name="connsiteX1" fmla="*/ 610419 w 1912427"/>
                  <a:gd name="connsiteY1" fmla="*/ 2208317 h 2373194"/>
                  <a:gd name="connsiteX2" fmla="*/ 142395 w 1912427"/>
                  <a:gd name="connsiteY2" fmla="*/ 2226401 h 2373194"/>
                  <a:gd name="connsiteX3" fmla="*/ 610418 w 1912427"/>
                  <a:gd name="connsiteY3" fmla="*/ 118359 h 2373194"/>
                  <a:gd name="connsiteX4" fmla="*/ 728777 w 1912427"/>
                  <a:gd name="connsiteY4" fmla="*/ 0 h 2373194"/>
                  <a:gd name="connsiteX5" fmla="*/ 1675708 w 1912427"/>
                  <a:gd name="connsiteY5" fmla="*/ 0 h 2373194"/>
                  <a:gd name="connsiteX6" fmla="*/ 1794067 w 1912427"/>
                  <a:gd name="connsiteY6" fmla="*/ 118359 h 2373194"/>
                  <a:gd name="connsiteX7" fmla="*/ 1794068 w 1912427"/>
                  <a:gd name="connsiteY7" fmla="*/ 1044979 h 2373194"/>
                  <a:gd name="connsiteX8" fmla="*/ 1912427 w 1912427"/>
                  <a:gd name="connsiteY8" fmla="*/ 1163338 h 2373194"/>
                  <a:gd name="connsiteX9" fmla="*/ 1794068 w 1912427"/>
                  <a:gd name="connsiteY9" fmla="*/ 1281697 h 2373194"/>
                  <a:gd name="connsiteX10" fmla="*/ 1794068 w 1912427"/>
                  <a:gd name="connsiteY10" fmla="*/ 2208317 h 2373194"/>
                  <a:gd name="connsiteX11" fmla="*/ 1675709 w 1912427"/>
                  <a:gd name="connsiteY11" fmla="*/ 2326676 h 2373194"/>
                  <a:gd name="connsiteX0" fmla="*/ 719798 w 1903447"/>
                  <a:gd name="connsiteY0" fmla="*/ 2326676 h 2373194"/>
                  <a:gd name="connsiteX1" fmla="*/ 601439 w 1903447"/>
                  <a:gd name="connsiteY1" fmla="*/ 2208317 h 2373194"/>
                  <a:gd name="connsiteX2" fmla="*/ 0 w 1903447"/>
                  <a:gd name="connsiteY2" fmla="*/ 1318613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12" fmla="*/ 719798 w 1903447"/>
                  <a:gd name="connsiteY12" fmla="*/ 2326676 h 2373194"/>
                  <a:gd name="connsiteX0" fmla="*/ 719798 w 1903447"/>
                  <a:gd name="connsiteY0" fmla="*/ 2326676 h 2373194"/>
                  <a:gd name="connsiteX1" fmla="*/ 601439 w 1903447"/>
                  <a:gd name="connsiteY1" fmla="*/ 2208317 h 2373194"/>
                  <a:gd name="connsiteX2" fmla="*/ 133415 w 1903447"/>
                  <a:gd name="connsiteY2" fmla="*/ 2226401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0" fmla="*/ 586383 w 1770032"/>
                  <a:gd name="connsiteY0" fmla="*/ 2326676 h 2409432"/>
                  <a:gd name="connsiteX1" fmla="*/ 468024 w 1770032"/>
                  <a:gd name="connsiteY1" fmla="*/ 2208317 h 2409432"/>
                  <a:gd name="connsiteX2" fmla="*/ 468023 w 1770032"/>
                  <a:gd name="connsiteY2" fmla="*/ 118359 h 2409432"/>
                  <a:gd name="connsiteX3" fmla="*/ 586382 w 1770032"/>
                  <a:gd name="connsiteY3" fmla="*/ 0 h 2409432"/>
                  <a:gd name="connsiteX4" fmla="*/ 1533313 w 1770032"/>
                  <a:gd name="connsiteY4" fmla="*/ 0 h 2409432"/>
                  <a:gd name="connsiteX5" fmla="*/ 1651672 w 1770032"/>
                  <a:gd name="connsiteY5" fmla="*/ 118359 h 2409432"/>
                  <a:gd name="connsiteX6" fmla="*/ 1651673 w 1770032"/>
                  <a:gd name="connsiteY6" fmla="*/ 1044979 h 2409432"/>
                  <a:gd name="connsiteX7" fmla="*/ 1770032 w 1770032"/>
                  <a:gd name="connsiteY7" fmla="*/ 1163338 h 2409432"/>
                  <a:gd name="connsiteX8" fmla="*/ 1651673 w 1770032"/>
                  <a:gd name="connsiteY8" fmla="*/ 1281697 h 2409432"/>
                  <a:gd name="connsiteX9" fmla="*/ 1651673 w 1770032"/>
                  <a:gd name="connsiteY9" fmla="*/ 2208317 h 2409432"/>
                  <a:gd name="connsiteX10" fmla="*/ 1533314 w 1770032"/>
                  <a:gd name="connsiteY10" fmla="*/ 2326676 h 2409432"/>
                  <a:gd name="connsiteX11" fmla="*/ 586383 w 1770032"/>
                  <a:gd name="connsiteY11" fmla="*/ 2326676 h 2409432"/>
                  <a:gd name="connsiteX0" fmla="*/ 586383 w 1770032"/>
                  <a:gd name="connsiteY0" fmla="*/ 2326676 h 2409432"/>
                  <a:gd name="connsiteX1" fmla="*/ 468024 w 1770032"/>
                  <a:gd name="connsiteY1" fmla="*/ 2208317 h 2409432"/>
                  <a:gd name="connsiteX2" fmla="*/ 0 w 1770032"/>
                  <a:gd name="connsiteY2" fmla="*/ 2226401 h 2409432"/>
                  <a:gd name="connsiteX3" fmla="*/ 468023 w 1770032"/>
                  <a:gd name="connsiteY3" fmla="*/ 118359 h 2409432"/>
                  <a:gd name="connsiteX4" fmla="*/ 586382 w 1770032"/>
                  <a:gd name="connsiteY4" fmla="*/ 0 h 2409432"/>
                  <a:gd name="connsiteX5" fmla="*/ 1533313 w 1770032"/>
                  <a:gd name="connsiteY5" fmla="*/ 0 h 2409432"/>
                  <a:gd name="connsiteX6" fmla="*/ 1651672 w 1770032"/>
                  <a:gd name="connsiteY6" fmla="*/ 118359 h 2409432"/>
                  <a:gd name="connsiteX7" fmla="*/ 1651673 w 1770032"/>
                  <a:gd name="connsiteY7" fmla="*/ 1044979 h 2409432"/>
                  <a:gd name="connsiteX8" fmla="*/ 1770032 w 1770032"/>
                  <a:gd name="connsiteY8" fmla="*/ 1163338 h 2409432"/>
                  <a:gd name="connsiteX9" fmla="*/ 1651673 w 1770032"/>
                  <a:gd name="connsiteY9" fmla="*/ 1281697 h 2409432"/>
                  <a:gd name="connsiteX10" fmla="*/ 1651673 w 1770032"/>
                  <a:gd name="connsiteY10" fmla="*/ 2208317 h 2409432"/>
                  <a:gd name="connsiteX11" fmla="*/ 1533314 w 1770032"/>
                  <a:gd name="connsiteY11" fmla="*/ 2326676 h 2409432"/>
                  <a:gd name="connsiteX0" fmla="*/ 587105 w 1770754"/>
                  <a:gd name="connsiteY0" fmla="*/ 2326676 h 2409432"/>
                  <a:gd name="connsiteX1" fmla="*/ 468746 w 1770754"/>
                  <a:gd name="connsiteY1" fmla="*/ 2208317 h 2409432"/>
                  <a:gd name="connsiteX2" fmla="*/ 468745 w 1770754"/>
                  <a:gd name="connsiteY2" fmla="*/ 118359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11" fmla="*/ 587105 w 1770754"/>
                  <a:gd name="connsiteY11" fmla="*/ 2326676 h 2409432"/>
                  <a:gd name="connsiteX0" fmla="*/ 587105 w 1770754"/>
                  <a:gd name="connsiteY0" fmla="*/ 2326676 h 2409432"/>
                  <a:gd name="connsiteX1" fmla="*/ 468746 w 1770754"/>
                  <a:gd name="connsiteY1" fmla="*/ 2208317 h 2409432"/>
                  <a:gd name="connsiteX2" fmla="*/ 722 w 1770754"/>
                  <a:gd name="connsiteY2" fmla="*/ 2226401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0" fmla="*/ 133155 w 1316804"/>
                  <a:gd name="connsiteY0" fmla="*/ 2326676 h 2417782"/>
                  <a:gd name="connsiteX1" fmla="*/ 14796 w 1316804"/>
                  <a:gd name="connsiteY1" fmla="*/ 2208317 h 2417782"/>
                  <a:gd name="connsiteX2" fmla="*/ 14795 w 1316804"/>
                  <a:gd name="connsiteY2" fmla="*/ 118359 h 2417782"/>
                  <a:gd name="connsiteX3" fmla="*/ 133154 w 1316804"/>
                  <a:gd name="connsiteY3" fmla="*/ 0 h 2417782"/>
                  <a:gd name="connsiteX4" fmla="*/ 1080085 w 1316804"/>
                  <a:gd name="connsiteY4" fmla="*/ 0 h 2417782"/>
                  <a:gd name="connsiteX5" fmla="*/ 1198444 w 1316804"/>
                  <a:gd name="connsiteY5" fmla="*/ 118359 h 2417782"/>
                  <a:gd name="connsiteX6" fmla="*/ 1198445 w 1316804"/>
                  <a:gd name="connsiteY6" fmla="*/ 1044979 h 2417782"/>
                  <a:gd name="connsiteX7" fmla="*/ 1316804 w 1316804"/>
                  <a:gd name="connsiteY7" fmla="*/ 1163338 h 2417782"/>
                  <a:gd name="connsiteX8" fmla="*/ 1198445 w 1316804"/>
                  <a:gd name="connsiteY8" fmla="*/ 1281697 h 2417782"/>
                  <a:gd name="connsiteX9" fmla="*/ 1198445 w 1316804"/>
                  <a:gd name="connsiteY9" fmla="*/ 2208317 h 2417782"/>
                  <a:gd name="connsiteX10" fmla="*/ 1080086 w 1316804"/>
                  <a:gd name="connsiteY10" fmla="*/ 2326676 h 2417782"/>
                  <a:gd name="connsiteX11" fmla="*/ 133155 w 1316804"/>
                  <a:gd name="connsiteY11" fmla="*/ 2326676 h 2417782"/>
                  <a:gd name="connsiteX0" fmla="*/ 133155 w 1316804"/>
                  <a:gd name="connsiteY0" fmla="*/ 2326676 h 2417782"/>
                  <a:gd name="connsiteX1" fmla="*/ 14796 w 1316804"/>
                  <a:gd name="connsiteY1" fmla="*/ 2208317 h 2417782"/>
                  <a:gd name="connsiteX2" fmla="*/ 133154 w 1316804"/>
                  <a:gd name="connsiteY2" fmla="*/ 0 h 2417782"/>
                  <a:gd name="connsiteX3" fmla="*/ 1080085 w 1316804"/>
                  <a:gd name="connsiteY3" fmla="*/ 0 h 2417782"/>
                  <a:gd name="connsiteX4" fmla="*/ 1198444 w 1316804"/>
                  <a:gd name="connsiteY4" fmla="*/ 118359 h 2417782"/>
                  <a:gd name="connsiteX5" fmla="*/ 1198445 w 1316804"/>
                  <a:gd name="connsiteY5" fmla="*/ 1044979 h 2417782"/>
                  <a:gd name="connsiteX6" fmla="*/ 1316804 w 1316804"/>
                  <a:gd name="connsiteY6" fmla="*/ 1163338 h 2417782"/>
                  <a:gd name="connsiteX7" fmla="*/ 1198445 w 1316804"/>
                  <a:gd name="connsiteY7" fmla="*/ 1281697 h 2417782"/>
                  <a:gd name="connsiteX8" fmla="*/ 1198445 w 1316804"/>
                  <a:gd name="connsiteY8" fmla="*/ 2208317 h 2417782"/>
                  <a:gd name="connsiteX9" fmla="*/ 1080086 w 1316804"/>
                  <a:gd name="connsiteY9" fmla="*/ 2326676 h 241778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33155 w 1316804"/>
                  <a:gd name="connsiteY0" fmla="*/ 2326676 h 2409432"/>
                  <a:gd name="connsiteX1" fmla="*/ 133154 w 1316804"/>
                  <a:gd name="connsiteY1" fmla="*/ 0 h 2409432"/>
                  <a:gd name="connsiteX2" fmla="*/ 1080085 w 1316804"/>
                  <a:gd name="connsiteY2" fmla="*/ 0 h 2409432"/>
                  <a:gd name="connsiteX3" fmla="*/ 1198444 w 1316804"/>
                  <a:gd name="connsiteY3" fmla="*/ 118359 h 2409432"/>
                  <a:gd name="connsiteX4" fmla="*/ 1198445 w 1316804"/>
                  <a:gd name="connsiteY4" fmla="*/ 1044979 h 2409432"/>
                  <a:gd name="connsiteX5" fmla="*/ 1316804 w 1316804"/>
                  <a:gd name="connsiteY5" fmla="*/ 1163338 h 2409432"/>
                  <a:gd name="connsiteX6" fmla="*/ 1198445 w 1316804"/>
                  <a:gd name="connsiteY6" fmla="*/ 1281697 h 2409432"/>
                  <a:gd name="connsiteX7" fmla="*/ 1198445 w 1316804"/>
                  <a:gd name="connsiteY7" fmla="*/ 2208317 h 2409432"/>
                  <a:gd name="connsiteX8" fmla="*/ 1080086 w 1316804"/>
                  <a:gd name="connsiteY8" fmla="*/ 2326676 h 240943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080085 w 1316804"/>
                  <a:gd name="connsiteY0" fmla="*/ 0 h 2409432"/>
                  <a:gd name="connsiteX1" fmla="*/ 1198444 w 1316804"/>
                  <a:gd name="connsiteY1" fmla="*/ 118359 h 2409432"/>
                  <a:gd name="connsiteX2" fmla="*/ 1198445 w 1316804"/>
                  <a:gd name="connsiteY2" fmla="*/ 1044979 h 2409432"/>
                  <a:gd name="connsiteX3" fmla="*/ 1316804 w 1316804"/>
                  <a:gd name="connsiteY3" fmla="*/ 1163338 h 2409432"/>
                  <a:gd name="connsiteX4" fmla="*/ 1198445 w 1316804"/>
                  <a:gd name="connsiteY4" fmla="*/ 1281697 h 2409432"/>
                  <a:gd name="connsiteX5" fmla="*/ 1198445 w 1316804"/>
                  <a:gd name="connsiteY5" fmla="*/ 2208317 h 2409432"/>
                  <a:gd name="connsiteX6" fmla="*/ 1080086 w 1316804"/>
                  <a:gd name="connsiteY6" fmla="*/ 2326676 h 2409432"/>
                  <a:gd name="connsiteX0" fmla="*/ 133155 w 1316804"/>
                  <a:gd name="connsiteY0" fmla="*/ 2409432 h 2492188"/>
                  <a:gd name="connsiteX1" fmla="*/ 14796 w 1316804"/>
                  <a:gd name="connsiteY1" fmla="*/ 2291073 h 2492188"/>
                  <a:gd name="connsiteX2" fmla="*/ 14795 w 1316804"/>
                  <a:gd name="connsiteY2" fmla="*/ 201115 h 2492188"/>
                  <a:gd name="connsiteX3" fmla="*/ 1080085 w 1316804"/>
                  <a:gd name="connsiteY3" fmla="*/ 82756 h 2492188"/>
                  <a:gd name="connsiteX4" fmla="*/ 1198444 w 1316804"/>
                  <a:gd name="connsiteY4" fmla="*/ 201115 h 2492188"/>
                  <a:gd name="connsiteX5" fmla="*/ 1198445 w 1316804"/>
                  <a:gd name="connsiteY5" fmla="*/ 1127735 h 2492188"/>
                  <a:gd name="connsiteX6" fmla="*/ 1316804 w 1316804"/>
                  <a:gd name="connsiteY6" fmla="*/ 1246094 h 2492188"/>
                  <a:gd name="connsiteX7" fmla="*/ 1198445 w 1316804"/>
                  <a:gd name="connsiteY7" fmla="*/ 1364453 h 2492188"/>
                  <a:gd name="connsiteX8" fmla="*/ 1198445 w 1316804"/>
                  <a:gd name="connsiteY8" fmla="*/ 2291073 h 2492188"/>
                  <a:gd name="connsiteX9" fmla="*/ 1080086 w 1316804"/>
                  <a:gd name="connsiteY9" fmla="*/ 2409432 h 2492188"/>
                  <a:gd name="connsiteX10" fmla="*/ 133155 w 1316804"/>
                  <a:gd name="connsiteY10" fmla="*/ 2409432 h 2492188"/>
                  <a:gd name="connsiteX0" fmla="*/ 1080085 w 1316804"/>
                  <a:gd name="connsiteY0" fmla="*/ 82756 h 2492188"/>
                  <a:gd name="connsiteX1" fmla="*/ 1198444 w 1316804"/>
                  <a:gd name="connsiteY1" fmla="*/ 201115 h 2492188"/>
                  <a:gd name="connsiteX2" fmla="*/ 1198445 w 1316804"/>
                  <a:gd name="connsiteY2" fmla="*/ 1127735 h 2492188"/>
                  <a:gd name="connsiteX3" fmla="*/ 1316804 w 1316804"/>
                  <a:gd name="connsiteY3" fmla="*/ 1246094 h 2492188"/>
                  <a:gd name="connsiteX4" fmla="*/ 1198445 w 1316804"/>
                  <a:gd name="connsiteY4" fmla="*/ 1364453 h 2492188"/>
                  <a:gd name="connsiteX5" fmla="*/ 1198445 w 1316804"/>
                  <a:gd name="connsiteY5" fmla="*/ 2291073 h 2492188"/>
                  <a:gd name="connsiteX6" fmla="*/ 1080086 w 1316804"/>
                  <a:gd name="connsiteY6" fmla="*/ 2409432 h 2492188"/>
                  <a:gd name="connsiteX0" fmla="*/ 175738 w 1359387"/>
                  <a:gd name="connsiteY0" fmla="*/ 2326676 h 2417782"/>
                  <a:gd name="connsiteX1" fmla="*/ 57379 w 1359387"/>
                  <a:gd name="connsiteY1" fmla="*/ 2208317 h 2417782"/>
                  <a:gd name="connsiteX2" fmla="*/ 1122668 w 1359387"/>
                  <a:gd name="connsiteY2" fmla="*/ 0 h 2417782"/>
                  <a:gd name="connsiteX3" fmla="*/ 1241027 w 1359387"/>
                  <a:gd name="connsiteY3" fmla="*/ 118359 h 2417782"/>
                  <a:gd name="connsiteX4" fmla="*/ 1241028 w 1359387"/>
                  <a:gd name="connsiteY4" fmla="*/ 1044979 h 2417782"/>
                  <a:gd name="connsiteX5" fmla="*/ 1359387 w 1359387"/>
                  <a:gd name="connsiteY5" fmla="*/ 1163338 h 2417782"/>
                  <a:gd name="connsiteX6" fmla="*/ 1241028 w 1359387"/>
                  <a:gd name="connsiteY6" fmla="*/ 1281697 h 2417782"/>
                  <a:gd name="connsiteX7" fmla="*/ 1241028 w 1359387"/>
                  <a:gd name="connsiteY7" fmla="*/ 2208317 h 2417782"/>
                  <a:gd name="connsiteX8" fmla="*/ 1122669 w 1359387"/>
                  <a:gd name="connsiteY8" fmla="*/ 2326676 h 2417782"/>
                  <a:gd name="connsiteX9" fmla="*/ 175738 w 1359387"/>
                  <a:gd name="connsiteY9" fmla="*/ 2326676 h 2417782"/>
                  <a:gd name="connsiteX0" fmla="*/ 1122668 w 1359387"/>
                  <a:gd name="connsiteY0" fmla="*/ 0 h 2417782"/>
                  <a:gd name="connsiteX1" fmla="*/ 1241027 w 1359387"/>
                  <a:gd name="connsiteY1" fmla="*/ 118359 h 2417782"/>
                  <a:gd name="connsiteX2" fmla="*/ 1241028 w 1359387"/>
                  <a:gd name="connsiteY2" fmla="*/ 1044979 h 2417782"/>
                  <a:gd name="connsiteX3" fmla="*/ 1359387 w 1359387"/>
                  <a:gd name="connsiteY3" fmla="*/ 1163338 h 2417782"/>
                  <a:gd name="connsiteX4" fmla="*/ 1241028 w 1359387"/>
                  <a:gd name="connsiteY4" fmla="*/ 1281697 h 2417782"/>
                  <a:gd name="connsiteX5" fmla="*/ 1241028 w 1359387"/>
                  <a:gd name="connsiteY5" fmla="*/ 2208317 h 2417782"/>
                  <a:gd name="connsiteX6" fmla="*/ 1122669 w 1359387"/>
                  <a:gd name="connsiteY6" fmla="*/ 2326676 h 2417782"/>
                  <a:gd name="connsiteX0" fmla="*/ 0 w 1183649"/>
                  <a:gd name="connsiteY0" fmla="*/ 2326676 h 2326676"/>
                  <a:gd name="connsiteX1" fmla="*/ 946930 w 1183649"/>
                  <a:gd name="connsiteY1" fmla="*/ 0 h 2326676"/>
                  <a:gd name="connsiteX2" fmla="*/ 1065289 w 1183649"/>
                  <a:gd name="connsiteY2" fmla="*/ 118359 h 2326676"/>
                  <a:gd name="connsiteX3" fmla="*/ 1065290 w 1183649"/>
                  <a:gd name="connsiteY3" fmla="*/ 1044979 h 2326676"/>
                  <a:gd name="connsiteX4" fmla="*/ 1183649 w 1183649"/>
                  <a:gd name="connsiteY4" fmla="*/ 1163338 h 2326676"/>
                  <a:gd name="connsiteX5" fmla="*/ 1065290 w 1183649"/>
                  <a:gd name="connsiteY5" fmla="*/ 1281697 h 2326676"/>
                  <a:gd name="connsiteX6" fmla="*/ 1065290 w 1183649"/>
                  <a:gd name="connsiteY6" fmla="*/ 2208317 h 2326676"/>
                  <a:gd name="connsiteX7" fmla="*/ 946931 w 1183649"/>
                  <a:gd name="connsiteY7" fmla="*/ 2326676 h 2326676"/>
                  <a:gd name="connsiteX8" fmla="*/ 0 w 1183649"/>
                  <a:gd name="connsiteY8" fmla="*/ 2326676 h 2326676"/>
                  <a:gd name="connsiteX0" fmla="*/ 946930 w 1183649"/>
                  <a:gd name="connsiteY0" fmla="*/ 0 h 2326676"/>
                  <a:gd name="connsiteX1" fmla="*/ 1065289 w 1183649"/>
                  <a:gd name="connsiteY1" fmla="*/ 118359 h 2326676"/>
                  <a:gd name="connsiteX2" fmla="*/ 1065290 w 1183649"/>
                  <a:gd name="connsiteY2" fmla="*/ 1044979 h 2326676"/>
                  <a:gd name="connsiteX3" fmla="*/ 1183649 w 1183649"/>
                  <a:gd name="connsiteY3" fmla="*/ 1163338 h 2326676"/>
                  <a:gd name="connsiteX4" fmla="*/ 1065290 w 1183649"/>
                  <a:gd name="connsiteY4" fmla="*/ 1281697 h 2326676"/>
                  <a:gd name="connsiteX5" fmla="*/ 1065290 w 1183649"/>
                  <a:gd name="connsiteY5" fmla="*/ 2208317 h 2326676"/>
                  <a:gd name="connsiteX6" fmla="*/ 946931 w 1183649"/>
                  <a:gd name="connsiteY6" fmla="*/ 2326676 h 2326676"/>
                  <a:gd name="connsiteX0" fmla="*/ 1 w 236719"/>
                  <a:gd name="connsiteY0" fmla="*/ 2326676 h 2326676"/>
                  <a:gd name="connsiteX1" fmla="*/ 0 w 236719"/>
                  <a:gd name="connsiteY1" fmla="*/ 0 h 2326676"/>
                  <a:gd name="connsiteX2" fmla="*/ 118359 w 236719"/>
                  <a:gd name="connsiteY2" fmla="*/ 118359 h 2326676"/>
                  <a:gd name="connsiteX3" fmla="*/ 118360 w 236719"/>
                  <a:gd name="connsiteY3" fmla="*/ 1044979 h 2326676"/>
                  <a:gd name="connsiteX4" fmla="*/ 236719 w 236719"/>
                  <a:gd name="connsiteY4" fmla="*/ 1163338 h 2326676"/>
                  <a:gd name="connsiteX5" fmla="*/ 118360 w 236719"/>
                  <a:gd name="connsiteY5" fmla="*/ 1281697 h 2326676"/>
                  <a:gd name="connsiteX6" fmla="*/ 118360 w 236719"/>
                  <a:gd name="connsiteY6" fmla="*/ 2208317 h 2326676"/>
                  <a:gd name="connsiteX7" fmla="*/ 1 w 236719"/>
                  <a:gd name="connsiteY7" fmla="*/ 2326676 h 2326676"/>
                  <a:gd name="connsiteX0" fmla="*/ 0 w 236719"/>
                  <a:gd name="connsiteY0" fmla="*/ 0 h 2326676"/>
                  <a:gd name="connsiteX1" fmla="*/ 118359 w 236719"/>
                  <a:gd name="connsiteY1" fmla="*/ 118359 h 2326676"/>
                  <a:gd name="connsiteX2" fmla="*/ 118360 w 236719"/>
                  <a:gd name="connsiteY2" fmla="*/ 1044979 h 2326676"/>
                  <a:gd name="connsiteX3" fmla="*/ 236719 w 236719"/>
                  <a:gd name="connsiteY3" fmla="*/ 1163338 h 2326676"/>
                  <a:gd name="connsiteX4" fmla="*/ 118360 w 236719"/>
                  <a:gd name="connsiteY4" fmla="*/ 1281697 h 2326676"/>
                  <a:gd name="connsiteX5" fmla="*/ 118360 w 236719"/>
                  <a:gd name="connsiteY5" fmla="*/ 2208317 h 2326676"/>
                  <a:gd name="connsiteX6" fmla="*/ 1 w 236719"/>
                  <a:gd name="connsiteY6" fmla="*/ 2326676 h 232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19" h="2326676" stroke="0" extrusionOk="0">
                    <a:moveTo>
                      <a:pt x="1" y="2326676"/>
                    </a:moveTo>
                    <a:cubicBezTo>
                      <a:pt x="1" y="1551117"/>
                      <a:pt x="0" y="775559"/>
                      <a:pt x="0" y="0"/>
                    </a:cubicBez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close/>
                  </a:path>
                  <a:path w="236719" h="2326676" fill="none">
                    <a:moveTo>
                      <a:pt x="0" y="0"/>
                    </a:move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path>
                </a:pathLst>
              </a:custGeom>
              <a:ln w="12700">
                <a:solidFill>
                  <a:schemeClr val="bg2">
                    <a:lumMod val="75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ko-KR" altLang="en-US" sz="1400" b="1" dirty="0">
                  <a:latin typeface="SamsungOne 400" pitchFamily="34" charset="0"/>
                </a:endParaRPr>
              </a:p>
            </p:txBody>
          </p:sp>
          <p:sp>
            <p:nvSpPr>
              <p:cNvPr id="34" name="Rectangle 15">
                <a:extLst>
                  <a:ext uri="{FF2B5EF4-FFF2-40B4-BE49-F238E27FC236}">
                    <a16:creationId xmlns="" xmlns:a16="http://schemas.microsoft.com/office/drawing/2014/main" id="{6EFD6117-DBBD-4388-B683-3D679BD33393}"/>
                  </a:ext>
                </a:extLst>
              </p:cNvPr>
              <p:cNvSpPr/>
              <p:nvPr/>
            </p:nvSpPr>
            <p:spPr>
              <a:xfrm>
                <a:off x="1883116" y="5790471"/>
                <a:ext cx="1447297" cy="39154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latin typeface="SamsungOne 400" panose="020B0503030303020204" pitchFamily="34" charset="0"/>
                    <a:ea typeface="SamsungOne 400" panose="020B0503030303020204" pitchFamily="34" charset="0"/>
                  </a:rPr>
                  <a:t>No Objects, just pixels</a:t>
                </a:r>
                <a:endParaRPr lang="ko-KR" altLang="en-US" sz="1400" b="1" dirty="0">
                  <a:latin typeface="SamsungOne 400" panose="020B0503030303020204" pitchFamily="34" charset="0"/>
                </a:endParaRPr>
              </a:p>
            </p:txBody>
          </p:sp>
          <p:sp>
            <p:nvSpPr>
              <p:cNvPr id="36" name="Rectangle 15">
                <a:extLst>
                  <a:ext uri="{FF2B5EF4-FFF2-40B4-BE49-F238E27FC236}">
                    <a16:creationId xmlns="" xmlns:a16="http://schemas.microsoft.com/office/drawing/2014/main" id="{9A9B6179-EF2D-4843-B503-50F5D5BFB626}"/>
                  </a:ext>
                </a:extLst>
              </p:cNvPr>
              <p:cNvSpPr/>
              <p:nvPr/>
            </p:nvSpPr>
            <p:spPr>
              <a:xfrm>
                <a:off x="2149205" y="5144351"/>
                <a:ext cx="911308"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rgbClr val="00C3B2"/>
                    </a:solidFill>
                    <a:latin typeface="SamsungOne 400" pitchFamily="34" charset="0"/>
                    <a:ea typeface="SamsungOne 400" pitchFamily="34" charset="0"/>
                  </a:rPr>
                  <a:t>GRASS</a:t>
                </a:r>
                <a:r>
                  <a:rPr lang="en-US" altLang="ko-KR" sz="1400" b="1" dirty="0">
                    <a:latin typeface="SamsungOne 400" pitchFamily="34" charset="0"/>
                    <a:ea typeface="SamsungOne 400" pitchFamily="34" charset="0"/>
                  </a:rPr>
                  <a:t>, </a:t>
                </a:r>
                <a:r>
                  <a:rPr lang="en-US" altLang="ko-KR" sz="1400" b="1" dirty="0">
                    <a:solidFill>
                      <a:srgbClr val="FFB546"/>
                    </a:solidFill>
                    <a:latin typeface="SamsungOne 400" pitchFamily="34" charset="0"/>
                    <a:ea typeface="SamsungOne 400" pitchFamily="34" charset="0"/>
                  </a:rPr>
                  <a:t>CAT</a:t>
                </a:r>
                <a:r>
                  <a:rPr lang="en-US" altLang="ko-KR" sz="1400" b="1" dirty="0">
                    <a:latin typeface="SamsungOne 400" pitchFamily="34" charset="0"/>
                    <a:ea typeface="SamsungOne 400" pitchFamily="34" charset="0"/>
                  </a:rPr>
                  <a:t>,</a:t>
                </a:r>
              </a:p>
              <a:p>
                <a:pPr algn="ctr"/>
                <a:r>
                  <a:rPr lang="en-US" altLang="ko-KR" sz="1400" b="1" dirty="0">
                    <a:solidFill>
                      <a:srgbClr val="9966FF"/>
                    </a:solidFill>
                    <a:latin typeface="SamsungOne 400" pitchFamily="34" charset="0"/>
                    <a:ea typeface="SamsungOne 400" pitchFamily="34" charset="0"/>
                  </a:rPr>
                  <a:t>TREE</a:t>
                </a:r>
                <a:r>
                  <a:rPr lang="en-US" altLang="ko-KR" sz="1400" b="1" dirty="0">
                    <a:latin typeface="SamsungOne 400" pitchFamily="34" charset="0"/>
                    <a:ea typeface="SamsungOne 400" pitchFamily="34" charset="0"/>
                  </a:rPr>
                  <a:t>, </a:t>
                </a:r>
                <a:r>
                  <a:rPr lang="en-US" altLang="ko-KR" sz="1400" b="1" dirty="0">
                    <a:solidFill>
                      <a:srgbClr val="6699FF"/>
                    </a:solidFill>
                    <a:latin typeface="SamsungOne 400" pitchFamily="34" charset="0"/>
                    <a:ea typeface="SamsungOne 400" pitchFamily="34" charset="0"/>
                  </a:rPr>
                  <a:t>SKY</a:t>
                </a:r>
                <a:endParaRPr lang="ko-KR" altLang="en-US" sz="1400" b="1" dirty="0">
                  <a:solidFill>
                    <a:srgbClr val="6699FF"/>
                  </a:solidFill>
                  <a:latin typeface="SamsungOne 400" pitchFamily="34" charset="0"/>
                </a:endParaRPr>
              </a:p>
            </p:txBody>
          </p:sp>
          <p:sp>
            <p:nvSpPr>
              <p:cNvPr id="56" name="Rectangle 15">
                <a:extLst>
                  <a:ext uri="{FF2B5EF4-FFF2-40B4-BE49-F238E27FC236}">
                    <a16:creationId xmlns="" xmlns:a16="http://schemas.microsoft.com/office/drawing/2014/main" id="{4657D835-37B5-4BD0-8B8D-F13A15387902}"/>
                  </a:ext>
                </a:extLst>
              </p:cNvPr>
              <p:cNvSpPr/>
              <p:nvPr/>
            </p:nvSpPr>
            <p:spPr>
              <a:xfrm>
                <a:off x="2010859" y="3641381"/>
                <a:ext cx="1188000"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tx1">
                        <a:lumMod val="50000"/>
                        <a:lumOff val="50000"/>
                      </a:schemeClr>
                    </a:solidFill>
                    <a:latin typeface="SamsungOne 400" pitchFamily="34" charset="0"/>
                    <a:ea typeface="SamsungOne 400" pitchFamily="34" charset="0"/>
                  </a:rPr>
                  <a:t>Semantic Segmentation</a:t>
                </a:r>
                <a:endParaRPr lang="ko-KR" altLang="en-US" sz="1400" b="1" dirty="0">
                  <a:solidFill>
                    <a:schemeClr val="tx1">
                      <a:lumMod val="50000"/>
                      <a:lumOff val="50000"/>
                    </a:schemeClr>
                  </a:solidFill>
                  <a:latin typeface="SamsungOne 400" pitchFamily="34" charset="0"/>
                </a:endParaRPr>
              </a:p>
            </p:txBody>
          </p:sp>
          <p:sp>
            <p:nvSpPr>
              <p:cNvPr id="57" name="양쪽 중괄호 4">
                <a:extLst>
                  <a:ext uri="{FF2B5EF4-FFF2-40B4-BE49-F238E27FC236}">
                    <a16:creationId xmlns="" xmlns:a16="http://schemas.microsoft.com/office/drawing/2014/main" id="{527A3E4E-5D32-43A7-8D19-C40BCCF57DC0}"/>
                  </a:ext>
                </a:extLst>
              </p:cNvPr>
              <p:cNvSpPr/>
              <p:nvPr/>
            </p:nvSpPr>
            <p:spPr>
              <a:xfrm rot="5400000">
                <a:off x="2537054" y="4991517"/>
                <a:ext cx="135610" cy="1224000"/>
              </a:xfrm>
              <a:custGeom>
                <a:avLst/>
                <a:gdLst>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118359 w 1420368"/>
                  <a:gd name="connsiteY3" fmla="*/ 1044979 h 2326676"/>
                  <a:gd name="connsiteX4" fmla="*/ 118359 w 1420368"/>
                  <a:gd name="connsiteY4" fmla="*/ 118359 h 2326676"/>
                  <a:gd name="connsiteX5" fmla="*/ 236718 w 1420368"/>
                  <a:gd name="connsiteY5" fmla="*/ 0 h 2326676"/>
                  <a:gd name="connsiteX6" fmla="*/ 1183649 w 1420368"/>
                  <a:gd name="connsiteY6" fmla="*/ 0 h 2326676"/>
                  <a:gd name="connsiteX7" fmla="*/ 1302008 w 1420368"/>
                  <a:gd name="connsiteY7" fmla="*/ 118359 h 2326676"/>
                  <a:gd name="connsiteX8" fmla="*/ 1302009 w 1420368"/>
                  <a:gd name="connsiteY8" fmla="*/ 1044979 h 2326676"/>
                  <a:gd name="connsiteX9" fmla="*/ 1420368 w 1420368"/>
                  <a:gd name="connsiteY9" fmla="*/ 1163338 h 2326676"/>
                  <a:gd name="connsiteX10" fmla="*/ 1302009 w 1420368"/>
                  <a:gd name="connsiteY10" fmla="*/ 1281697 h 2326676"/>
                  <a:gd name="connsiteX11" fmla="*/ 1302009 w 1420368"/>
                  <a:gd name="connsiteY11" fmla="*/ 2208317 h 2326676"/>
                  <a:gd name="connsiteX12" fmla="*/ 1183650 w 1420368"/>
                  <a:gd name="connsiteY12" fmla="*/ 2326676 h 2326676"/>
                  <a:gd name="connsiteX0" fmla="*/ 236719 w 1420368"/>
                  <a:gd name="connsiteY0" fmla="*/ 2326676 h 2347845"/>
                  <a:gd name="connsiteX1" fmla="*/ 118360 w 1420368"/>
                  <a:gd name="connsiteY1" fmla="*/ 2208317 h 2347845"/>
                  <a:gd name="connsiteX2" fmla="*/ 118359 w 1420368"/>
                  <a:gd name="connsiteY2" fmla="*/ 1281697 h 2347845"/>
                  <a:gd name="connsiteX3" fmla="*/ 0 w 1420368"/>
                  <a:gd name="connsiteY3" fmla="*/ 1163338 h 2347845"/>
                  <a:gd name="connsiteX4" fmla="*/ 118359 w 1420368"/>
                  <a:gd name="connsiteY4" fmla="*/ 1044979 h 2347845"/>
                  <a:gd name="connsiteX5" fmla="*/ 118359 w 1420368"/>
                  <a:gd name="connsiteY5" fmla="*/ 118359 h 2347845"/>
                  <a:gd name="connsiteX6" fmla="*/ 236718 w 1420368"/>
                  <a:gd name="connsiteY6" fmla="*/ 0 h 2347845"/>
                  <a:gd name="connsiteX7" fmla="*/ 1183649 w 1420368"/>
                  <a:gd name="connsiteY7" fmla="*/ 0 h 2347845"/>
                  <a:gd name="connsiteX8" fmla="*/ 1302008 w 1420368"/>
                  <a:gd name="connsiteY8" fmla="*/ 118359 h 2347845"/>
                  <a:gd name="connsiteX9" fmla="*/ 1302009 w 1420368"/>
                  <a:gd name="connsiteY9" fmla="*/ 1044979 h 2347845"/>
                  <a:gd name="connsiteX10" fmla="*/ 1420368 w 1420368"/>
                  <a:gd name="connsiteY10" fmla="*/ 1163338 h 2347845"/>
                  <a:gd name="connsiteX11" fmla="*/ 1302009 w 1420368"/>
                  <a:gd name="connsiteY11" fmla="*/ 1281697 h 2347845"/>
                  <a:gd name="connsiteX12" fmla="*/ 1302009 w 1420368"/>
                  <a:gd name="connsiteY12" fmla="*/ 2208317 h 2347845"/>
                  <a:gd name="connsiteX13" fmla="*/ 1183650 w 1420368"/>
                  <a:gd name="connsiteY13" fmla="*/ 2326676 h 2347845"/>
                  <a:gd name="connsiteX14" fmla="*/ 236719 w 1420368"/>
                  <a:gd name="connsiteY14" fmla="*/ 2326676 h 2347845"/>
                  <a:gd name="connsiteX0" fmla="*/ 236719 w 1420368"/>
                  <a:gd name="connsiteY0" fmla="*/ 2326676 h 2347845"/>
                  <a:gd name="connsiteX1" fmla="*/ 118360 w 1420368"/>
                  <a:gd name="connsiteY1" fmla="*/ 2208317 h 2347845"/>
                  <a:gd name="connsiteX2" fmla="*/ 118359 w 1420368"/>
                  <a:gd name="connsiteY2" fmla="*/ 1044979 h 2347845"/>
                  <a:gd name="connsiteX3" fmla="*/ 118359 w 1420368"/>
                  <a:gd name="connsiteY3" fmla="*/ 118359 h 2347845"/>
                  <a:gd name="connsiteX4" fmla="*/ 236718 w 1420368"/>
                  <a:gd name="connsiteY4" fmla="*/ 0 h 2347845"/>
                  <a:gd name="connsiteX5" fmla="*/ 1183649 w 1420368"/>
                  <a:gd name="connsiteY5" fmla="*/ 0 h 2347845"/>
                  <a:gd name="connsiteX6" fmla="*/ 1302008 w 1420368"/>
                  <a:gd name="connsiteY6" fmla="*/ 118359 h 2347845"/>
                  <a:gd name="connsiteX7" fmla="*/ 1302009 w 1420368"/>
                  <a:gd name="connsiteY7" fmla="*/ 1044979 h 2347845"/>
                  <a:gd name="connsiteX8" fmla="*/ 1420368 w 1420368"/>
                  <a:gd name="connsiteY8" fmla="*/ 1163338 h 2347845"/>
                  <a:gd name="connsiteX9" fmla="*/ 1302009 w 1420368"/>
                  <a:gd name="connsiteY9" fmla="*/ 1281697 h 2347845"/>
                  <a:gd name="connsiteX10" fmla="*/ 1302009 w 1420368"/>
                  <a:gd name="connsiteY10" fmla="*/ 2208317 h 2347845"/>
                  <a:gd name="connsiteX11" fmla="*/ 1183650 w 1420368"/>
                  <a:gd name="connsiteY11" fmla="*/ 2326676 h 2347845"/>
                  <a:gd name="connsiteX0" fmla="*/ 236719 w 1420368"/>
                  <a:gd name="connsiteY0" fmla="*/ 2326676 h 2409432"/>
                  <a:gd name="connsiteX1" fmla="*/ 118360 w 1420368"/>
                  <a:gd name="connsiteY1" fmla="*/ 2208317 h 2409432"/>
                  <a:gd name="connsiteX2" fmla="*/ 118359 w 1420368"/>
                  <a:gd name="connsiteY2" fmla="*/ 1281697 h 2409432"/>
                  <a:gd name="connsiteX3" fmla="*/ 0 w 1420368"/>
                  <a:gd name="connsiteY3" fmla="*/ 1163338 h 2409432"/>
                  <a:gd name="connsiteX4" fmla="*/ 118359 w 1420368"/>
                  <a:gd name="connsiteY4" fmla="*/ 1044979 h 2409432"/>
                  <a:gd name="connsiteX5" fmla="*/ 118359 w 1420368"/>
                  <a:gd name="connsiteY5" fmla="*/ 118359 h 2409432"/>
                  <a:gd name="connsiteX6" fmla="*/ 236718 w 1420368"/>
                  <a:gd name="connsiteY6" fmla="*/ 0 h 2409432"/>
                  <a:gd name="connsiteX7" fmla="*/ 1183649 w 1420368"/>
                  <a:gd name="connsiteY7" fmla="*/ 0 h 2409432"/>
                  <a:gd name="connsiteX8" fmla="*/ 1302008 w 1420368"/>
                  <a:gd name="connsiteY8" fmla="*/ 118359 h 2409432"/>
                  <a:gd name="connsiteX9" fmla="*/ 1302009 w 1420368"/>
                  <a:gd name="connsiteY9" fmla="*/ 1044979 h 2409432"/>
                  <a:gd name="connsiteX10" fmla="*/ 1420368 w 1420368"/>
                  <a:gd name="connsiteY10" fmla="*/ 1163338 h 2409432"/>
                  <a:gd name="connsiteX11" fmla="*/ 1302009 w 1420368"/>
                  <a:gd name="connsiteY11" fmla="*/ 1281697 h 2409432"/>
                  <a:gd name="connsiteX12" fmla="*/ 1302009 w 1420368"/>
                  <a:gd name="connsiteY12" fmla="*/ 2208317 h 2409432"/>
                  <a:gd name="connsiteX13" fmla="*/ 1183650 w 1420368"/>
                  <a:gd name="connsiteY13" fmla="*/ 2326676 h 2409432"/>
                  <a:gd name="connsiteX14" fmla="*/ 236719 w 1420368"/>
                  <a:gd name="connsiteY14" fmla="*/ 2326676 h 2409432"/>
                  <a:gd name="connsiteX0" fmla="*/ 236719 w 1420368"/>
                  <a:gd name="connsiteY0" fmla="*/ 2326676 h 2409432"/>
                  <a:gd name="connsiteX1" fmla="*/ 118360 w 1420368"/>
                  <a:gd name="connsiteY1" fmla="*/ 2208317 h 2409432"/>
                  <a:gd name="connsiteX2" fmla="*/ 118359 w 1420368"/>
                  <a:gd name="connsiteY2" fmla="*/ 118359 h 2409432"/>
                  <a:gd name="connsiteX3" fmla="*/ 236718 w 1420368"/>
                  <a:gd name="connsiteY3" fmla="*/ 0 h 2409432"/>
                  <a:gd name="connsiteX4" fmla="*/ 1183649 w 1420368"/>
                  <a:gd name="connsiteY4" fmla="*/ 0 h 2409432"/>
                  <a:gd name="connsiteX5" fmla="*/ 1302008 w 1420368"/>
                  <a:gd name="connsiteY5" fmla="*/ 118359 h 2409432"/>
                  <a:gd name="connsiteX6" fmla="*/ 1302009 w 1420368"/>
                  <a:gd name="connsiteY6" fmla="*/ 1044979 h 2409432"/>
                  <a:gd name="connsiteX7" fmla="*/ 1420368 w 1420368"/>
                  <a:gd name="connsiteY7" fmla="*/ 1163338 h 2409432"/>
                  <a:gd name="connsiteX8" fmla="*/ 1302009 w 1420368"/>
                  <a:gd name="connsiteY8" fmla="*/ 1281697 h 2409432"/>
                  <a:gd name="connsiteX9" fmla="*/ 1302009 w 1420368"/>
                  <a:gd name="connsiteY9" fmla="*/ 2208317 h 2409432"/>
                  <a:gd name="connsiteX10" fmla="*/ 1183650 w 1420368"/>
                  <a:gd name="connsiteY10" fmla="*/ 2326676 h 2409432"/>
                  <a:gd name="connsiteX0" fmla="*/ 403032 w 1586681"/>
                  <a:gd name="connsiteY0" fmla="*/ 2326676 h 2409432"/>
                  <a:gd name="connsiteX1" fmla="*/ 284673 w 1586681"/>
                  <a:gd name="connsiteY1" fmla="*/ 2208317 h 2409432"/>
                  <a:gd name="connsiteX2" fmla="*/ 284672 w 1586681"/>
                  <a:gd name="connsiteY2" fmla="*/ 1281697 h 2409432"/>
                  <a:gd name="connsiteX3" fmla="*/ 166313 w 1586681"/>
                  <a:gd name="connsiteY3" fmla="*/ 1163338 h 2409432"/>
                  <a:gd name="connsiteX4" fmla="*/ 0 w 1586681"/>
                  <a:gd name="connsiteY4" fmla="*/ 967341 h 2409432"/>
                  <a:gd name="connsiteX5" fmla="*/ 284672 w 1586681"/>
                  <a:gd name="connsiteY5" fmla="*/ 118359 h 2409432"/>
                  <a:gd name="connsiteX6" fmla="*/ 403031 w 1586681"/>
                  <a:gd name="connsiteY6" fmla="*/ 0 h 2409432"/>
                  <a:gd name="connsiteX7" fmla="*/ 1349962 w 1586681"/>
                  <a:gd name="connsiteY7" fmla="*/ 0 h 2409432"/>
                  <a:gd name="connsiteX8" fmla="*/ 1468321 w 1586681"/>
                  <a:gd name="connsiteY8" fmla="*/ 118359 h 2409432"/>
                  <a:gd name="connsiteX9" fmla="*/ 1468322 w 1586681"/>
                  <a:gd name="connsiteY9" fmla="*/ 1044979 h 2409432"/>
                  <a:gd name="connsiteX10" fmla="*/ 1586681 w 1586681"/>
                  <a:gd name="connsiteY10" fmla="*/ 1163338 h 2409432"/>
                  <a:gd name="connsiteX11" fmla="*/ 1468322 w 1586681"/>
                  <a:gd name="connsiteY11" fmla="*/ 1281697 h 2409432"/>
                  <a:gd name="connsiteX12" fmla="*/ 1468322 w 1586681"/>
                  <a:gd name="connsiteY12" fmla="*/ 2208317 h 2409432"/>
                  <a:gd name="connsiteX13" fmla="*/ 1349963 w 1586681"/>
                  <a:gd name="connsiteY13" fmla="*/ 2326676 h 2409432"/>
                  <a:gd name="connsiteX14" fmla="*/ 403032 w 1586681"/>
                  <a:gd name="connsiteY14" fmla="*/ 2326676 h 2409432"/>
                  <a:gd name="connsiteX0" fmla="*/ 403032 w 1586681"/>
                  <a:gd name="connsiteY0" fmla="*/ 2326676 h 2409432"/>
                  <a:gd name="connsiteX1" fmla="*/ 284673 w 1586681"/>
                  <a:gd name="connsiteY1" fmla="*/ 2208317 h 2409432"/>
                  <a:gd name="connsiteX2" fmla="*/ 284672 w 1586681"/>
                  <a:gd name="connsiteY2" fmla="*/ 118359 h 2409432"/>
                  <a:gd name="connsiteX3" fmla="*/ 403031 w 1586681"/>
                  <a:gd name="connsiteY3" fmla="*/ 0 h 2409432"/>
                  <a:gd name="connsiteX4" fmla="*/ 1349962 w 1586681"/>
                  <a:gd name="connsiteY4" fmla="*/ 0 h 2409432"/>
                  <a:gd name="connsiteX5" fmla="*/ 1468321 w 1586681"/>
                  <a:gd name="connsiteY5" fmla="*/ 118359 h 2409432"/>
                  <a:gd name="connsiteX6" fmla="*/ 1468322 w 1586681"/>
                  <a:gd name="connsiteY6" fmla="*/ 1044979 h 2409432"/>
                  <a:gd name="connsiteX7" fmla="*/ 1586681 w 1586681"/>
                  <a:gd name="connsiteY7" fmla="*/ 1163338 h 2409432"/>
                  <a:gd name="connsiteX8" fmla="*/ 1468322 w 1586681"/>
                  <a:gd name="connsiteY8" fmla="*/ 1281697 h 2409432"/>
                  <a:gd name="connsiteX9" fmla="*/ 1468322 w 1586681"/>
                  <a:gd name="connsiteY9" fmla="*/ 2208317 h 2409432"/>
                  <a:gd name="connsiteX10" fmla="*/ 1349963 w 1586681"/>
                  <a:gd name="connsiteY10" fmla="*/ 2326676 h 2409432"/>
                  <a:gd name="connsiteX0" fmla="*/ 724061 w 1907710"/>
                  <a:gd name="connsiteY0" fmla="*/ 2326676 h 2409432"/>
                  <a:gd name="connsiteX1" fmla="*/ 605702 w 1907710"/>
                  <a:gd name="connsiteY1" fmla="*/ 2208317 h 2409432"/>
                  <a:gd name="connsiteX2" fmla="*/ 605701 w 1907710"/>
                  <a:gd name="connsiteY2" fmla="*/ 1281697 h 2409432"/>
                  <a:gd name="connsiteX3" fmla="*/ 4263 w 1907710"/>
                  <a:gd name="connsiteY3" fmla="*/ 1318613 h 2409432"/>
                  <a:gd name="connsiteX4" fmla="*/ 321029 w 1907710"/>
                  <a:gd name="connsiteY4" fmla="*/ 967341 h 2409432"/>
                  <a:gd name="connsiteX5" fmla="*/ 605701 w 1907710"/>
                  <a:gd name="connsiteY5" fmla="*/ 118359 h 2409432"/>
                  <a:gd name="connsiteX6" fmla="*/ 724060 w 1907710"/>
                  <a:gd name="connsiteY6" fmla="*/ 0 h 2409432"/>
                  <a:gd name="connsiteX7" fmla="*/ 1670991 w 1907710"/>
                  <a:gd name="connsiteY7" fmla="*/ 0 h 2409432"/>
                  <a:gd name="connsiteX8" fmla="*/ 1789350 w 1907710"/>
                  <a:gd name="connsiteY8" fmla="*/ 118359 h 2409432"/>
                  <a:gd name="connsiteX9" fmla="*/ 1789351 w 1907710"/>
                  <a:gd name="connsiteY9" fmla="*/ 1044979 h 2409432"/>
                  <a:gd name="connsiteX10" fmla="*/ 1907710 w 1907710"/>
                  <a:gd name="connsiteY10" fmla="*/ 1163338 h 2409432"/>
                  <a:gd name="connsiteX11" fmla="*/ 1789351 w 1907710"/>
                  <a:gd name="connsiteY11" fmla="*/ 1281697 h 2409432"/>
                  <a:gd name="connsiteX12" fmla="*/ 1789351 w 1907710"/>
                  <a:gd name="connsiteY12" fmla="*/ 2208317 h 2409432"/>
                  <a:gd name="connsiteX13" fmla="*/ 1670992 w 1907710"/>
                  <a:gd name="connsiteY13" fmla="*/ 2326676 h 2409432"/>
                  <a:gd name="connsiteX14" fmla="*/ 724061 w 1907710"/>
                  <a:gd name="connsiteY14" fmla="*/ 2326676 h 2409432"/>
                  <a:gd name="connsiteX0" fmla="*/ 724061 w 1907710"/>
                  <a:gd name="connsiteY0" fmla="*/ 2326676 h 2409432"/>
                  <a:gd name="connsiteX1" fmla="*/ 605702 w 1907710"/>
                  <a:gd name="connsiteY1" fmla="*/ 2208317 h 2409432"/>
                  <a:gd name="connsiteX2" fmla="*/ 605701 w 1907710"/>
                  <a:gd name="connsiteY2" fmla="*/ 118359 h 2409432"/>
                  <a:gd name="connsiteX3" fmla="*/ 724060 w 1907710"/>
                  <a:gd name="connsiteY3" fmla="*/ 0 h 2409432"/>
                  <a:gd name="connsiteX4" fmla="*/ 1670991 w 1907710"/>
                  <a:gd name="connsiteY4" fmla="*/ 0 h 2409432"/>
                  <a:gd name="connsiteX5" fmla="*/ 1789350 w 1907710"/>
                  <a:gd name="connsiteY5" fmla="*/ 118359 h 2409432"/>
                  <a:gd name="connsiteX6" fmla="*/ 1789351 w 1907710"/>
                  <a:gd name="connsiteY6" fmla="*/ 1044979 h 2409432"/>
                  <a:gd name="connsiteX7" fmla="*/ 1907710 w 1907710"/>
                  <a:gd name="connsiteY7" fmla="*/ 1163338 h 2409432"/>
                  <a:gd name="connsiteX8" fmla="*/ 1789351 w 1907710"/>
                  <a:gd name="connsiteY8" fmla="*/ 1281697 h 2409432"/>
                  <a:gd name="connsiteX9" fmla="*/ 1789351 w 1907710"/>
                  <a:gd name="connsiteY9" fmla="*/ 2208317 h 2409432"/>
                  <a:gd name="connsiteX10" fmla="*/ 1670992 w 1907710"/>
                  <a:gd name="connsiteY10" fmla="*/ 2326676 h 2409432"/>
                  <a:gd name="connsiteX0" fmla="*/ 720109 w 1903758"/>
                  <a:gd name="connsiteY0" fmla="*/ 2326676 h 2409432"/>
                  <a:gd name="connsiteX1" fmla="*/ 601750 w 1903758"/>
                  <a:gd name="connsiteY1" fmla="*/ 2208317 h 2409432"/>
                  <a:gd name="connsiteX2" fmla="*/ 265319 w 1903758"/>
                  <a:gd name="connsiteY2" fmla="*/ 1411093 h 2409432"/>
                  <a:gd name="connsiteX3" fmla="*/ 311 w 1903758"/>
                  <a:gd name="connsiteY3" fmla="*/ 1318613 h 2409432"/>
                  <a:gd name="connsiteX4" fmla="*/ 317077 w 1903758"/>
                  <a:gd name="connsiteY4" fmla="*/ 967341 h 2409432"/>
                  <a:gd name="connsiteX5" fmla="*/ 601749 w 1903758"/>
                  <a:gd name="connsiteY5" fmla="*/ 118359 h 2409432"/>
                  <a:gd name="connsiteX6" fmla="*/ 720108 w 1903758"/>
                  <a:gd name="connsiteY6" fmla="*/ 0 h 2409432"/>
                  <a:gd name="connsiteX7" fmla="*/ 1667039 w 1903758"/>
                  <a:gd name="connsiteY7" fmla="*/ 0 h 2409432"/>
                  <a:gd name="connsiteX8" fmla="*/ 1785398 w 1903758"/>
                  <a:gd name="connsiteY8" fmla="*/ 118359 h 2409432"/>
                  <a:gd name="connsiteX9" fmla="*/ 1785399 w 1903758"/>
                  <a:gd name="connsiteY9" fmla="*/ 1044979 h 2409432"/>
                  <a:gd name="connsiteX10" fmla="*/ 1903758 w 1903758"/>
                  <a:gd name="connsiteY10" fmla="*/ 1163338 h 2409432"/>
                  <a:gd name="connsiteX11" fmla="*/ 1785399 w 1903758"/>
                  <a:gd name="connsiteY11" fmla="*/ 1281697 h 2409432"/>
                  <a:gd name="connsiteX12" fmla="*/ 1785399 w 1903758"/>
                  <a:gd name="connsiteY12" fmla="*/ 2208317 h 2409432"/>
                  <a:gd name="connsiteX13" fmla="*/ 1667040 w 1903758"/>
                  <a:gd name="connsiteY13" fmla="*/ 2326676 h 2409432"/>
                  <a:gd name="connsiteX14" fmla="*/ 720109 w 1903758"/>
                  <a:gd name="connsiteY14" fmla="*/ 2326676 h 2409432"/>
                  <a:gd name="connsiteX0" fmla="*/ 720109 w 1903758"/>
                  <a:gd name="connsiteY0" fmla="*/ 2326676 h 2409432"/>
                  <a:gd name="connsiteX1" fmla="*/ 601750 w 1903758"/>
                  <a:gd name="connsiteY1" fmla="*/ 2208317 h 2409432"/>
                  <a:gd name="connsiteX2" fmla="*/ 601749 w 1903758"/>
                  <a:gd name="connsiteY2" fmla="*/ 118359 h 2409432"/>
                  <a:gd name="connsiteX3" fmla="*/ 720108 w 1903758"/>
                  <a:gd name="connsiteY3" fmla="*/ 0 h 2409432"/>
                  <a:gd name="connsiteX4" fmla="*/ 1667039 w 1903758"/>
                  <a:gd name="connsiteY4" fmla="*/ 0 h 2409432"/>
                  <a:gd name="connsiteX5" fmla="*/ 1785398 w 1903758"/>
                  <a:gd name="connsiteY5" fmla="*/ 118359 h 2409432"/>
                  <a:gd name="connsiteX6" fmla="*/ 1785399 w 1903758"/>
                  <a:gd name="connsiteY6" fmla="*/ 1044979 h 2409432"/>
                  <a:gd name="connsiteX7" fmla="*/ 1903758 w 1903758"/>
                  <a:gd name="connsiteY7" fmla="*/ 1163338 h 2409432"/>
                  <a:gd name="connsiteX8" fmla="*/ 1785399 w 1903758"/>
                  <a:gd name="connsiteY8" fmla="*/ 1281697 h 2409432"/>
                  <a:gd name="connsiteX9" fmla="*/ 1785399 w 1903758"/>
                  <a:gd name="connsiteY9" fmla="*/ 2208317 h 2409432"/>
                  <a:gd name="connsiteX10" fmla="*/ 1667040 w 1903758"/>
                  <a:gd name="connsiteY10" fmla="*/ 2326676 h 2409432"/>
                  <a:gd name="connsiteX0" fmla="*/ 720109 w 1903758"/>
                  <a:gd name="connsiteY0" fmla="*/ 2326676 h 2373194"/>
                  <a:gd name="connsiteX1" fmla="*/ 601750 w 1903758"/>
                  <a:gd name="connsiteY1" fmla="*/ 2208317 h 2373194"/>
                  <a:gd name="connsiteX2" fmla="*/ 265319 w 1903758"/>
                  <a:gd name="connsiteY2" fmla="*/ 1411093 h 2373194"/>
                  <a:gd name="connsiteX3" fmla="*/ 311 w 1903758"/>
                  <a:gd name="connsiteY3" fmla="*/ 1318613 h 2373194"/>
                  <a:gd name="connsiteX4" fmla="*/ 317077 w 1903758"/>
                  <a:gd name="connsiteY4" fmla="*/ 967341 h 2373194"/>
                  <a:gd name="connsiteX5" fmla="*/ 601749 w 1903758"/>
                  <a:gd name="connsiteY5" fmla="*/ 118359 h 2373194"/>
                  <a:gd name="connsiteX6" fmla="*/ 720108 w 1903758"/>
                  <a:gd name="connsiteY6" fmla="*/ 0 h 2373194"/>
                  <a:gd name="connsiteX7" fmla="*/ 1667039 w 1903758"/>
                  <a:gd name="connsiteY7" fmla="*/ 0 h 2373194"/>
                  <a:gd name="connsiteX8" fmla="*/ 1785398 w 1903758"/>
                  <a:gd name="connsiteY8" fmla="*/ 118359 h 2373194"/>
                  <a:gd name="connsiteX9" fmla="*/ 1785399 w 1903758"/>
                  <a:gd name="connsiteY9" fmla="*/ 1044979 h 2373194"/>
                  <a:gd name="connsiteX10" fmla="*/ 1903758 w 1903758"/>
                  <a:gd name="connsiteY10" fmla="*/ 1163338 h 2373194"/>
                  <a:gd name="connsiteX11" fmla="*/ 1785399 w 1903758"/>
                  <a:gd name="connsiteY11" fmla="*/ 1281697 h 2373194"/>
                  <a:gd name="connsiteX12" fmla="*/ 1785399 w 1903758"/>
                  <a:gd name="connsiteY12" fmla="*/ 2208317 h 2373194"/>
                  <a:gd name="connsiteX13" fmla="*/ 1667040 w 1903758"/>
                  <a:gd name="connsiteY13" fmla="*/ 2326676 h 2373194"/>
                  <a:gd name="connsiteX14" fmla="*/ 720109 w 1903758"/>
                  <a:gd name="connsiteY14" fmla="*/ 2326676 h 2373194"/>
                  <a:gd name="connsiteX0" fmla="*/ 720109 w 1903758"/>
                  <a:gd name="connsiteY0" fmla="*/ 2326676 h 2373194"/>
                  <a:gd name="connsiteX1" fmla="*/ 601750 w 1903758"/>
                  <a:gd name="connsiteY1" fmla="*/ 2208317 h 2373194"/>
                  <a:gd name="connsiteX2" fmla="*/ 133726 w 1903758"/>
                  <a:gd name="connsiteY2" fmla="*/ 2226401 h 2373194"/>
                  <a:gd name="connsiteX3" fmla="*/ 601749 w 1903758"/>
                  <a:gd name="connsiteY3" fmla="*/ 118359 h 2373194"/>
                  <a:gd name="connsiteX4" fmla="*/ 720108 w 1903758"/>
                  <a:gd name="connsiteY4" fmla="*/ 0 h 2373194"/>
                  <a:gd name="connsiteX5" fmla="*/ 1667039 w 1903758"/>
                  <a:gd name="connsiteY5" fmla="*/ 0 h 2373194"/>
                  <a:gd name="connsiteX6" fmla="*/ 1785398 w 1903758"/>
                  <a:gd name="connsiteY6" fmla="*/ 118359 h 2373194"/>
                  <a:gd name="connsiteX7" fmla="*/ 1785399 w 1903758"/>
                  <a:gd name="connsiteY7" fmla="*/ 1044979 h 2373194"/>
                  <a:gd name="connsiteX8" fmla="*/ 1903758 w 1903758"/>
                  <a:gd name="connsiteY8" fmla="*/ 1163338 h 2373194"/>
                  <a:gd name="connsiteX9" fmla="*/ 1785399 w 1903758"/>
                  <a:gd name="connsiteY9" fmla="*/ 1281697 h 2373194"/>
                  <a:gd name="connsiteX10" fmla="*/ 1785399 w 1903758"/>
                  <a:gd name="connsiteY10" fmla="*/ 2208317 h 2373194"/>
                  <a:gd name="connsiteX11" fmla="*/ 1667040 w 1903758"/>
                  <a:gd name="connsiteY11" fmla="*/ 2326676 h 2373194"/>
                  <a:gd name="connsiteX0" fmla="*/ 728778 w 1912427"/>
                  <a:gd name="connsiteY0" fmla="*/ 2326676 h 2373194"/>
                  <a:gd name="connsiteX1" fmla="*/ 610419 w 1912427"/>
                  <a:gd name="connsiteY1" fmla="*/ 2208317 h 2373194"/>
                  <a:gd name="connsiteX2" fmla="*/ 273988 w 1912427"/>
                  <a:gd name="connsiteY2" fmla="*/ 1411093 h 2373194"/>
                  <a:gd name="connsiteX3" fmla="*/ 8980 w 1912427"/>
                  <a:gd name="connsiteY3" fmla="*/ 1318613 h 2373194"/>
                  <a:gd name="connsiteX4" fmla="*/ 610418 w 1912427"/>
                  <a:gd name="connsiteY4" fmla="*/ 118359 h 2373194"/>
                  <a:gd name="connsiteX5" fmla="*/ 728777 w 1912427"/>
                  <a:gd name="connsiteY5" fmla="*/ 0 h 2373194"/>
                  <a:gd name="connsiteX6" fmla="*/ 1675708 w 1912427"/>
                  <a:gd name="connsiteY6" fmla="*/ 0 h 2373194"/>
                  <a:gd name="connsiteX7" fmla="*/ 1794067 w 1912427"/>
                  <a:gd name="connsiteY7" fmla="*/ 118359 h 2373194"/>
                  <a:gd name="connsiteX8" fmla="*/ 1794068 w 1912427"/>
                  <a:gd name="connsiteY8" fmla="*/ 1044979 h 2373194"/>
                  <a:gd name="connsiteX9" fmla="*/ 1912427 w 1912427"/>
                  <a:gd name="connsiteY9" fmla="*/ 1163338 h 2373194"/>
                  <a:gd name="connsiteX10" fmla="*/ 1794068 w 1912427"/>
                  <a:gd name="connsiteY10" fmla="*/ 1281697 h 2373194"/>
                  <a:gd name="connsiteX11" fmla="*/ 1794068 w 1912427"/>
                  <a:gd name="connsiteY11" fmla="*/ 2208317 h 2373194"/>
                  <a:gd name="connsiteX12" fmla="*/ 1675709 w 1912427"/>
                  <a:gd name="connsiteY12" fmla="*/ 2326676 h 2373194"/>
                  <a:gd name="connsiteX13" fmla="*/ 728778 w 1912427"/>
                  <a:gd name="connsiteY13" fmla="*/ 2326676 h 2373194"/>
                  <a:gd name="connsiteX0" fmla="*/ 728778 w 1912427"/>
                  <a:gd name="connsiteY0" fmla="*/ 2326676 h 2373194"/>
                  <a:gd name="connsiteX1" fmla="*/ 610419 w 1912427"/>
                  <a:gd name="connsiteY1" fmla="*/ 2208317 h 2373194"/>
                  <a:gd name="connsiteX2" fmla="*/ 142395 w 1912427"/>
                  <a:gd name="connsiteY2" fmla="*/ 2226401 h 2373194"/>
                  <a:gd name="connsiteX3" fmla="*/ 610418 w 1912427"/>
                  <a:gd name="connsiteY3" fmla="*/ 118359 h 2373194"/>
                  <a:gd name="connsiteX4" fmla="*/ 728777 w 1912427"/>
                  <a:gd name="connsiteY4" fmla="*/ 0 h 2373194"/>
                  <a:gd name="connsiteX5" fmla="*/ 1675708 w 1912427"/>
                  <a:gd name="connsiteY5" fmla="*/ 0 h 2373194"/>
                  <a:gd name="connsiteX6" fmla="*/ 1794067 w 1912427"/>
                  <a:gd name="connsiteY6" fmla="*/ 118359 h 2373194"/>
                  <a:gd name="connsiteX7" fmla="*/ 1794068 w 1912427"/>
                  <a:gd name="connsiteY7" fmla="*/ 1044979 h 2373194"/>
                  <a:gd name="connsiteX8" fmla="*/ 1912427 w 1912427"/>
                  <a:gd name="connsiteY8" fmla="*/ 1163338 h 2373194"/>
                  <a:gd name="connsiteX9" fmla="*/ 1794068 w 1912427"/>
                  <a:gd name="connsiteY9" fmla="*/ 1281697 h 2373194"/>
                  <a:gd name="connsiteX10" fmla="*/ 1794068 w 1912427"/>
                  <a:gd name="connsiteY10" fmla="*/ 2208317 h 2373194"/>
                  <a:gd name="connsiteX11" fmla="*/ 1675709 w 1912427"/>
                  <a:gd name="connsiteY11" fmla="*/ 2326676 h 2373194"/>
                  <a:gd name="connsiteX0" fmla="*/ 719798 w 1903447"/>
                  <a:gd name="connsiteY0" fmla="*/ 2326676 h 2373194"/>
                  <a:gd name="connsiteX1" fmla="*/ 601439 w 1903447"/>
                  <a:gd name="connsiteY1" fmla="*/ 2208317 h 2373194"/>
                  <a:gd name="connsiteX2" fmla="*/ 0 w 1903447"/>
                  <a:gd name="connsiteY2" fmla="*/ 1318613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12" fmla="*/ 719798 w 1903447"/>
                  <a:gd name="connsiteY12" fmla="*/ 2326676 h 2373194"/>
                  <a:gd name="connsiteX0" fmla="*/ 719798 w 1903447"/>
                  <a:gd name="connsiteY0" fmla="*/ 2326676 h 2373194"/>
                  <a:gd name="connsiteX1" fmla="*/ 601439 w 1903447"/>
                  <a:gd name="connsiteY1" fmla="*/ 2208317 h 2373194"/>
                  <a:gd name="connsiteX2" fmla="*/ 133415 w 1903447"/>
                  <a:gd name="connsiteY2" fmla="*/ 2226401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0" fmla="*/ 586383 w 1770032"/>
                  <a:gd name="connsiteY0" fmla="*/ 2326676 h 2409432"/>
                  <a:gd name="connsiteX1" fmla="*/ 468024 w 1770032"/>
                  <a:gd name="connsiteY1" fmla="*/ 2208317 h 2409432"/>
                  <a:gd name="connsiteX2" fmla="*/ 468023 w 1770032"/>
                  <a:gd name="connsiteY2" fmla="*/ 118359 h 2409432"/>
                  <a:gd name="connsiteX3" fmla="*/ 586382 w 1770032"/>
                  <a:gd name="connsiteY3" fmla="*/ 0 h 2409432"/>
                  <a:gd name="connsiteX4" fmla="*/ 1533313 w 1770032"/>
                  <a:gd name="connsiteY4" fmla="*/ 0 h 2409432"/>
                  <a:gd name="connsiteX5" fmla="*/ 1651672 w 1770032"/>
                  <a:gd name="connsiteY5" fmla="*/ 118359 h 2409432"/>
                  <a:gd name="connsiteX6" fmla="*/ 1651673 w 1770032"/>
                  <a:gd name="connsiteY6" fmla="*/ 1044979 h 2409432"/>
                  <a:gd name="connsiteX7" fmla="*/ 1770032 w 1770032"/>
                  <a:gd name="connsiteY7" fmla="*/ 1163338 h 2409432"/>
                  <a:gd name="connsiteX8" fmla="*/ 1651673 w 1770032"/>
                  <a:gd name="connsiteY8" fmla="*/ 1281697 h 2409432"/>
                  <a:gd name="connsiteX9" fmla="*/ 1651673 w 1770032"/>
                  <a:gd name="connsiteY9" fmla="*/ 2208317 h 2409432"/>
                  <a:gd name="connsiteX10" fmla="*/ 1533314 w 1770032"/>
                  <a:gd name="connsiteY10" fmla="*/ 2326676 h 2409432"/>
                  <a:gd name="connsiteX11" fmla="*/ 586383 w 1770032"/>
                  <a:gd name="connsiteY11" fmla="*/ 2326676 h 2409432"/>
                  <a:gd name="connsiteX0" fmla="*/ 586383 w 1770032"/>
                  <a:gd name="connsiteY0" fmla="*/ 2326676 h 2409432"/>
                  <a:gd name="connsiteX1" fmla="*/ 468024 w 1770032"/>
                  <a:gd name="connsiteY1" fmla="*/ 2208317 h 2409432"/>
                  <a:gd name="connsiteX2" fmla="*/ 0 w 1770032"/>
                  <a:gd name="connsiteY2" fmla="*/ 2226401 h 2409432"/>
                  <a:gd name="connsiteX3" fmla="*/ 468023 w 1770032"/>
                  <a:gd name="connsiteY3" fmla="*/ 118359 h 2409432"/>
                  <a:gd name="connsiteX4" fmla="*/ 586382 w 1770032"/>
                  <a:gd name="connsiteY4" fmla="*/ 0 h 2409432"/>
                  <a:gd name="connsiteX5" fmla="*/ 1533313 w 1770032"/>
                  <a:gd name="connsiteY5" fmla="*/ 0 h 2409432"/>
                  <a:gd name="connsiteX6" fmla="*/ 1651672 w 1770032"/>
                  <a:gd name="connsiteY6" fmla="*/ 118359 h 2409432"/>
                  <a:gd name="connsiteX7" fmla="*/ 1651673 w 1770032"/>
                  <a:gd name="connsiteY7" fmla="*/ 1044979 h 2409432"/>
                  <a:gd name="connsiteX8" fmla="*/ 1770032 w 1770032"/>
                  <a:gd name="connsiteY8" fmla="*/ 1163338 h 2409432"/>
                  <a:gd name="connsiteX9" fmla="*/ 1651673 w 1770032"/>
                  <a:gd name="connsiteY9" fmla="*/ 1281697 h 2409432"/>
                  <a:gd name="connsiteX10" fmla="*/ 1651673 w 1770032"/>
                  <a:gd name="connsiteY10" fmla="*/ 2208317 h 2409432"/>
                  <a:gd name="connsiteX11" fmla="*/ 1533314 w 1770032"/>
                  <a:gd name="connsiteY11" fmla="*/ 2326676 h 2409432"/>
                  <a:gd name="connsiteX0" fmla="*/ 587105 w 1770754"/>
                  <a:gd name="connsiteY0" fmla="*/ 2326676 h 2409432"/>
                  <a:gd name="connsiteX1" fmla="*/ 468746 w 1770754"/>
                  <a:gd name="connsiteY1" fmla="*/ 2208317 h 2409432"/>
                  <a:gd name="connsiteX2" fmla="*/ 468745 w 1770754"/>
                  <a:gd name="connsiteY2" fmla="*/ 118359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11" fmla="*/ 587105 w 1770754"/>
                  <a:gd name="connsiteY11" fmla="*/ 2326676 h 2409432"/>
                  <a:gd name="connsiteX0" fmla="*/ 587105 w 1770754"/>
                  <a:gd name="connsiteY0" fmla="*/ 2326676 h 2409432"/>
                  <a:gd name="connsiteX1" fmla="*/ 468746 w 1770754"/>
                  <a:gd name="connsiteY1" fmla="*/ 2208317 h 2409432"/>
                  <a:gd name="connsiteX2" fmla="*/ 722 w 1770754"/>
                  <a:gd name="connsiteY2" fmla="*/ 2226401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0" fmla="*/ 133155 w 1316804"/>
                  <a:gd name="connsiteY0" fmla="*/ 2326676 h 2417782"/>
                  <a:gd name="connsiteX1" fmla="*/ 14796 w 1316804"/>
                  <a:gd name="connsiteY1" fmla="*/ 2208317 h 2417782"/>
                  <a:gd name="connsiteX2" fmla="*/ 14795 w 1316804"/>
                  <a:gd name="connsiteY2" fmla="*/ 118359 h 2417782"/>
                  <a:gd name="connsiteX3" fmla="*/ 133154 w 1316804"/>
                  <a:gd name="connsiteY3" fmla="*/ 0 h 2417782"/>
                  <a:gd name="connsiteX4" fmla="*/ 1080085 w 1316804"/>
                  <a:gd name="connsiteY4" fmla="*/ 0 h 2417782"/>
                  <a:gd name="connsiteX5" fmla="*/ 1198444 w 1316804"/>
                  <a:gd name="connsiteY5" fmla="*/ 118359 h 2417782"/>
                  <a:gd name="connsiteX6" fmla="*/ 1198445 w 1316804"/>
                  <a:gd name="connsiteY6" fmla="*/ 1044979 h 2417782"/>
                  <a:gd name="connsiteX7" fmla="*/ 1316804 w 1316804"/>
                  <a:gd name="connsiteY7" fmla="*/ 1163338 h 2417782"/>
                  <a:gd name="connsiteX8" fmla="*/ 1198445 w 1316804"/>
                  <a:gd name="connsiteY8" fmla="*/ 1281697 h 2417782"/>
                  <a:gd name="connsiteX9" fmla="*/ 1198445 w 1316804"/>
                  <a:gd name="connsiteY9" fmla="*/ 2208317 h 2417782"/>
                  <a:gd name="connsiteX10" fmla="*/ 1080086 w 1316804"/>
                  <a:gd name="connsiteY10" fmla="*/ 2326676 h 2417782"/>
                  <a:gd name="connsiteX11" fmla="*/ 133155 w 1316804"/>
                  <a:gd name="connsiteY11" fmla="*/ 2326676 h 2417782"/>
                  <a:gd name="connsiteX0" fmla="*/ 133155 w 1316804"/>
                  <a:gd name="connsiteY0" fmla="*/ 2326676 h 2417782"/>
                  <a:gd name="connsiteX1" fmla="*/ 14796 w 1316804"/>
                  <a:gd name="connsiteY1" fmla="*/ 2208317 h 2417782"/>
                  <a:gd name="connsiteX2" fmla="*/ 133154 w 1316804"/>
                  <a:gd name="connsiteY2" fmla="*/ 0 h 2417782"/>
                  <a:gd name="connsiteX3" fmla="*/ 1080085 w 1316804"/>
                  <a:gd name="connsiteY3" fmla="*/ 0 h 2417782"/>
                  <a:gd name="connsiteX4" fmla="*/ 1198444 w 1316804"/>
                  <a:gd name="connsiteY4" fmla="*/ 118359 h 2417782"/>
                  <a:gd name="connsiteX5" fmla="*/ 1198445 w 1316804"/>
                  <a:gd name="connsiteY5" fmla="*/ 1044979 h 2417782"/>
                  <a:gd name="connsiteX6" fmla="*/ 1316804 w 1316804"/>
                  <a:gd name="connsiteY6" fmla="*/ 1163338 h 2417782"/>
                  <a:gd name="connsiteX7" fmla="*/ 1198445 w 1316804"/>
                  <a:gd name="connsiteY7" fmla="*/ 1281697 h 2417782"/>
                  <a:gd name="connsiteX8" fmla="*/ 1198445 w 1316804"/>
                  <a:gd name="connsiteY8" fmla="*/ 2208317 h 2417782"/>
                  <a:gd name="connsiteX9" fmla="*/ 1080086 w 1316804"/>
                  <a:gd name="connsiteY9" fmla="*/ 2326676 h 241778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33155 w 1316804"/>
                  <a:gd name="connsiteY0" fmla="*/ 2326676 h 2409432"/>
                  <a:gd name="connsiteX1" fmla="*/ 133154 w 1316804"/>
                  <a:gd name="connsiteY1" fmla="*/ 0 h 2409432"/>
                  <a:gd name="connsiteX2" fmla="*/ 1080085 w 1316804"/>
                  <a:gd name="connsiteY2" fmla="*/ 0 h 2409432"/>
                  <a:gd name="connsiteX3" fmla="*/ 1198444 w 1316804"/>
                  <a:gd name="connsiteY3" fmla="*/ 118359 h 2409432"/>
                  <a:gd name="connsiteX4" fmla="*/ 1198445 w 1316804"/>
                  <a:gd name="connsiteY4" fmla="*/ 1044979 h 2409432"/>
                  <a:gd name="connsiteX5" fmla="*/ 1316804 w 1316804"/>
                  <a:gd name="connsiteY5" fmla="*/ 1163338 h 2409432"/>
                  <a:gd name="connsiteX6" fmla="*/ 1198445 w 1316804"/>
                  <a:gd name="connsiteY6" fmla="*/ 1281697 h 2409432"/>
                  <a:gd name="connsiteX7" fmla="*/ 1198445 w 1316804"/>
                  <a:gd name="connsiteY7" fmla="*/ 2208317 h 2409432"/>
                  <a:gd name="connsiteX8" fmla="*/ 1080086 w 1316804"/>
                  <a:gd name="connsiteY8" fmla="*/ 2326676 h 240943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080085 w 1316804"/>
                  <a:gd name="connsiteY0" fmla="*/ 0 h 2409432"/>
                  <a:gd name="connsiteX1" fmla="*/ 1198444 w 1316804"/>
                  <a:gd name="connsiteY1" fmla="*/ 118359 h 2409432"/>
                  <a:gd name="connsiteX2" fmla="*/ 1198445 w 1316804"/>
                  <a:gd name="connsiteY2" fmla="*/ 1044979 h 2409432"/>
                  <a:gd name="connsiteX3" fmla="*/ 1316804 w 1316804"/>
                  <a:gd name="connsiteY3" fmla="*/ 1163338 h 2409432"/>
                  <a:gd name="connsiteX4" fmla="*/ 1198445 w 1316804"/>
                  <a:gd name="connsiteY4" fmla="*/ 1281697 h 2409432"/>
                  <a:gd name="connsiteX5" fmla="*/ 1198445 w 1316804"/>
                  <a:gd name="connsiteY5" fmla="*/ 2208317 h 2409432"/>
                  <a:gd name="connsiteX6" fmla="*/ 1080086 w 1316804"/>
                  <a:gd name="connsiteY6" fmla="*/ 2326676 h 2409432"/>
                  <a:gd name="connsiteX0" fmla="*/ 133155 w 1316804"/>
                  <a:gd name="connsiteY0" fmla="*/ 2409432 h 2492188"/>
                  <a:gd name="connsiteX1" fmla="*/ 14796 w 1316804"/>
                  <a:gd name="connsiteY1" fmla="*/ 2291073 h 2492188"/>
                  <a:gd name="connsiteX2" fmla="*/ 14795 w 1316804"/>
                  <a:gd name="connsiteY2" fmla="*/ 201115 h 2492188"/>
                  <a:gd name="connsiteX3" fmla="*/ 1080085 w 1316804"/>
                  <a:gd name="connsiteY3" fmla="*/ 82756 h 2492188"/>
                  <a:gd name="connsiteX4" fmla="*/ 1198444 w 1316804"/>
                  <a:gd name="connsiteY4" fmla="*/ 201115 h 2492188"/>
                  <a:gd name="connsiteX5" fmla="*/ 1198445 w 1316804"/>
                  <a:gd name="connsiteY5" fmla="*/ 1127735 h 2492188"/>
                  <a:gd name="connsiteX6" fmla="*/ 1316804 w 1316804"/>
                  <a:gd name="connsiteY6" fmla="*/ 1246094 h 2492188"/>
                  <a:gd name="connsiteX7" fmla="*/ 1198445 w 1316804"/>
                  <a:gd name="connsiteY7" fmla="*/ 1364453 h 2492188"/>
                  <a:gd name="connsiteX8" fmla="*/ 1198445 w 1316804"/>
                  <a:gd name="connsiteY8" fmla="*/ 2291073 h 2492188"/>
                  <a:gd name="connsiteX9" fmla="*/ 1080086 w 1316804"/>
                  <a:gd name="connsiteY9" fmla="*/ 2409432 h 2492188"/>
                  <a:gd name="connsiteX10" fmla="*/ 133155 w 1316804"/>
                  <a:gd name="connsiteY10" fmla="*/ 2409432 h 2492188"/>
                  <a:gd name="connsiteX0" fmla="*/ 1080085 w 1316804"/>
                  <a:gd name="connsiteY0" fmla="*/ 82756 h 2492188"/>
                  <a:gd name="connsiteX1" fmla="*/ 1198444 w 1316804"/>
                  <a:gd name="connsiteY1" fmla="*/ 201115 h 2492188"/>
                  <a:gd name="connsiteX2" fmla="*/ 1198445 w 1316804"/>
                  <a:gd name="connsiteY2" fmla="*/ 1127735 h 2492188"/>
                  <a:gd name="connsiteX3" fmla="*/ 1316804 w 1316804"/>
                  <a:gd name="connsiteY3" fmla="*/ 1246094 h 2492188"/>
                  <a:gd name="connsiteX4" fmla="*/ 1198445 w 1316804"/>
                  <a:gd name="connsiteY4" fmla="*/ 1364453 h 2492188"/>
                  <a:gd name="connsiteX5" fmla="*/ 1198445 w 1316804"/>
                  <a:gd name="connsiteY5" fmla="*/ 2291073 h 2492188"/>
                  <a:gd name="connsiteX6" fmla="*/ 1080086 w 1316804"/>
                  <a:gd name="connsiteY6" fmla="*/ 2409432 h 2492188"/>
                  <a:gd name="connsiteX0" fmla="*/ 175738 w 1359387"/>
                  <a:gd name="connsiteY0" fmla="*/ 2326676 h 2417782"/>
                  <a:gd name="connsiteX1" fmla="*/ 57379 w 1359387"/>
                  <a:gd name="connsiteY1" fmla="*/ 2208317 h 2417782"/>
                  <a:gd name="connsiteX2" fmla="*/ 1122668 w 1359387"/>
                  <a:gd name="connsiteY2" fmla="*/ 0 h 2417782"/>
                  <a:gd name="connsiteX3" fmla="*/ 1241027 w 1359387"/>
                  <a:gd name="connsiteY3" fmla="*/ 118359 h 2417782"/>
                  <a:gd name="connsiteX4" fmla="*/ 1241028 w 1359387"/>
                  <a:gd name="connsiteY4" fmla="*/ 1044979 h 2417782"/>
                  <a:gd name="connsiteX5" fmla="*/ 1359387 w 1359387"/>
                  <a:gd name="connsiteY5" fmla="*/ 1163338 h 2417782"/>
                  <a:gd name="connsiteX6" fmla="*/ 1241028 w 1359387"/>
                  <a:gd name="connsiteY6" fmla="*/ 1281697 h 2417782"/>
                  <a:gd name="connsiteX7" fmla="*/ 1241028 w 1359387"/>
                  <a:gd name="connsiteY7" fmla="*/ 2208317 h 2417782"/>
                  <a:gd name="connsiteX8" fmla="*/ 1122669 w 1359387"/>
                  <a:gd name="connsiteY8" fmla="*/ 2326676 h 2417782"/>
                  <a:gd name="connsiteX9" fmla="*/ 175738 w 1359387"/>
                  <a:gd name="connsiteY9" fmla="*/ 2326676 h 2417782"/>
                  <a:gd name="connsiteX0" fmla="*/ 1122668 w 1359387"/>
                  <a:gd name="connsiteY0" fmla="*/ 0 h 2417782"/>
                  <a:gd name="connsiteX1" fmla="*/ 1241027 w 1359387"/>
                  <a:gd name="connsiteY1" fmla="*/ 118359 h 2417782"/>
                  <a:gd name="connsiteX2" fmla="*/ 1241028 w 1359387"/>
                  <a:gd name="connsiteY2" fmla="*/ 1044979 h 2417782"/>
                  <a:gd name="connsiteX3" fmla="*/ 1359387 w 1359387"/>
                  <a:gd name="connsiteY3" fmla="*/ 1163338 h 2417782"/>
                  <a:gd name="connsiteX4" fmla="*/ 1241028 w 1359387"/>
                  <a:gd name="connsiteY4" fmla="*/ 1281697 h 2417782"/>
                  <a:gd name="connsiteX5" fmla="*/ 1241028 w 1359387"/>
                  <a:gd name="connsiteY5" fmla="*/ 2208317 h 2417782"/>
                  <a:gd name="connsiteX6" fmla="*/ 1122669 w 1359387"/>
                  <a:gd name="connsiteY6" fmla="*/ 2326676 h 2417782"/>
                  <a:gd name="connsiteX0" fmla="*/ 0 w 1183649"/>
                  <a:gd name="connsiteY0" fmla="*/ 2326676 h 2326676"/>
                  <a:gd name="connsiteX1" fmla="*/ 946930 w 1183649"/>
                  <a:gd name="connsiteY1" fmla="*/ 0 h 2326676"/>
                  <a:gd name="connsiteX2" fmla="*/ 1065289 w 1183649"/>
                  <a:gd name="connsiteY2" fmla="*/ 118359 h 2326676"/>
                  <a:gd name="connsiteX3" fmla="*/ 1065290 w 1183649"/>
                  <a:gd name="connsiteY3" fmla="*/ 1044979 h 2326676"/>
                  <a:gd name="connsiteX4" fmla="*/ 1183649 w 1183649"/>
                  <a:gd name="connsiteY4" fmla="*/ 1163338 h 2326676"/>
                  <a:gd name="connsiteX5" fmla="*/ 1065290 w 1183649"/>
                  <a:gd name="connsiteY5" fmla="*/ 1281697 h 2326676"/>
                  <a:gd name="connsiteX6" fmla="*/ 1065290 w 1183649"/>
                  <a:gd name="connsiteY6" fmla="*/ 2208317 h 2326676"/>
                  <a:gd name="connsiteX7" fmla="*/ 946931 w 1183649"/>
                  <a:gd name="connsiteY7" fmla="*/ 2326676 h 2326676"/>
                  <a:gd name="connsiteX8" fmla="*/ 0 w 1183649"/>
                  <a:gd name="connsiteY8" fmla="*/ 2326676 h 2326676"/>
                  <a:gd name="connsiteX0" fmla="*/ 946930 w 1183649"/>
                  <a:gd name="connsiteY0" fmla="*/ 0 h 2326676"/>
                  <a:gd name="connsiteX1" fmla="*/ 1065289 w 1183649"/>
                  <a:gd name="connsiteY1" fmla="*/ 118359 h 2326676"/>
                  <a:gd name="connsiteX2" fmla="*/ 1065290 w 1183649"/>
                  <a:gd name="connsiteY2" fmla="*/ 1044979 h 2326676"/>
                  <a:gd name="connsiteX3" fmla="*/ 1183649 w 1183649"/>
                  <a:gd name="connsiteY3" fmla="*/ 1163338 h 2326676"/>
                  <a:gd name="connsiteX4" fmla="*/ 1065290 w 1183649"/>
                  <a:gd name="connsiteY4" fmla="*/ 1281697 h 2326676"/>
                  <a:gd name="connsiteX5" fmla="*/ 1065290 w 1183649"/>
                  <a:gd name="connsiteY5" fmla="*/ 2208317 h 2326676"/>
                  <a:gd name="connsiteX6" fmla="*/ 946931 w 1183649"/>
                  <a:gd name="connsiteY6" fmla="*/ 2326676 h 2326676"/>
                  <a:gd name="connsiteX0" fmla="*/ 1 w 236719"/>
                  <a:gd name="connsiteY0" fmla="*/ 2326676 h 2326676"/>
                  <a:gd name="connsiteX1" fmla="*/ 0 w 236719"/>
                  <a:gd name="connsiteY1" fmla="*/ 0 h 2326676"/>
                  <a:gd name="connsiteX2" fmla="*/ 118359 w 236719"/>
                  <a:gd name="connsiteY2" fmla="*/ 118359 h 2326676"/>
                  <a:gd name="connsiteX3" fmla="*/ 118360 w 236719"/>
                  <a:gd name="connsiteY3" fmla="*/ 1044979 h 2326676"/>
                  <a:gd name="connsiteX4" fmla="*/ 236719 w 236719"/>
                  <a:gd name="connsiteY4" fmla="*/ 1163338 h 2326676"/>
                  <a:gd name="connsiteX5" fmla="*/ 118360 w 236719"/>
                  <a:gd name="connsiteY5" fmla="*/ 1281697 h 2326676"/>
                  <a:gd name="connsiteX6" fmla="*/ 118360 w 236719"/>
                  <a:gd name="connsiteY6" fmla="*/ 2208317 h 2326676"/>
                  <a:gd name="connsiteX7" fmla="*/ 1 w 236719"/>
                  <a:gd name="connsiteY7" fmla="*/ 2326676 h 2326676"/>
                  <a:gd name="connsiteX0" fmla="*/ 0 w 236719"/>
                  <a:gd name="connsiteY0" fmla="*/ 0 h 2326676"/>
                  <a:gd name="connsiteX1" fmla="*/ 118359 w 236719"/>
                  <a:gd name="connsiteY1" fmla="*/ 118359 h 2326676"/>
                  <a:gd name="connsiteX2" fmla="*/ 118360 w 236719"/>
                  <a:gd name="connsiteY2" fmla="*/ 1044979 h 2326676"/>
                  <a:gd name="connsiteX3" fmla="*/ 236719 w 236719"/>
                  <a:gd name="connsiteY3" fmla="*/ 1163338 h 2326676"/>
                  <a:gd name="connsiteX4" fmla="*/ 118360 w 236719"/>
                  <a:gd name="connsiteY4" fmla="*/ 1281697 h 2326676"/>
                  <a:gd name="connsiteX5" fmla="*/ 118360 w 236719"/>
                  <a:gd name="connsiteY5" fmla="*/ 2208317 h 2326676"/>
                  <a:gd name="connsiteX6" fmla="*/ 1 w 236719"/>
                  <a:gd name="connsiteY6" fmla="*/ 2326676 h 232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19" h="2326676" stroke="0" extrusionOk="0">
                    <a:moveTo>
                      <a:pt x="1" y="2326676"/>
                    </a:moveTo>
                    <a:cubicBezTo>
                      <a:pt x="1" y="1551117"/>
                      <a:pt x="0" y="775559"/>
                      <a:pt x="0" y="0"/>
                    </a:cubicBez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close/>
                  </a:path>
                  <a:path w="236719" h="2326676" fill="none">
                    <a:moveTo>
                      <a:pt x="0" y="0"/>
                    </a:move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path>
                </a:pathLst>
              </a:custGeom>
              <a:ln w="12700">
                <a:solidFill>
                  <a:schemeClr val="bg2">
                    <a:lumMod val="75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ko-KR" altLang="en-US" sz="1400" b="1" dirty="0">
                  <a:latin typeface="SamsungOne 400" pitchFamily="34" charset="0"/>
                </a:endParaRPr>
              </a:p>
            </p:txBody>
          </p:sp>
          <p:pic>
            <p:nvPicPr>
              <p:cNvPr id="58" name="그림 25">
                <a:extLst>
                  <a:ext uri="{FF2B5EF4-FFF2-40B4-BE49-F238E27FC236}">
                    <a16:creationId xmlns="" xmlns:a16="http://schemas.microsoft.com/office/drawing/2014/main" id="{0564BE65-91E7-4E29-AFBF-ABE13AB1D8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2859" y="4081143"/>
                <a:ext cx="1224000" cy="1048383"/>
              </a:xfrm>
              <a:prstGeom prst="rect">
                <a:avLst/>
              </a:prstGeom>
              <a:ln w="6350">
                <a:solidFill>
                  <a:schemeClr val="bg1">
                    <a:lumMod val="75000"/>
                  </a:schemeClr>
                </a:solidFill>
              </a:ln>
            </p:spPr>
          </p:pic>
          <p:sp>
            <p:nvSpPr>
              <p:cNvPr id="59" name="Rectangle 15">
                <a:extLst>
                  <a:ext uri="{FF2B5EF4-FFF2-40B4-BE49-F238E27FC236}">
                    <a16:creationId xmlns="" xmlns:a16="http://schemas.microsoft.com/office/drawing/2014/main" id="{A3ED7B7A-DA93-41A9-8D54-EF292705E663}"/>
                  </a:ext>
                </a:extLst>
              </p:cNvPr>
              <p:cNvSpPr/>
              <p:nvPr/>
            </p:nvSpPr>
            <p:spPr>
              <a:xfrm>
                <a:off x="3525583" y="5790471"/>
                <a:ext cx="1191416" cy="195773"/>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latin typeface="SamsungOne 400" panose="020B0503030303020204" pitchFamily="34" charset="0"/>
                    <a:ea typeface="SamsungOne 400" panose="020B0503030303020204" pitchFamily="34" charset="0"/>
                  </a:rPr>
                  <a:t>Single Object</a:t>
                </a:r>
                <a:endParaRPr lang="ko-KR" altLang="en-US" sz="1400" b="1" dirty="0">
                  <a:latin typeface="SamsungOne 400" panose="020B0503030303020204" pitchFamily="34" charset="0"/>
                </a:endParaRPr>
              </a:p>
            </p:txBody>
          </p:sp>
          <p:sp>
            <p:nvSpPr>
              <p:cNvPr id="60" name="Rectangle 15">
                <a:extLst>
                  <a:ext uri="{FF2B5EF4-FFF2-40B4-BE49-F238E27FC236}">
                    <a16:creationId xmlns="" xmlns:a16="http://schemas.microsoft.com/office/drawing/2014/main" id="{C859A38A-F872-4EF3-A36E-2CC1B63105E9}"/>
                  </a:ext>
                </a:extLst>
              </p:cNvPr>
              <p:cNvSpPr/>
              <p:nvPr/>
            </p:nvSpPr>
            <p:spPr>
              <a:xfrm>
                <a:off x="3527291" y="3641381"/>
                <a:ext cx="1188000"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tx1">
                        <a:lumMod val="50000"/>
                        <a:lumOff val="50000"/>
                      </a:schemeClr>
                    </a:solidFill>
                    <a:latin typeface="SamsungOne 400" pitchFamily="34" charset="0"/>
                    <a:ea typeface="SamsungOne 400" pitchFamily="34" charset="0"/>
                  </a:rPr>
                  <a:t>Classification + Localization</a:t>
                </a:r>
                <a:endParaRPr lang="ko-KR" altLang="en-US" sz="1400" b="1" dirty="0">
                  <a:solidFill>
                    <a:schemeClr val="tx1">
                      <a:lumMod val="50000"/>
                      <a:lumOff val="50000"/>
                    </a:schemeClr>
                  </a:solidFill>
                  <a:latin typeface="SamsungOne 400" pitchFamily="34" charset="0"/>
                </a:endParaRPr>
              </a:p>
            </p:txBody>
          </p:sp>
          <p:sp>
            <p:nvSpPr>
              <p:cNvPr id="61" name="Rectangle 15">
                <a:extLst>
                  <a:ext uri="{FF2B5EF4-FFF2-40B4-BE49-F238E27FC236}">
                    <a16:creationId xmlns="" xmlns:a16="http://schemas.microsoft.com/office/drawing/2014/main" id="{0C3203D4-B522-4985-8C54-A2A8F761215C}"/>
                  </a:ext>
                </a:extLst>
              </p:cNvPr>
              <p:cNvSpPr/>
              <p:nvPr/>
            </p:nvSpPr>
            <p:spPr>
              <a:xfrm>
                <a:off x="3665637" y="5242237"/>
                <a:ext cx="911308" cy="195773"/>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bg2">
                        <a:lumMod val="50000"/>
                      </a:schemeClr>
                    </a:solidFill>
                    <a:latin typeface="SamsungOne 400" pitchFamily="34" charset="0"/>
                    <a:ea typeface="SamsungOne 400" pitchFamily="34" charset="0"/>
                  </a:rPr>
                  <a:t>CAT</a:t>
                </a:r>
                <a:endParaRPr lang="ko-KR" altLang="en-US" sz="1400" b="1" dirty="0">
                  <a:solidFill>
                    <a:schemeClr val="bg2">
                      <a:lumMod val="50000"/>
                    </a:schemeClr>
                  </a:solidFill>
                  <a:latin typeface="SamsungOne 400" pitchFamily="34" charset="0"/>
                </a:endParaRPr>
              </a:p>
            </p:txBody>
          </p:sp>
          <p:sp>
            <p:nvSpPr>
              <p:cNvPr id="62" name="양쪽 중괄호 4">
                <a:extLst>
                  <a:ext uri="{FF2B5EF4-FFF2-40B4-BE49-F238E27FC236}">
                    <a16:creationId xmlns="" xmlns:a16="http://schemas.microsoft.com/office/drawing/2014/main" id="{27C5D312-05B2-45E4-BF69-73F6CCBB4EEC}"/>
                  </a:ext>
                </a:extLst>
              </p:cNvPr>
              <p:cNvSpPr/>
              <p:nvPr/>
            </p:nvSpPr>
            <p:spPr>
              <a:xfrm rot="5400000">
                <a:off x="4053486" y="4994886"/>
                <a:ext cx="135610" cy="1224000"/>
              </a:xfrm>
              <a:custGeom>
                <a:avLst/>
                <a:gdLst>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118359 w 1420368"/>
                  <a:gd name="connsiteY3" fmla="*/ 1044979 h 2326676"/>
                  <a:gd name="connsiteX4" fmla="*/ 118359 w 1420368"/>
                  <a:gd name="connsiteY4" fmla="*/ 118359 h 2326676"/>
                  <a:gd name="connsiteX5" fmla="*/ 236718 w 1420368"/>
                  <a:gd name="connsiteY5" fmla="*/ 0 h 2326676"/>
                  <a:gd name="connsiteX6" fmla="*/ 1183649 w 1420368"/>
                  <a:gd name="connsiteY6" fmla="*/ 0 h 2326676"/>
                  <a:gd name="connsiteX7" fmla="*/ 1302008 w 1420368"/>
                  <a:gd name="connsiteY7" fmla="*/ 118359 h 2326676"/>
                  <a:gd name="connsiteX8" fmla="*/ 1302009 w 1420368"/>
                  <a:gd name="connsiteY8" fmla="*/ 1044979 h 2326676"/>
                  <a:gd name="connsiteX9" fmla="*/ 1420368 w 1420368"/>
                  <a:gd name="connsiteY9" fmla="*/ 1163338 h 2326676"/>
                  <a:gd name="connsiteX10" fmla="*/ 1302009 w 1420368"/>
                  <a:gd name="connsiteY10" fmla="*/ 1281697 h 2326676"/>
                  <a:gd name="connsiteX11" fmla="*/ 1302009 w 1420368"/>
                  <a:gd name="connsiteY11" fmla="*/ 2208317 h 2326676"/>
                  <a:gd name="connsiteX12" fmla="*/ 1183650 w 1420368"/>
                  <a:gd name="connsiteY12" fmla="*/ 2326676 h 2326676"/>
                  <a:gd name="connsiteX0" fmla="*/ 236719 w 1420368"/>
                  <a:gd name="connsiteY0" fmla="*/ 2326676 h 2347845"/>
                  <a:gd name="connsiteX1" fmla="*/ 118360 w 1420368"/>
                  <a:gd name="connsiteY1" fmla="*/ 2208317 h 2347845"/>
                  <a:gd name="connsiteX2" fmla="*/ 118359 w 1420368"/>
                  <a:gd name="connsiteY2" fmla="*/ 1281697 h 2347845"/>
                  <a:gd name="connsiteX3" fmla="*/ 0 w 1420368"/>
                  <a:gd name="connsiteY3" fmla="*/ 1163338 h 2347845"/>
                  <a:gd name="connsiteX4" fmla="*/ 118359 w 1420368"/>
                  <a:gd name="connsiteY4" fmla="*/ 1044979 h 2347845"/>
                  <a:gd name="connsiteX5" fmla="*/ 118359 w 1420368"/>
                  <a:gd name="connsiteY5" fmla="*/ 118359 h 2347845"/>
                  <a:gd name="connsiteX6" fmla="*/ 236718 w 1420368"/>
                  <a:gd name="connsiteY6" fmla="*/ 0 h 2347845"/>
                  <a:gd name="connsiteX7" fmla="*/ 1183649 w 1420368"/>
                  <a:gd name="connsiteY7" fmla="*/ 0 h 2347845"/>
                  <a:gd name="connsiteX8" fmla="*/ 1302008 w 1420368"/>
                  <a:gd name="connsiteY8" fmla="*/ 118359 h 2347845"/>
                  <a:gd name="connsiteX9" fmla="*/ 1302009 w 1420368"/>
                  <a:gd name="connsiteY9" fmla="*/ 1044979 h 2347845"/>
                  <a:gd name="connsiteX10" fmla="*/ 1420368 w 1420368"/>
                  <a:gd name="connsiteY10" fmla="*/ 1163338 h 2347845"/>
                  <a:gd name="connsiteX11" fmla="*/ 1302009 w 1420368"/>
                  <a:gd name="connsiteY11" fmla="*/ 1281697 h 2347845"/>
                  <a:gd name="connsiteX12" fmla="*/ 1302009 w 1420368"/>
                  <a:gd name="connsiteY12" fmla="*/ 2208317 h 2347845"/>
                  <a:gd name="connsiteX13" fmla="*/ 1183650 w 1420368"/>
                  <a:gd name="connsiteY13" fmla="*/ 2326676 h 2347845"/>
                  <a:gd name="connsiteX14" fmla="*/ 236719 w 1420368"/>
                  <a:gd name="connsiteY14" fmla="*/ 2326676 h 2347845"/>
                  <a:gd name="connsiteX0" fmla="*/ 236719 w 1420368"/>
                  <a:gd name="connsiteY0" fmla="*/ 2326676 h 2347845"/>
                  <a:gd name="connsiteX1" fmla="*/ 118360 w 1420368"/>
                  <a:gd name="connsiteY1" fmla="*/ 2208317 h 2347845"/>
                  <a:gd name="connsiteX2" fmla="*/ 118359 w 1420368"/>
                  <a:gd name="connsiteY2" fmla="*/ 1044979 h 2347845"/>
                  <a:gd name="connsiteX3" fmla="*/ 118359 w 1420368"/>
                  <a:gd name="connsiteY3" fmla="*/ 118359 h 2347845"/>
                  <a:gd name="connsiteX4" fmla="*/ 236718 w 1420368"/>
                  <a:gd name="connsiteY4" fmla="*/ 0 h 2347845"/>
                  <a:gd name="connsiteX5" fmla="*/ 1183649 w 1420368"/>
                  <a:gd name="connsiteY5" fmla="*/ 0 h 2347845"/>
                  <a:gd name="connsiteX6" fmla="*/ 1302008 w 1420368"/>
                  <a:gd name="connsiteY6" fmla="*/ 118359 h 2347845"/>
                  <a:gd name="connsiteX7" fmla="*/ 1302009 w 1420368"/>
                  <a:gd name="connsiteY7" fmla="*/ 1044979 h 2347845"/>
                  <a:gd name="connsiteX8" fmla="*/ 1420368 w 1420368"/>
                  <a:gd name="connsiteY8" fmla="*/ 1163338 h 2347845"/>
                  <a:gd name="connsiteX9" fmla="*/ 1302009 w 1420368"/>
                  <a:gd name="connsiteY9" fmla="*/ 1281697 h 2347845"/>
                  <a:gd name="connsiteX10" fmla="*/ 1302009 w 1420368"/>
                  <a:gd name="connsiteY10" fmla="*/ 2208317 h 2347845"/>
                  <a:gd name="connsiteX11" fmla="*/ 1183650 w 1420368"/>
                  <a:gd name="connsiteY11" fmla="*/ 2326676 h 2347845"/>
                  <a:gd name="connsiteX0" fmla="*/ 236719 w 1420368"/>
                  <a:gd name="connsiteY0" fmla="*/ 2326676 h 2409432"/>
                  <a:gd name="connsiteX1" fmla="*/ 118360 w 1420368"/>
                  <a:gd name="connsiteY1" fmla="*/ 2208317 h 2409432"/>
                  <a:gd name="connsiteX2" fmla="*/ 118359 w 1420368"/>
                  <a:gd name="connsiteY2" fmla="*/ 1281697 h 2409432"/>
                  <a:gd name="connsiteX3" fmla="*/ 0 w 1420368"/>
                  <a:gd name="connsiteY3" fmla="*/ 1163338 h 2409432"/>
                  <a:gd name="connsiteX4" fmla="*/ 118359 w 1420368"/>
                  <a:gd name="connsiteY4" fmla="*/ 1044979 h 2409432"/>
                  <a:gd name="connsiteX5" fmla="*/ 118359 w 1420368"/>
                  <a:gd name="connsiteY5" fmla="*/ 118359 h 2409432"/>
                  <a:gd name="connsiteX6" fmla="*/ 236718 w 1420368"/>
                  <a:gd name="connsiteY6" fmla="*/ 0 h 2409432"/>
                  <a:gd name="connsiteX7" fmla="*/ 1183649 w 1420368"/>
                  <a:gd name="connsiteY7" fmla="*/ 0 h 2409432"/>
                  <a:gd name="connsiteX8" fmla="*/ 1302008 w 1420368"/>
                  <a:gd name="connsiteY8" fmla="*/ 118359 h 2409432"/>
                  <a:gd name="connsiteX9" fmla="*/ 1302009 w 1420368"/>
                  <a:gd name="connsiteY9" fmla="*/ 1044979 h 2409432"/>
                  <a:gd name="connsiteX10" fmla="*/ 1420368 w 1420368"/>
                  <a:gd name="connsiteY10" fmla="*/ 1163338 h 2409432"/>
                  <a:gd name="connsiteX11" fmla="*/ 1302009 w 1420368"/>
                  <a:gd name="connsiteY11" fmla="*/ 1281697 h 2409432"/>
                  <a:gd name="connsiteX12" fmla="*/ 1302009 w 1420368"/>
                  <a:gd name="connsiteY12" fmla="*/ 2208317 h 2409432"/>
                  <a:gd name="connsiteX13" fmla="*/ 1183650 w 1420368"/>
                  <a:gd name="connsiteY13" fmla="*/ 2326676 h 2409432"/>
                  <a:gd name="connsiteX14" fmla="*/ 236719 w 1420368"/>
                  <a:gd name="connsiteY14" fmla="*/ 2326676 h 2409432"/>
                  <a:gd name="connsiteX0" fmla="*/ 236719 w 1420368"/>
                  <a:gd name="connsiteY0" fmla="*/ 2326676 h 2409432"/>
                  <a:gd name="connsiteX1" fmla="*/ 118360 w 1420368"/>
                  <a:gd name="connsiteY1" fmla="*/ 2208317 h 2409432"/>
                  <a:gd name="connsiteX2" fmla="*/ 118359 w 1420368"/>
                  <a:gd name="connsiteY2" fmla="*/ 118359 h 2409432"/>
                  <a:gd name="connsiteX3" fmla="*/ 236718 w 1420368"/>
                  <a:gd name="connsiteY3" fmla="*/ 0 h 2409432"/>
                  <a:gd name="connsiteX4" fmla="*/ 1183649 w 1420368"/>
                  <a:gd name="connsiteY4" fmla="*/ 0 h 2409432"/>
                  <a:gd name="connsiteX5" fmla="*/ 1302008 w 1420368"/>
                  <a:gd name="connsiteY5" fmla="*/ 118359 h 2409432"/>
                  <a:gd name="connsiteX6" fmla="*/ 1302009 w 1420368"/>
                  <a:gd name="connsiteY6" fmla="*/ 1044979 h 2409432"/>
                  <a:gd name="connsiteX7" fmla="*/ 1420368 w 1420368"/>
                  <a:gd name="connsiteY7" fmla="*/ 1163338 h 2409432"/>
                  <a:gd name="connsiteX8" fmla="*/ 1302009 w 1420368"/>
                  <a:gd name="connsiteY8" fmla="*/ 1281697 h 2409432"/>
                  <a:gd name="connsiteX9" fmla="*/ 1302009 w 1420368"/>
                  <a:gd name="connsiteY9" fmla="*/ 2208317 h 2409432"/>
                  <a:gd name="connsiteX10" fmla="*/ 1183650 w 1420368"/>
                  <a:gd name="connsiteY10" fmla="*/ 2326676 h 2409432"/>
                  <a:gd name="connsiteX0" fmla="*/ 403032 w 1586681"/>
                  <a:gd name="connsiteY0" fmla="*/ 2326676 h 2409432"/>
                  <a:gd name="connsiteX1" fmla="*/ 284673 w 1586681"/>
                  <a:gd name="connsiteY1" fmla="*/ 2208317 h 2409432"/>
                  <a:gd name="connsiteX2" fmla="*/ 284672 w 1586681"/>
                  <a:gd name="connsiteY2" fmla="*/ 1281697 h 2409432"/>
                  <a:gd name="connsiteX3" fmla="*/ 166313 w 1586681"/>
                  <a:gd name="connsiteY3" fmla="*/ 1163338 h 2409432"/>
                  <a:gd name="connsiteX4" fmla="*/ 0 w 1586681"/>
                  <a:gd name="connsiteY4" fmla="*/ 967341 h 2409432"/>
                  <a:gd name="connsiteX5" fmla="*/ 284672 w 1586681"/>
                  <a:gd name="connsiteY5" fmla="*/ 118359 h 2409432"/>
                  <a:gd name="connsiteX6" fmla="*/ 403031 w 1586681"/>
                  <a:gd name="connsiteY6" fmla="*/ 0 h 2409432"/>
                  <a:gd name="connsiteX7" fmla="*/ 1349962 w 1586681"/>
                  <a:gd name="connsiteY7" fmla="*/ 0 h 2409432"/>
                  <a:gd name="connsiteX8" fmla="*/ 1468321 w 1586681"/>
                  <a:gd name="connsiteY8" fmla="*/ 118359 h 2409432"/>
                  <a:gd name="connsiteX9" fmla="*/ 1468322 w 1586681"/>
                  <a:gd name="connsiteY9" fmla="*/ 1044979 h 2409432"/>
                  <a:gd name="connsiteX10" fmla="*/ 1586681 w 1586681"/>
                  <a:gd name="connsiteY10" fmla="*/ 1163338 h 2409432"/>
                  <a:gd name="connsiteX11" fmla="*/ 1468322 w 1586681"/>
                  <a:gd name="connsiteY11" fmla="*/ 1281697 h 2409432"/>
                  <a:gd name="connsiteX12" fmla="*/ 1468322 w 1586681"/>
                  <a:gd name="connsiteY12" fmla="*/ 2208317 h 2409432"/>
                  <a:gd name="connsiteX13" fmla="*/ 1349963 w 1586681"/>
                  <a:gd name="connsiteY13" fmla="*/ 2326676 h 2409432"/>
                  <a:gd name="connsiteX14" fmla="*/ 403032 w 1586681"/>
                  <a:gd name="connsiteY14" fmla="*/ 2326676 h 2409432"/>
                  <a:gd name="connsiteX0" fmla="*/ 403032 w 1586681"/>
                  <a:gd name="connsiteY0" fmla="*/ 2326676 h 2409432"/>
                  <a:gd name="connsiteX1" fmla="*/ 284673 w 1586681"/>
                  <a:gd name="connsiteY1" fmla="*/ 2208317 h 2409432"/>
                  <a:gd name="connsiteX2" fmla="*/ 284672 w 1586681"/>
                  <a:gd name="connsiteY2" fmla="*/ 118359 h 2409432"/>
                  <a:gd name="connsiteX3" fmla="*/ 403031 w 1586681"/>
                  <a:gd name="connsiteY3" fmla="*/ 0 h 2409432"/>
                  <a:gd name="connsiteX4" fmla="*/ 1349962 w 1586681"/>
                  <a:gd name="connsiteY4" fmla="*/ 0 h 2409432"/>
                  <a:gd name="connsiteX5" fmla="*/ 1468321 w 1586681"/>
                  <a:gd name="connsiteY5" fmla="*/ 118359 h 2409432"/>
                  <a:gd name="connsiteX6" fmla="*/ 1468322 w 1586681"/>
                  <a:gd name="connsiteY6" fmla="*/ 1044979 h 2409432"/>
                  <a:gd name="connsiteX7" fmla="*/ 1586681 w 1586681"/>
                  <a:gd name="connsiteY7" fmla="*/ 1163338 h 2409432"/>
                  <a:gd name="connsiteX8" fmla="*/ 1468322 w 1586681"/>
                  <a:gd name="connsiteY8" fmla="*/ 1281697 h 2409432"/>
                  <a:gd name="connsiteX9" fmla="*/ 1468322 w 1586681"/>
                  <a:gd name="connsiteY9" fmla="*/ 2208317 h 2409432"/>
                  <a:gd name="connsiteX10" fmla="*/ 1349963 w 1586681"/>
                  <a:gd name="connsiteY10" fmla="*/ 2326676 h 2409432"/>
                  <a:gd name="connsiteX0" fmla="*/ 724061 w 1907710"/>
                  <a:gd name="connsiteY0" fmla="*/ 2326676 h 2409432"/>
                  <a:gd name="connsiteX1" fmla="*/ 605702 w 1907710"/>
                  <a:gd name="connsiteY1" fmla="*/ 2208317 h 2409432"/>
                  <a:gd name="connsiteX2" fmla="*/ 605701 w 1907710"/>
                  <a:gd name="connsiteY2" fmla="*/ 1281697 h 2409432"/>
                  <a:gd name="connsiteX3" fmla="*/ 4263 w 1907710"/>
                  <a:gd name="connsiteY3" fmla="*/ 1318613 h 2409432"/>
                  <a:gd name="connsiteX4" fmla="*/ 321029 w 1907710"/>
                  <a:gd name="connsiteY4" fmla="*/ 967341 h 2409432"/>
                  <a:gd name="connsiteX5" fmla="*/ 605701 w 1907710"/>
                  <a:gd name="connsiteY5" fmla="*/ 118359 h 2409432"/>
                  <a:gd name="connsiteX6" fmla="*/ 724060 w 1907710"/>
                  <a:gd name="connsiteY6" fmla="*/ 0 h 2409432"/>
                  <a:gd name="connsiteX7" fmla="*/ 1670991 w 1907710"/>
                  <a:gd name="connsiteY7" fmla="*/ 0 h 2409432"/>
                  <a:gd name="connsiteX8" fmla="*/ 1789350 w 1907710"/>
                  <a:gd name="connsiteY8" fmla="*/ 118359 h 2409432"/>
                  <a:gd name="connsiteX9" fmla="*/ 1789351 w 1907710"/>
                  <a:gd name="connsiteY9" fmla="*/ 1044979 h 2409432"/>
                  <a:gd name="connsiteX10" fmla="*/ 1907710 w 1907710"/>
                  <a:gd name="connsiteY10" fmla="*/ 1163338 h 2409432"/>
                  <a:gd name="connsiteX11" fmla="*/ 1789351 w 1907710"/>
                  <a:gd name="connsiteY11" fmla="*/ 1281697 h 2409432"/>
                  <a:gd name="connsiteX12" fmla="*/ 1789351 w 1907710"/>
                  <a:gd name="connsiteY12" fmla="*/ 2208317 h 2409432"/>
                  <a:gd name="connsiteX13" fmla="*/ 1670992 w 1907710"/>
                  <a:gd name="connsiteY13" fmla="*/ 2326676 h 2409432"/>
                  <a:gd name="connsiteX14" fmla="*/ 724061 w 1907710"/>
                  <a:gd name="connsiteY14" fmla="*/ 2326676 h 2409432"/>
                  <a:gd name="connsiteX0" fmla="*/ 724061 w 1907710"/>
                  <a:gd name="connsiteY0" fmla="*/ 2326676 h 2409432"/>
                  <a:gd name="connsiteX1" fmla="*/ 605702 w 1907710"/>
                  <a:gd name="connsiteY1" fmla="*/ 2208317 h 2409432"/>
                  <a:gd name="connsiteX2" fmla="*/ 605701 w 1907710"/>
                  <a:gd name="connsiteY2" fmla="*/ 118359 h 2409432"/>
                  <a:gd name="connsiteX3" fmla="*/ 724060 w 1907710"/>
                  <a:gd name="connsiteY3" fmla="*/ 0 h 2409432"/>
                  <a:gd name="connsiteX4" fmla="*/ 1670991 w 1907710"/>
                  <a:gd name="connsiteY4" fmla="*/ 0 h 2409432"/>
                  <a:gd name="connsiteX5" fmla="*/ 1789350 w 1907710"/>
                  <a:gd name="connsiteY5" fmla="*/ 118359 h 2409432"/>
                  <a:gd name="connsiteX6" fmla="*/ 1789351 w 1907710"/>
                  <a:gd name="connsiteY6" fmla="*/ 1044979 h 2409432"/>
                  <a:gd name="connsiteX7" fmla="*/ 1907710 w 1907710"/>
                  <a:gd name="connsiteY7" fmla="*/ 1163338 h 2409432"/>
                  <a:gd name="connsiteX8" fmla="*/ 1789351 w 1907710"/>
                  <a:gd name="connsiteY8" fmla="*/ 1281697 h 2409432"/>
                  <a:gd name="connsiteX9" fmla="*/ 1789351 w 1907710"/>
                  <a:gd name="connsiteY9" fmla="*/ 2208317 h 2409432"/>
                  <a:gd name="connsiteX10" fmla="*/ 1670992 w 1907710"/>
                  <a:gd name="connsiteY10" fmla="*/ 2326676 h 2409432"/>
                  <a:gd name="connsiteX0" fmla="*/ 720109 w 1903758"/>
                  <a:gd name="connsiteY0" fmla="*/ 2326676 h 2409432"/>
                  <a:gd name="connsiteX1" fmla="*/ 601750 w 1903758"/>
                  <a:gd name="connsiteY1" fmla="*/ 2208317 h 2409432"/>
                  <a:gd name="connsiteX2" fmla="*/ 265319 w 1903758"/>
                  <a:gd name="connsiteY2" fmla="*/ 1411093 h 2409432"/>
                  <a:gd name="connsiteX3" fmla="*/ 311 w 1903758"/>
                  <a:gd name="connsiteY3" fmla="*/ 1318613 h 2409432"/>
                  <a:gd name="connsiteX4" fmla="*/ 317077 w 1903758"/>
                  <a:gd name="connsiteY4" fmla="*/ 967341 h 2409432"/>
                  <a:gd name="connsiteX5" fmla="*/ 601749 w 1903758"/>
                  <a:gd name="connsiteY5" fmla="*/ 118359 h 2409432"/>
                  <a:gd name="connsiteX6" fmla="*/ 720108 w 1903758"/>
                  <a:gd name="connsiteY6" fmla="*/ 0 h 2409432"/>
                  <a:gd name="connsiteX7" fmla="*/ 1667039 w 1903758"/>
                  <a:gd name="connsiteY7" fmla="*/ 0 h 2409432"/>
                  <a:gd name="connsiteX8" fmla="*/ 1785398 w 1903758"/>
                  <a:gd name="connsiteY8" fmla="*/ 118359 h 2409432"/>
                  <a:gd name="connsiteX9" fmla="*/ 1785399 w 1903758"/>
                  <a:gd name="connsiteY9" fmla="*/ 1044979 h 2409432"/>
                  <a:gd name="connsiteX10" fmla="*/ 1903758 w 1903758"/>
                  <a:gd name="connsiteY10" fmla="*/ 1163338 h 2409432"/>
                  <a:gd name="connsiteX11" fmla="*/ 1785399 w 1903758"/>
                  <a:gd name="connsiteY11" fmla="*/ 1281697 h 2409432"/>
                  <a:gd name="connsiteX12" fmla="*/ 1785399 w 1903758"/>
                  <a:gd name="connsiteY12" fmla="*/ 2208317 h 2409432"/>
                  <a:gd name="connsiteX13" fmla="*/ 1667040 w 1903758"/>
                  <a:gd name="connsiteY13" fmla="*/ 2326676 h 2409432"/>
                  <a:gd name="connsiteX14" fmla="*/ 720109 w 1903758"/>
                  <a:gd name="connsiteY14" fmla="*/ 2326676 h 2409432"/>
                  <a:gd name="connsiteX0" fmla="*/ 720109 w 1903758"/>
                  <a:gd name="connsiteY0" fmla="*/ 2326676 h 2409432"/>
                  <a:gd name="connsiteX1" fmla="*/ 601750 w 1903758"/>
                  <a:gd name="connsiteY1" fmla="*/ 2208317 h 2409432"/>
                  <a:gd name="connsiteX2" fmla="*/ 601749 w 1903758"/>
                  <a:gd name="connsiteY2" fmla="*/ 118359 h 2409432"/>
                  <a:gd name="connsiteX3" fmla="*/ 720108 w 1903758"/>
                  <a:gd name="connsiteY3" fmla="*/ 0 h 2409432"/>
                  <a:gd name="connsiteX4" fmla="*/ 1667039 w 1903758"/>
                  <a:gd name="connsiteY4" fmla="*/ 0 h 2409432"/>
                  <a:gd name="connsiteX5" fmla="*/ 1785398 w 1903758"/>
                  <a:gd name="connsiteY5" fmla="*/ 118359 h 2409432"/>
                  <a:gd name="connsiteX6" fmla="*/ 1785399 w 1903758"/>
                  <a:gd name="connsiteY6" fmla="*/ 1044979 h 2409432"/>
                  <a:gd name="connsiteX7" fmla="*/ 1903758 w 1903758"/>
                  <a:gd name="connsiteY7" fmla="*/ 1163338 h 2409432"/>
                  <a:gd name="connsiteX8" fmla="*/ 1785399 w 1903758"/>
                  <a:gd name="connsiteY8" fmla="*/ 1281697 h 2409432"/>
                  <a:gd name="connsiteX9" fmla="*/ 1785399 w 1903758"/>
                  <a:gd name="connsiteY9" fmla="*/ 2208317 h 2409432"/>
                  <a:gd name="connsiteX10" fmla="*/ 1667040 w 1903758"/>
                  <a:gd name="connsiteY10" fmla="*/ 2326676 h 2409432"/>
                  <a:gd name="connsiteX0" fmla="*/ 720109 w 1903758"/>
                  <a:gd name="connsiteY0" fmla="*/ 2326676 h 2373194"/>
                  <a:gd name="connsiteX1" fmla="*/ 601750 w 1903758"/>
                  <a:gd name="connsiteY1" fmla="*/ 2208317 h 2373194"/>
                  <a:gd name="connsiteX2" fmla="*/ 265319 w 1903758"/>
                  <a:gd name="connsiteY2" fmla="*/ 1411093 h 2373194"/>
                  <a:gd name="connsiteX3" fmla="*/ 311 w 1903758"/>
                  <a:gd name="connsiteY3" fmla="*/ 1318613 h 2373194"/>
                  <a:gd name="connsiteX4" fmla="*/ 317077 w 1903758"/>
                  <a:gd name="connsiteY4" fmla="*/ 967341 h 2373194"/>
                  <a:gd name="connsiteX5" fmla="*/ 601749 w 1903758"/>
                  <a:gd name="connsiteY5" fmla="*/ 118359 h 2373194"/>
                  <a:gd name="connsiteX6" fmla="*/ 720108 w 1903758"/>
                  <a:gd name="connsiteY6" fmla="*/ 0 h 2373194"/>
                  <a:gd name="connsiteX7" fmla="*/ 1667039 w 1903758"/>
                  <a:gd name="connsiteY7" fmla="*/ 0 h 2373194"/>
                  <a:gd name="connsiteX8" fmla="*/ 1785398 w 1903758"/>
                  <a:gd name="connsiteY8" fmla="*/ 118359 h 2373194"/>
                  <a:gd name="connsiteX9" fmla="*/ 1785399 w 1903758"/>
                  <a:gd name="connsiteY9" fmla="*/ 1044979 h 2373194"/>
                  <a:gd name="connsiteX10" fmla="*/ 1903758 w 1903758"/>
                  <a:gd name="connsiteY10" fmla="*/ 1163338 h 2373194"/>
                  <a:gd name="connsiteX11" fmla="*/ 1785399 w 1903758"/>
                  <a:gd name="connsiteY11" fmla="*/ 1281697 h 2373194"/>
                  <a:gd name="connsiteX12" fmla="*/ 1785399 w 1903758"/>
                  <a:gd name="connsiteY12" fmla="*/ 2208317 h 2373194"/>
                  <a:gd name="connsiteX13" fmla="*/ 1667040 w 1903758"/>
                  <a:gd name="connsiteY13" fmla="*/ 2326676 h 2373194"/>
                  <a:gd name="connsiteX14" fmla="*/ 720109 w 1903758"/>
                  <a:gd name="connsiteY14" fmla="*/ 2326676 h 2373194"/>
                  <a:gd name="connsiteX0" fmla="*/ 720109 w 1903758"/>
                  <a:gd name="connsiteY0" fmla="*/ 2326676 h 2373194"/>
                  <a:gd name="connsiteX1" fmla="*/ 601750 w 1903758"/>
                  <a:gd name="connsiteY1" fmla="*/ 2208317 h 2373194"/>
                  <a:gd name="connsiteX2" fmla="*/ 133726 w 1903758"/>
                  <a:gd name="connsiteY2" fmla="*/ 2226401 h 2373194"/>
                  <a:gd name="connsiteX3" fmla="*/ 601749 w 1903758"/>
                  <a:gd name="connsiteY3" fmla="*/ 118359 h 2373194"/>
                  <a:gd name="connsiteX4" fmla="*/ 720108 w 1903758"/>
                  <a:gd name="connsiteY4" fmla="*/ 0 h 2373194"/>
                  <a:gd name="connsiteX5" fmla="*/ 1667039 w 1903758"/>
                  <a:gd name="connsiteY5" fmla="*/ 0 h 2373194"/>
                  <a:gd name="connsiteX6" fmla="*/ 1785398 w 1903758"/>
                  <a:gd name="connsiteY6" fmla="*/ 118359 h 2373194"/>
                  <a:gd name="connsiteX7" fmla="*/ 1785399 w 1903758"/>
                  <a:gd name="connsiteY7" fmla="*/ 1044979 h 2373194"/>
                  <a:gd name="connsiteX8" fmla="*/ 1903758 w 1903758"/>
                  <a:gd name="connsiteY8" fmla="*/ 1163338 h 2373194"/>
                  <a:gd name="connsiteX9" fmla="*/ 1785399 w 1903758"/>
                  <a:gd name="connsiteY9" fmla="*/ 1281697 h 2373194"/>
                  <a:gd name="connsiteX10" fmla="*/ 1785399 w 1903758"/>
                  <a:gd name="connsiteY10" fmla="*/ 2208317 h 2373194"/>
                  <a:gd name="connsiteX11" fmla="*/ 1667040 w 1903758"/>
                  <a:gd name="connsiteY11" fmla="*/ 2326676 h 2373194"/>
                  <a:gd name="connsiteX0" fmla="*/ 728778 w 1912427"/>
                  <a:gd name="connsiteY0" fmla="*/ 2326676 h 2373194"/>
                  <a:gd name="connsiteX1" fmla="*/ 610419 w 1912427"/>
                  <a:gd name="connsiteY1" fmla="*/ 2208317 h 2373194"/>
                  <a:gd name="connsiteX2" fmla="*/ 273988 w 1912427"/>
                  <a:gd name="connsiteY2" fmla="*/ 1411093 h 2373194"/>
                  <a:gd name="connsiteX3" fmla="*/ 8980 w 1912427"/>
                  <a:gd name="connsiteY3" fmla="*/ 1318613 h 2373194"/>
                  <a:gd name="connsiteX4" fmla="*/ 610418 w 1912427"/>
                  <a:gd name="connsiteY4" fmla="*/ 118359 h 2373194"/>
                  <a:gd name="connsiteX5" fmla="*/ 728777 w 1912427"/>
                  <a:gd name="connsiteY5" fmla="*/ 0 h 2373194"/>
                  <a:gd name="connsiteX6" fmla="*/ 1675708 w 1912427"/>
                  <a:gd name="connsiteY6" fmla="*/ 0 h 2373194"/>
                  <a:gd name="connsiteX7" fmla="*/ 1794067 w 1912427"/>
                  <a:gd name="connsiteY7" fmla="*/ 118359 h 2373194"/>
                  <a:gd name="connsiteX8" fmla="*/ 1794068 w 1912427"/>
                  <a:gd name="connsiteY8" fmla="*/ 1044979 h 2373194"/>
                  <a:gd name="connsiteX9" fmla="*/ 1912427 w 1912427"/>
                  <a:gd name="connsiteY9" fmla="*/ 1163338 h 2373194"/>
                  <a:gd name="connsiteX10" fmla="*/ 1794068 w 1912427"/>
                  <a:gd name="connsiteY10" fmla="*/ 1281697 h 2373194"/>
                  <a:gd name="connsiteX11" fmla="*/ 1794068 w 1912427"/>
                  <a:gd name="connsiteY11" fmla="*/ 2208317 h 2373194"/>
                  <a:gd name="connsiteX12" fmla="*/ 1675709 w 1912427"/>
                  <a:gd name="connsiteY12" fmla="*/ 2326676 h 2373194"/>
                  <a:gd name="connsiteX13" fmla="*/ 728778 w 1912427"/>
                  <a:gd name="connsiteY13" fmla="*/ 2326676 h 2373194"/>
                  <a:gd name="connsiteX0" fmla="*/ 728778 w 1912427"/>
                  <a:gd name="connsiteY0" fmla="*/ 2326676 h 2373194"/>
                  <a:gd name="connsiteX1" fmla="*/ 610419 w 1912427"/>
                  <a:gd name="connsiteY1" fmla="*/ 2208317 h 2373194"/>
                  <a:gd name="connsiteX2" fmla="*/ 142395 w 1912427"/>
                  <a:gd name="connsiteY2" fmla="*/ 2226401 h 2373194"/>
                  <a:gd name="connsiteX3" fmla="*/ 610418 w 1912427"/>
                  <a:gd name="connsiteY3" fmla="*/ 118359 h 2373194"/>
                  <a:gd name="connsiteX4" fmla="*/ 728777 w 1912427"/>
                  <a:gd name="connsiteY4" fmla="*/ 0 h 2373194"/>
                  <a:gd name="connsiteX5" fmla="*/ 1675708 w 1912427"/>
                  <a:gd name="connsiteY5" fmla="*/ 0 h 2373194"/>
                  <a:gd name="connsiteX6" fmla="*/ 1794067 w 1912427"/>
                  <a:gd name="connsiteY6" fmla="*/ 118359 h 2373194"/>
                  <a:gd name="connsiteX7" fmla="*/ 1794068 w 1912427"/>
                  <a:gd name="connsiteY7" fmla="*/ 1044979 h 2373194"/>
                  <a:gd name="connsiteX8" fmla="*/ 1912427 w 1912427"/>
                  <a:gd name="connsiteY8" fmla="*/ 1163338 h 2373194"/>
                  <a:gd name="connsiteX9" fmla="*/ 1794068 w 1912427"/>
                  <a:gd name="connsiteY9" fmla="*/ 1281697 h 2373194"/>
                  <a:gd name="connsiteX10" fmla="*/ 1794068 w 1912427"/>
                  <a:gd name="connsiteY10" fmla="*/ 2208317 h 2373194"/>
                  <a:gd name="connsiteX11" fmla="*/ 1675709 w 1912427"/>
                  <a:gd name="connsiteY11" fmla="*/ 2326676 h 2373194"/>
                  <a:gd name="connsiteX0" fmla="*/ 719798 w 1903447"/>
                  <a:gd name="connsiteY0" fmla="*/ 2326676 h 2373194"/>
                  <a:gd name="connsiteX1" fmla="*/ 601439 w 1903447"/>
                  <a:gd name="connsiteY1" fmla="*/ 2208317 h 2373194"/>
                  <a:gd name="connsiteX2" fmla="*/ 0 w 1903447"/>
                  <a:gd name="connsiteY2" fmla="*/ 1318613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12" fmla="*/ 719798 w 1903447"/>
                  <a:gd name="connsiteY12" fmla="*/ 2326676 h 2373194"/>
                  <a:gd name="connsiteX0" fmla="*/ 719798 w 1903447"/>
                  <a:gd name="connsiteY0" fmla="*/ 2326676 h 2373194"/>
                  <a:gd name="connsiteX1" fmla="*/ 601439 w 1903447"/>
                  <a:gd name="connsiteY1" fmla="*/ 2208317 h 2373194"/>
                  <a:gd name="connsiteX2" fmla="*/ 133415 w 1903447"/>
                  <a:gd name="connsiteY2" fmla="*/ 2226401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0" fmla="*/ 586383 w 1770032"/>
                  <a:gd name="connsiteY0" fmla="*/ 2326676 h 2409432"/>
                  <a:gd name="connsiteX1" fmla="*/ 468024 w 1770032"/>
                  <a:gd name="connsiteY1" fmla="*/ 2208317 h 2409432"/>
                  <a:gd name="connsiteX2" fmla="*/ 468023 w 1770032"/>
                  <a:gd name="connsiteY2" fmla="*/ 118359 h 2409432"/>
                  <a:gd name="connsiteX3" fmla="*/ 586382 w 1770032"/>
                  <a:gd name="connsiteY3" fmla="*/ 0 h 2409432"/>
                  <a:gd name="connsiteX4" fmla="*/ 1533313 w 1770032"/>
                  <a:gd name="connsiteY4" fmla="*/ 0 h 2409432"/>
                  <a:gd name="connsiteX5" fmla="*/ 1651672 w 1770032"/>
                  <a:gd name="connsiteY5" fmla="*/ 118359 h 2409432"/>
                  <a:gd name="connsiteX6" fmla="*/ 1651673 w 1770032"/>
                  <a:gd name="connsiteY6" fmla="*/ 1044979 h 2409432"/>
                  <a:gd name="connsiteX7" fmla="*/ 1770032 w 1770032"/>
                  <a:gd name="connsiteY7" fmla="*/ 1163338 h 2409432"/>
                  <a:gd name="connsiteX8" fmla="*/ 1651673 w 1770032"/>
                  <a:gd name="connsiteY8" fmla="*/ 1281697 h 2409432"/>
                  <a:gd name="connsiteX9" fmla="*/ 1651673 w 1770032"/>
                  <a:gd name="connsiteY9" fmla="*/ 2208317 h 2409432"/>
                  <a:gd name="connsiteX10" fmla="*/ 1533314 w 1770032"/>
                  <a:gd name="connsiteY10" fmla="*/ 2326676 h 2409432"/>
                  <a:gd name="connsiteX11" fmla="*/ 586383 w 1770032"/>
                  <a:gd name="connsiteY11" fmla="*/ 2326676 h 2409432"/>
                  <a:gd name="connsiteX0" fmla="*/ 586383 w 1770032"/>
                  <a:gd name="connsiteY0" fmla="*/ 2326676 h 2409432"/>
                  <a:gd name="connsiteX1" fmla="*/ 468024 w 1770032"/>
                  <a:gd name="connsiteY1" fmla="*/ 2208317 h 2409432"/>
                  <a:gd name="connsiteX2" fmla="*/ 0 w 1770032"/>
                  <a:gd name="connsiteY2" fmla="*/ 2226401 h 2409432"/>
                  <a:gd name="connsiteX3" fmla="*/ 468023 w 1770032"/>
                  <a:gd name="connsiteY3" fmla="*/ 118359 h 2409432"/>
                  <a:gd name="connsiteX4" fmla="*/ 586382 w 1770032"/>
                  <a:gd name="connsiteY4" fmla="*/ 0 h 2409432"/>
                  <a:gd name="connsiteX5" fmla="*/ 1533313 w 1770032"/>
                  <a:gd name="connsiteY5" fmla="*/ 0 h 2409432"/>
                  <a:gd name="connsiteX6" fmla="*/ 1651672 w 1770032"/>
                  <a:gd name="connsiteY6" fmla="*/ 118359 h 2409432"/>
                  <a:gd name="connsiteX7" fmla="*/ 1651673 w 1770032"/>
                  <a:gd name="connsiteY7" fmla="*/ 1044979 h 2409432"/>
                  <a:gd name="connsiteX8" fmla="*/ 1770032 w 1770032"/>
                  <a:gd name="connsiteY8" fmla="*/ 1163338 h 2409432"/>
                  <a:gd name="connsiteX9" fmla="*/ 1651673 w 1770032"/>
                  <a:gd name="connsiteY9" fmla="*/ 1281697 h 2409432"/>
                  <a:gd name="connsiteX10" fmla="*/ 1651673 w 1770032"/>
                  <a:gd name="connsiteY10" fmla="*/ 2208317 h 2409432"/>
                  <a:gd name="connsiteX11" fmla="*/ 1533314 w 1770032"/>
                  <a:gd name="connsiteY11" fmla="*/ 2326676 h 2409432"/>
                  <a:gd name="connsiteX0" fmla="*/ 587105 w 1770754"/>
                  <a:gd name="connsiteY0" fmla="*/ 2326676 h 2409432"/>
                  <a:gd name="connsiteX1" fmla="*/ 468746 w 1770754"/>
                  <a:gd name="connsiteY1" fmla="*/ 2208317 h 2409432"/>
                  <a:gd name="connsiteX2" fmla="*/ 468745 w 1770754"/>
                  <a:gd name="connsiteY2" fmla="*/ 118359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11" fmla="*/ 587105 w 1770754"/>
                  <a:gd name="connsiteY11" fmla="*/ 2326676 h 2409432"/>
                  <a:gd name="connsiteX0" fmla="*/ 587105 w 1770754"/>
                  <a:gd name="connsiteY0" fmla="*/ 2326676 h 2409432"/>
                  <a:gd name="connsiteX1" fmla="*/ 468746 w 1770754"/>
                  <a:gd name="connsiteY1" fmla="*/ 2208317 h 2409432"/>
                  <a:gd name="connsiteX2" fmla="*/ 722 w 1770754"/>
                  <a:gd name="connsiteY2" fmla="*/ 2226401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0" fmla="*/ 133155 w 1316804"/>
                  <a:gd name="connsiteY0" fmla="*/ 2326676 h 2417782"/>
                  <a:gd name="connsiteX1" fmla="*/ 14796 w 1316804"/>
                  <a:gd name="connsiteY1" fmla="*/ 2208317 h 2417782"/>
                  <a:gd name="connsiteX2" fmla="*/ 14795 w 1316804"/>
                  <a:gd name="connsiteY2" fmla="*/ 118359 h 2417782"/>
                  <a:gd name="connsiteX3" fmla="*/ 133154 w 1316804"/>
                  <a:gd name="connsiteY3" fmla="*/ 0 h 2417782"/>
                  <a:gd name="connsiteX4" fmla="*/ 1080085 w 1316804"/>
                  <a:gd name="connsiteY4" fmla="*/ 0 h 2417782"/>
                  <a:gd name="connsiteX5" fmla="*/ 1198444 w 1316804"/>
                  <a:gd name="connsiteY5" fmla="*/ 118359 h 2417782"/>
                  <a:gd name="connsiteX6" fmla="*/ 1198445 w 1316804"/>
                  <a:gd name="connsiteY6" fmla="*/ 1044979 h 2417782"/>
                  <a:gd name="connsiteX7" fmla="*/ 1316804 w 1316804"/>
                  <a:gd name="connsiteY7" fmla="*/ 1163338 h 2417782"/>
                  <a:gd name="connsiteX8" fmla="*/ 1198445 w 1316804"/>
                  <a:gd name="connsiteY8" fmla="*/ 1281697 h 2417782"/>
                  <a:gd name="connsiteX9" fmla="*/ 1198445 w 1316804"/>
                  <a:gd name="connsiteY9" fmla="*/ 2208317 h 2417782"/>
                  <a:gd name="connsiteX10" fmla="*/ 1080086 w 1316804"/>
                  <a:gd name="connsiteY10" fmla="*/ 2326676 h 2417782"/>
                  <a:gd name="connsiteX11" fmla="*/ 133155 w 1316804"/>
                  <a:gd name="connsiteY11" fmla="*/ 2326676 h 2417782"/>
                  <a:gd name="connsiteX0" fmla="*/ 133155 w 1316804"/>
                  <a:gd name="connsiteY0" fmla="*/ 2326676 h 2417782"/>
                  <a:gd name="connsiteX1" fmla="*/ 14796 w 1316804"/>
                  <a:gd name="connsiteY1" fmla="*/ 2208317 h 2417782"/>
                  <a:gd name="connsiteX2" fmla="*/ 133154 w 1316804"/>
                  <a:gd name="connsiteY2" fmla="*/ 0 h 2417782"/>
                  <a:gd name="connsiteX3" fmla="*/ 1080085 w 1316804"/>
                  <a:gd name="connsiteY3" fmla="*/ 0 h 2417782"/>
                  <a:gd name="connsiteX4" fmla="*/ 1198444 w 1316804"/>
                  <a:gd name="connsiteY4" fmla="*/ 118359 h 2417782"/>
                  <a:gd name="connsiteX5" fmla="*/ 1198445 w 1316804"/>
                  <a:gd name="connsiteY5" fmla="*/ 1044979 h 2417782"/>
                  <a:gd name="connsiteX6" fmla="*/ 1316804 w 1316804"/>
                  <a:gd name="connsiteY6" fmla="*/ 1163338 h 2417782"/>
                  <a:gd name="connsiteX7" fmla="*/ 1198445 w 1316804"/>
                  <a:gd name="connsiteY7" fmla="*/ 1281697 h 2417782"/>
                  <a:gd name="connsiteX8" fmla="*/ 1198445 w 1316804"/>
                  <a:gd name="connsiteY8" fmla="*/ 2208317 h 2417782"/>
                  <a:gd name="connsiteX9" fmla="*/ 1080086 w 1316804"/>
                  <a:gd name="connsiteY9" fmla="*/ 2326676 h 241778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33155 w 1316804"/>
                  <a:gd name="connsiteY0" fmla="*/ 2326676 h 2409432"/>
                  <a:gd name="connsiteX1" fmla="*/ 133154 w 1316804"/>
                  <a:gd name="connsiteY1" fmla="*/ 0 h 2409432"/>
                  <a:gd name="connsiteX2" fmla="*/ 1080085 w 1316804"/>
                  <a:gd name="connsiteY2" fmla="*/ 0 h 2409432"/>
                  <a:gd name="connsiteX3" fmla="*/ 1198444 w 1316804"/>
                  <a:gd name="connsiteY3" fmla="*/ 118359 h 2409432"/>
                  <a:gd name="connsiteX4" fmla="*/ 1198445 w 1316804"/>
                  <a:gd name="connsiteY4" fmla="*/ 1044979 h 2409432"/>
                  <a:gd name="connsiteX5" fmla="*/ 1316804 w 1316804"/>
                  <a:gd name="connsiteY5" fmla="*/ 1163338 h 2409432"/>
                  <a:gd name="connsiteX6" fmla="*/ 1198445 w 1316804"/>
                  <a:gd name="connsiteY6" fmla="*/ 1281697 h 2409432"/>
                  <a:gd name="connsiteX7" fmla="*/ 1198445 w 1316804"/>
                  <a:gd name="connsiteY7" fmla="*/ 2208317 h 2409432"/>
                  <a:gd name="connsiteX8" fmla="*/ 1080086 w 1316804"/>
                  <a:gd name="connsiteY8" fmla="*/ 2326676 h 240943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080085 w 1316804"/>
                  <a:gd name="connsiteY0" fmla="*/ 0 h 2409432"/>
                  <a:gd name="connsiteX1" fmla="*/ 1198444 w 1316804"/>
                  <a:gd name="connsiteY1" fmla="*/ 118359 h 2409432"/>
                  <a:gd name="connsiteX2" fmla="*/ 1198445 w 1316804"/>
                  <a:gd name="connsiteY2" fmla="*/ 1044979 h 2409432"/>
                  <a:gd name="connsiteX3" fmla="*/ 1316804 w 1316804"/>
                  <a:gd name="connsiteY3" fmla="*/ 1163338 h 2409432"/>
                  <a:gd name="connsiteX4" fmla="*/ 1198445 w 1316804"/>
                  <a:gd name="connsiteY4" fmla="*/ 1281697 h 2409432"/>
                  <a:gd name="connsiteX5" fmla="*/ 1198445 w 1316804"/>
                  <a:gd name="connsiteY5" fmla="*/ 2208317 h 2409432"/>
                  <a:gd name="connsiteX6" fmla="*/ 1080086 w 1316804"/>
                  <a:gd name="connsiteY6" fmla="*/ 2326676 h 2409432"/>
                  <a:gd name="connsiteX0" fmla="*/ 133155 w 1316804"/>
                  <a:gd name="connsiteY0" fmla="*/ 2409432 h 2492188"/>
                  <a:gd name="connsiteX1" fmla="*/ 14796 w 1316804"/>
                  <a:gd name="connsiteY1" fmla="*/ 2291073 h 2492188"/>
                  <a:gd name="connsiteX2" fmla="*/ 14795 w 1316804"/>
                  <a:gd name="connsiteY2" fmla="*/ 201115 h 2492188"/>
                  <a:gd name="connsiteX3" fmla="*/ 1080085 w 1316804"/>
                  <a:gd name="connsiteY3" fmla="*/ 82756 h 2492188"/>
                  <a:gd name="connsiteX4" fmla="*/ 1198444 w 1316804"/>
                  <a:gd name="connsiteY4" fmla="*/ 201115 h 2492188"/>
                  <a:gd name="connsiteX5" fmla="*/ 1198445 w 1316804"/>
                  <a:gd name="connsiteY5" fmla="*/ 1127735 h 2492188"/>
                  <a:gd name="connsiteX6" fmla="*/ 1316804 w 1316804"/>
                  <a:gd name="connsiteY6" fmla="*/ 1246094 h 2492188"/>
                  <a:gd name="connsiteX7" fmla="*/ 1198445 w 1316804"/>
                  <a:gd name="connsiteY7" fmla="*/ 1364453 h 2492188"/>
                  <a:gd name="connsiteX8" fmla="*/ 1198445 w 1316804"/>
                  <a:gd name="connsiteY8" fmla="*/ 2291073 h 2492188"/>
                  <a:gd name="connsiteX9" fmla="*/ 1080086 w 1316804"/>
                  <a:gd name="connsiteY9" fmla="*/ 2409432 h 2492188"/>
                  <a:gd name="connsiteX10" fmla="*/ 133155 w 1316804"/>
                  <a:gd name="connsiteY10" fmla="*/ 2409432 h 2492188"/>
                  <a:gd name="connsiteX0" fmla="*/ 1080085 w 1316804"/>
                  <a:gd name="connsiteY0" fmla="*/ 82756 h 2492188"/>
                  <a:gd name="connsiteX1" fmla="*/ 1198444 w 1316804"/>
                  <a:gd name="connsiteY1" fmla="*/ 201115 h 2492188"/>
                  <a:gd name="connsiteX2" fmla="*/ 1198445 w 1316804"/>
                  <a:gd name="connsiteY2" fmla="*/ 1127735 h 2492188"/>
                  <a:gd name="connsiteX3" fmla="*/ 1316804 w 1316804"/>
                  <a:gd name="connsiteY3" fmla="*/ 1246094 h 2492188"/>
                  <a:gd name="connsiteX4" fmla="*/ 1198445 w 1316804"/>
                  <a:gd name="connsiteY4" fmla="*/ 1364453 h 2492188"/>
                  <a:gd name="connsiteX5" fmla="*/ 1198445 w 1316804"/>
                  <a:gd name="connsiteY5" fmla="*/ 2291073 h 2492188"/>
                  <a:gd name="connsiteX6" fmla="*/ 1080086 w 1316804"/>
                  <a:gd name="connsiteY6" fmla="*/ 2409432 h 2492188"/>
                  <a:gd name="connsiteX0" fmla="*/ 175738 w 1359387"/>
                  <a:gd name="connsiteY0" fmla="*/ 2326676 h 2417782"/>
                  <a:gd name="connsiteX1" fmla="*/ 57379 w 1359387"/>
                  <a:gd name="connsiteY1" fmla="*/ 2208317 h 2417782"/>
                  <a:gd name="connsiteX2" fmla="*/ 1122668 w 1359387"/>
                  <a:gd name="connsiteY2" fmla="*/ 0 h 2417782"/>
                  <a:gd name="connsiteX3" fmla="*/ 1241027 w 1359387"/>
                  <a:gd name="connsiteY3" fmla="*/ 118359 h 2417782"/>
                  <a:gd name="connsiteX4" fmla="*/ 1241028 w 1359387"/>
                  <a:gd name="connsiteY4" fmla="*/ 1044979 h 2417782"/>
                  <a:gd name="connsiteX5" fmla="*/ 1359387 w 1359387"/>
                  <a:gd name="connsiteY5" fmla="*/ 1163338 h 2417782"/>
                  <a:gd name="connsiteX6" fmla="*/ 1241028 w 1359387"/>
                  <a:gd name="connsiteY6" fmla="*/ 1281697 h 2417782"/>
                  <a:gd name="connsiteX7" fmla="*/ 1241028 w 1359387"/>
                  <a:gd name="connsiteY7" fmla="*/ 2208317 h 2417782"/>
                  <a:gd name="connsiteX8" fmla="*/ 1122669 w 1359387"/>
                  <a:gd name="connsiteY8" fmla="*/ 2326676 h 2417782"/>
                  <a:gd name="connsiteX9" fmla="*/ 175738 w 1359387"/>
                  <a:gd name="connsiteY9" fmla="*/ 2326676 h 2417782"/>
                  <a:gd name="connsiteX0" fmla="*/ 1122668 w 1359387"/>
                  <a:gd name="connsiteY0" fmla="*/ 0 h 2417782"/>
                  <a:gd name="connsiteX1" fmla="*/ 1241027 w 1359387"/>
                  <a:gd name="connsiteY1" fmla="*/ 118359 h 2417782"/>
                  <a:gd name="connsiteX2" fmla="*/ 1241028 w 1359387"/>
                  <a:gd name="connsiteY2" fmla="*/ 1044979 h 2417782"/>
                  <a:gd name="connsiteX3" fmla="*/ 1359387 w 1359387"/>
                  <a:gd name="connsiteY3" fmla="*/ 1163338 h 2417782"/>
                  <a:gd name="connsiteX4" fmla="*/ 1241028 w 1359387"/>
                  <a:gd name="connsiteY4" fmla="*/ 1281697 h 2417782"/>
                  <a:gd name="connsiteX5" fmla="*/ 1241028 w 1359387"/>
                  <a:gd name="connsiteY5" fmla="*/ 2208317 h 2417782"/>
                  <a:gd name="connsiteX6" fmla="*/ 1122669 w 1359387"/>
                  <a:gd name="connsiteY6" fmla="*/ 2326676 h 2417782"/>
                  <a:gd name="connsiteX0" fmla="*/ 0 w 1183649"/>
                  <a:gd name="connsiteY0" fmla="*/ 2326676 h 2326676"/>
                  <a:gd name="connsiteX1" fmla="*/ 946930 w 1183649"/>
                  <a:gd name="connsiteY1" fmla="*/ 0 h 2326676"/>
                  <a:gd name="connsiteX2" fmla="*/ 1065289 w 1183649"/>
                  <a:gd name="connsiteY2" fmla="*/ 118359 h 2326676"/>
                  <a:gd name="connsiteX3" fmla="*/ 1065290 w 1183649"/>
                  <a:gd name="connsiteY3" fmla="*/ 1044979 h 2326676"/>
                  <a:gd name="connsiteX4" fmla="*/ 1183649 w 1183649"/>
                  <a:gd name="connsiteY4" fmla="*/ 1163338 h 2326676"/>
                  <a:gd name="connsiteX5" fmla="*/ 1065290 w 1183649"/>
                  <a:gd name="connsiteY5" fmla="*/ 1281697 h 2326676"/>
                  <a:gd name="connsiteX6" fmla="*/ 1065290 w 1183649"/>
                  <a:gd name="connsiteY6" fmla="*/ 2208317 h 2326676"/>
                  <a:gd name="connsiteX7" fmla="*/ 946931 w 1183649"/>
                  <a:gd name="connsiteY7" fmla="*/ 2326676 h 2326676"/>
                  <a:gd name="connsiteX8" fmla="*/ 0 w 1183649"/>
                  <a:gd name="connsiteY8" fmla="*/ 2326676 h 2326676"/>
                  <a:gd name="connsiteX0" fmla="*/ 946930 w 1183649"/>
                  <a:gd name="connsiteY0" fmla="*/ 0 h 2326676"/>
                  <a:gd name="connsiteX1" fmla="*/ 1065289 w 1183649"/>
                  <a:gd name="connsiteY1" fmla="*/ 118359 h 2326676"/>
                  <a:gd name="connsiteX2" fmla="*/ 1065290 w 1183649"/>
                  <a:gd name="connsiteY2" fmla="*/ 1044979 h 2326676"/>
                  <a:gd name="connsiteX3" fmla="*/ 1183649 w 1183649"/>
                  <a:gd name="connsiteY3" fmla="*/ 1163338 h 2326676"/>
                  <a:gd name="connsiteX4" fmla="*/ 1065290 w 1183649"/>
                  <a:gd name="connsiteY4" fmla="*/ 1281697 h 2326676"/>
                  <a:gd name="connsiteX5" fmla="*/ 1065290 w 1183649"/>
                  <a:gd name="connsiteY5" fmla="*/ 2208317 h 2326676"/>
                  <a:gd name="connsiteX6" fmla="*/ 946931 w 1183649"/>
                  <a:gd name="connsiteY6" fmla="*/ 2326676 h 2326676"/>
                  <a:gd name="connsiteX0" fmla="*/ 1 w 236719"/>
                  <a:gd name="connsiteY0" fmla="*/ 2326676 h 2326676"/>
                  <a:gd name="connsiteX1" fmla="*/ 0 w 236719"/>
                  <a:gd name="connsiteY1" fmla="*/ 0 h 2326676"/>
                  <a:gd name="connsiteX2" fmla="*/ 118359 w 236719"/>
                  <a:gd name="connsiteY2" fmla="*/ 118359 h 2326676"/>
                  <a:gd name="connsiteX3" fmla="*/ 118360 w 236719"/>
                  <a:gd name="connsiteY3" fmla="*/ 1044979 h 2326676"/>
                  <a:gd name="connsiteX4" fmla="*/ 236719 w 236719"/>
                  <a:gd name="connsiteY4" fmla="*/ 1163338 h 2326676"/>
                  <a:gd name="connsiteX5" fmla="*/ 118360 w 236719"/>
                  <a:gd name="connsiteY5" fmla="*/ 1281697 h 2326676"/>
                  <a:gd name="connsiteX6" fmla="*/ 118360 w 236719"/>
                  <a:gd name="connsiteY6" fmla="*/ 2208317 h 2326676"/>
                  <a:gd name="connsiteX7" fmla="*/ 1 w 236719"/>
                  <a:gd name="connsiteY7" fmla="*/ 2326676 h 2326676"/>
                  <a:gd name="connsiteX0" fmla="*/ 0 w 236719"/>
                  <a:gd name="connsiteY0" fmla="*/ 0 h 2326676"/>
                  <a:gd name="connsiteX1" fmla="*/ 118359 w 236719"/>
                  <a:gd name="connsiteY1" fmla="*/ 118359 h 2326676"/>
                  <a:gd name="connsiteX2" fmla="*/ 118360 w 236719"/>
                  <a:gd name="connsiteY2" fmla="*/ 1044979 h 2326676"/>
                  <a:gd name="connsiteX3" fmla="*/ 236719 w 236719"/>
                  <a:gd name="connsiteY3" fmla="*/ 1163338 h 2326676"/>
                  <a:gd name="connsiteX4" fmla="*/ 118360 w 236719"/>
                  <a:gd name="connsiteY4" fmla="*/ 1281697 h 2326676"/>
                  <a:gd name="connsiteX5" fmla="*/ 118360 w 236719"/>
                  <a:gd name="connsiteY5" fmla="*/ 2208317 h 2326676"/>
                  <a:gd name="connsiteX6" fmla="*/ 1 w 236719"/>
                  <a:gd name="connsiteY6" fmla="*/ 2326676 h 232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19" h="2326676" stroke="0" extrusionOk="0">
                    <a:moveTo>
                      <a:pt x="1" y="2326676"/>
                    </a:moveTo>
                    <a:cubicBezTo>
                      <a:pt x="1" y="1551117"/>
                      <a:pt x="0" y="775559"/>
                      <a:pt x="0" y="0"/>
                    </a:cubicBez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close/>
                  </a:path>
                  <a:path w="236719" h="2326676" fill="none">
                    <a:moveTo>
                      <a:pt x="0" y="0"/>
                    </a:move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path>
                </a:pathLst>
              </a:custGeom>
              <a:ln w="12700">
                <a:solidFill>
                  <a:schemeClr val="bg2">
                    <a:lumMod val="75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ko-KR" altLang="en-US" sz="1400" b="1" dirty="0">
                  <a:latin typeface="SamsungOne 400" pitchFamily="34" charset="0"/>
                </a:endParaRPr>
              </a:p>
            </p:txBody>
          </p:sp>
          <p:pic>
            <p:nvPicPr>
              <p:cNvPr id="63" name="그림 61">
                <a:extLst>
                  <a:ext uri="{FF2B5EF4-FFF2-40B4-BE49-F238E27FC236}">
                    <a16:creationId xmlns="" xmlns:a16="http://schemas.microsoft.com/office/drawing/2014/main" id="{1A4E2B73-A6DA-42B3-85C0-A9689F5BAD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9291" y="4081143"/>
                <a:ext cx="1224000" cy="1048383"/>
              </a:xfrm>
              <a:prstGeom prst="rect">
                <a:avLst/>
              </a:prstGeom>
              <a:ln w="6350">
                <a:solidFill>
                  <a:schemeClr val="bg1">
                    <a:lumMod val="75000"/>
                  </a:schemeClr>
                </a:solidFill>
              </a:ln>
            </p:spPr>
          </p:pic>
          <p:sp>
            <p:nvSpPr>
              <p:cNvPr id="64" name="Rectangle 15">
                <a:extLst>
                  <a:ext uri="{FF2B5EF4-FFF2-40B4-BE49-F238E27FC236}">
                    <a16:creationId xmlns="" xmlns:a16="http://schemas.microsoft.com/office/drawing/2014/main" id="{B77EB954-F1B9-4C2F-BEFE-17F914C66518}"/>
                  </a:ext>
                </a:extLst>
              </p:cNvPr>
              <p:cNvSpPr/>
              <p:nvPr/>
            </p:nvSpPr>
            <p:spPr>
              <a:xfrm>
                <a:off x="5247429" y="3641382"/>
                <a:ext cx="752646"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tx1">
                        <a:lumMod val="50000"/>
                        <a:lumOff val="50000"/>
                      </a:schemeClr>
                    </a:solidFill>
                    <a:latin typeface="SamsungOne 400" pitchFamily="34" charset="0"/>
                    <a:ea typeface="SamsungOne 400" pitchFamily="34" charset="0"/>
                  </a:rPr>
                  <a:t>Object Detection</a:t>
                </a:r>
                <a:endParaRPr lang="ko-KR" altLang="en-US" sz="1400" b="1" dirty="0">
                  <a:solidFill>
                    <a:schemeClr val="tx1">
                      <a:lumMod val="50000"/>
                      <a:lumOff val="50000"/>
                    </a:schemeClr>
                  </a:solidFill>
                  <a:latin typeface="SamsungOne 400" pitchFamily="34" charset="0"/>
                </a:endParaRPr>
              </a:p>
            </p:txBody>
          </p:sp>
          <p:sp>
            <p:nvSpPr>
              <p:cNvPr id="65" name="Rectangle 15">
                <a:extLst>
                  <a:ext uri="{FF2B5EF4-FFF2-40B4-BE49-F238E27FC236}">
                    <a16:creationId xmlns="" xmlns:a16="http://schemas.microsoft.com/office/drawing/2014/main" id="{36CBCCEA-65A5-46DA-981B-DD5C65D10706}"/>
                  </a:ext>
                </a:extLst>
              </p:cNvPr>
              <p:cNvSpPr/>
              <p:nvPr/>
            </p:nvSpPr>
            <p:spPr>
              <a:xfrm>
                <a:off x="5089925" y="5144350"/>
                <a:ext cx="1067654"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rgbClr val="FF4337"/>
                    </a:solidFill>
                    <a:latin typeface="SamsungOne 400" pitchFamily="34" charset="0"/>
                    <a:ea typeface="SamsungOne 400" pitchFamily="34" charset="0"/>
                  </a:rPr>
                  <a:t>DOG</a:t>
                </a:r>
                <a:r>
                  <a:rPr lang="en-US" altLang="ko-KR" sz="1400" b="1" dirty="0">
                    <a:solidFill>
                      <a:schemeClr val="bg2">
                        <a:lumMod val="50000"/>
                      </a:schemeClr>
                    </a:solidFill>
                    <a:latin typeface="SamsungOne 400" pitchFamily="34" charset="0"/>
                    <a:ea typeface="SamsungOne 400" pitchFamily="34" charset="0"/>
                  </a:rPr>
                  <a:t>, </a:t>
                </a:r>
                <a:r>
                  <a:rPr lang="en-US" altLang="ko-KR" sz="1400" b="1" dirty="0">
                    <a:solidFill>
                      <a:srgbClr val="00C3B2"/>
                    </a:solidFill>
                    <a:latin typeface="SamsungOne 400" pitchFamily="34" charset="0"/>
                    <a:ea typeface="SamsungOne 400" pitchFamily="34" charset="0"/>
                  </a:rPr>
                  <a:t>DOG</a:t>
                </a:r>
                <a:r>
                  <a:rPr lang="en-US" altLang="ko-KR" sz="1400" b="1" dirty="0">
                    <a:solidFill>
                      <a:schemeClr val="bg2">
                        <a:lumMod val="50000"/>
                      </a:schemeClr>
                    </a:solidFill>
                    <a:latin typeface="SamsungOne 400" pitchFamily="34" charset="0"/>
                    <a:ea typeface="SamsungOne 400" pitchFamily="34" charset="0"/>
                  </a:rPr>
                  <a:t>, </a:t>
                </a:r>
                <a:r>
                  <a:rPr lang="en-US" altLang="ko-KR" sz="1400" b="1" dirty="0">
                    <a:solidFill>
                      <a:srgbClr val="9966FF"/>
                    </a:solidFill>
                    <a:latin typeface="SamsungOne 400" pitchFamily="34" charset="0"/>
                    <a:ea typeface="SamsungOne 400" pitchFamily="34" charset="0"/>
                  </a:rPr>
                  <a:t>CAT</a:t>
                </a:r>
                <a:endParaRPr lang="ko-KR" altLang="en-US" sz="1400" b="1" dirty="0">
                  <a:solidFill>
                    <a:srgbClr val="9966FF"/>
                  </a:solidFill>
                  <a:latin typeface="SamsungOne 400" pitchFamily="34" charset="0"/>
                </a:endParaRPr>
              </a:p>
            </p:txBody>
          </p:sp>
          <p:pic>
            <p:nvPicPr>
              <p:cNvPr id="66" name="그림 5119">
                <a:extLst>
                  <a:ext uri="{FF2B5EF4-FFF2-40B4-BE49-F238E27FC236}">
                    <a16:creationId xmlns="" xmlns:a16="http://schemas.microsoft.com/office/drawing/2014/main" id="{132B020F-ED16-4EC2-8C8A-9F33A506341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1752" y="4081143"/>
                <a:ext cx="1224000" cy="1048383"/>
              </a:xfrm>
              <a:prstGeom prst="rect">
                <a:avLst/>
              </a:prstGeom>
              <a:ln w="6350">
                <a:solidFill>
                  <a:schemeClr val="bg1">
                    <a:lumMod val="75000"/>
                  </a:schemeClr>
                </a:solidFill>
              </a:ln>
            </p:spPr>
          </p:pic>
          <p:sp>
            <p:nvSpPr>
              <p:cNvPr id="67" name="Rectangle 15">
                <a:extLst>
                  <a:ext uri="{FF2B5EF4-FFF2-40B4-BE49-F238E27FC236}">
                    <a16:creationId xmlns="" xmlns:a16="http://schemas.microsoft.com/office/drawing/2014/main" id="{02CF14FE-61E2-463E-84BB-9A530A0E142B}"/>
                  </a:ext>
                </a:extLst>
              </p:cNvPr>
              <p:cNvSpPr/>
              <p:nvPr/>
            </p:nvSpPr>
            <p:spPr>
              <a:xfrm>
                <a:off x="6532214" y="3641382"/>
                <a:ext cx="1188000"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tx1">
                        <a:lumMod val="50000"/>
                        <a:lumOff val="50000"/>
                      </a:schemeClr>
                    </a:solidFill>
                    <a:latin typeface="SamsungOne 400" pitchFamily="34" charset="0"/>
                    <a:ea typeface="SamsungOne 400" pitchFamily="34" charset="0"/>
                  </a:rPr>
                  <a:t>Instance Segmentation</a:t>
                </a:r>
                <a:endParaRPr lang="ko-KR" altLang="en-US" sz="1400" b="1" dirty="0">
                  <a:solidFill>
                    <a:schemeClr val="tx1">
                      <a:lumMod val="50000"/>
                      <a:lumOff val="50000"/>
                    </a:schemeClr>
                  </a:solidFill>
                  <a:latin typeface="SamsungOne 400" pitchFamily="34" charset="0"/>
                </a:endParaRPr>
              </a:p>
            </p:txBody>
          </p:sp>
          <p:sp>
            <p:nvSpPr>
              <p:cNvPr id="68" name="Rectangle 15">
                <a:extLst>
                  <a:ext uri="{FF2B5EF4-FFF2-40B4-BE49-F238E27FC236}">
                    <a16:creationId xmlns="" xmlns:a16="http://schemas.microsoft.com/office/drawing/2014/main" id="{1D90F06C-D944-42E8-8B11-7413C3E2361C}"/>
                  </a:ext>
                </a:extLst>
              </p:cNvPr>
              <p:cNvSpPr/>
              <p:nvPr/>
            </p:nvSpPr>
            <p:spPr>
              <a:xfrm>
                <a:off x="6592387" y="5144350"/>
                <a:ext cx="1067654"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rgbClr val="FF4337"/>
                    </a:solidFill>
                    <a:latin typeface="SamsungOne 400" pitchFamily="34" charset="0"/>
                    <a:ea typeface="SamsungOne 400" pitchFamily="34" charset="0"/>
                  </a:rPr>
                  <a:t>DOG</a:t>
                </a:r>
                <a:r>
                  <a:rPr lang="en-US" altLang="ko-KR" sz="1400" b="1" dirty="0">
                    <a:solidFill>
                      <a:schemeClr val="bg2">
                        <a:lumMod val="50000"/>
                      </a:schemeClr>
                    </a:solidFill>
                    <a:latin typeface="SamsungOne 400" pitchFamily="34" charset="0"/>
                    <a:ea typeface="SamsungOne 400" pitchFamily="34" charset="0"/>
                  </a:rPr>
                  <a:t>, </a:t>
                </a:r>
                <a:r>
                  <a:rPr lang="en-US" altLang="ko-KR" sz="1400" b="1" dirty="0">
                    <a:solidFill>
                      <a:srgbClr val="00C3B2"/>
                    </a:solidFill>
                    <a:latin typeface="SamsungOne 400" pitchFamily="34" charset="0"/>
                    <a:ea typeface="SamsungOne 400" pitchFamily="34" charset="0"/>
                  </a:rPr>
                  <a:t>DOG</a:t>
                </a:r>
                <a:r>
                  <a:rPr lang="en-US" altLang="ko-KR" sz="1400" b="1" dirty="0">
                    <a:solidFill>
                      <a:schemeClr val="bg2">
                        <a:lumMod val="50000"/>
                      </a:schemeClr>
                    </a:solidFill>
                    <a:latin typeface="SamsungOne 400" pitchFamily="34" charset="0"/>
                    <a:ea typeface="SamsungOne 400" pitchFamily="34" charset="0"/>
                  </a:rPr>
                  <a:t>, </a:t>
                </a:r>
                <a:r>
                  <a:rPr lang="en-US" altLang="ko-KR" sz="1400" b="1" dirty="0">
                    <a:solidFill>
                      <a:srgbClr val="9966FF"/>
                    </a:solidFill>
                    <a:latin typeface="SamsungOne 400" pitchFamily="34" charset="0"/>
                    <a:ea typeface="SamsungOne 400" pitchFamily="34" charset="0"/>
                  </a:rPr>
                  <a:t>CAT</a:t>
                </a:r>
                <a:endParaRPr lang="ko-KR" altLang="en-US" sz="1400" b="1" dirty="0">
                  <a:solidFill>
                    <a:srgbClr val="9966FF"/>
                  </a:solidFill>
                  <a:latin typeface="SamsungOne 400" pitchFamily="34" charset="0"/>
                </a:endParaRPr>
              </a:p>
            </p:txBody>
          </p:sp>
          <p:pic>
            <p:nvPicPr>
              <p:cNvPr id="69" name="그림 5120">
                <a:extLst>
                  <a:ext uri="{FF2B5EF4-FFF2-40B4-BE49-F238E27FC236}">
                    <a16:creationId xmlns="" xmlns:a16="http://schemas.microsoft.com/office/drawing/2014/main" id="{574289E9-1A19-4013-8B6E-C6DF62A6660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14214" y="4081143"/>
                <a:ext cx="1224000" cy="1048383"/>
              </a:xfrm>
              <a:prstGeom prst="rect">
                <a:avLst/>
              </a:prstGeom>
              <a:ln w="6350">
                <a:solidFill>
                  <a:schemeClr val="bg1">
                    <a:lumMod val="75000"/>
                  </a:schemeClr>
                </a:solidFill>
              </a:ln>
            </p:spPr>
          </p:pic>
        </p:grpSp>
      </p:grpSp>
      <p:sp>
        <p:nvSpPr>
          <p:cNvPr id="70" name="사각형: 둥근 모서리 32">
            <a:extLst>
              <a:ext uri="{FF2B5EF4-FFF2-40B4-BE49-F238E27FC236}">
                <a16:creationId xmlns="" xmlns:a16="http://schemas.microsoft.com/office/drawing/2014/main" id="{9F9FFF6C-7C72-4E08-8072-03F5113CBF51}"/>
              </a:ext>
            </a:extLst>
          </p:cNvPr>
          <p:cNvSpPr/>
          <p:nvPr/>
        </p:nvSpPr>
        <p:spPr>
          <a:xfrm>
            <a:off x="5747177" y="6017853"/>
            <a:ext cx="3534018" cy="205631"/>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latin typeface="SamsungOne 400" panose="020B0503030303020204" pitchFamily="34" charset="0"/>
                <a:ea typeface="SamsungOne 400" panose="020B0503030303020204" pitchFamily="34" charset="0"/>
              </a:rPr>
              <a:t>https://mlwhiz.com/blog/2018/09/22/object</a:t>
            </a:r>
            <a:r>
              <a:rPr lang="en-US" altLang="ko-KR" sz="1000" b="1">
                <a:latin typeface="SamsungOne 400" panose="020B0503030303020204" pitchFamily="34" charset="0"/>
                <a:ea typeface="SamsungOne 400" panose="020B0503030303020204" pitchFamily="34" charset="0"/>
              </a:rPr>
              <a:t>_detection/ </a:t>
            </a:r>
            <a:endParaRPr lang="en-US" altLang="ko-KR" sz="1000" b="1" dirty="0">
              <a:latin typeface="SamsungOne 400" panose="020B0503030303020204" pitchFamily="34" charset="0"/>
              <a:ea typeface="SamsungOne 400" panose="020B0503030303020204" pitchFamily="34" charset="0"/>
            </a:endParaRPr>
          </a:p>
        </p:txBody>
      </p:sp>
      <p:grpSp>
        <p:nvGrpSpPr>
          <p:cNvPr id="71" name="그룹 7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72" name="직사각형 7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2.2. Image Recognition</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73" name="직사각형 7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7" name="직사각형 26">
            <a:extLst>
              <a:ext uri="{FF2B5EF4-FFF2-40B4-BE49-F238E27FC236}">
                <a16:creationId xmlns="" xmlns:a16="http://schemas.microsoft.com/office/drawing/2014/main" id="{4C065641-3666-4F94-9243-1B1A99D79ED7}"/>
              </a:ext>
            </a:extLst>
          </p:cNvPr>
          <p:cNvSpPr/>
          <p:nvPr/>
        </p:nvSpPr>
        <p:spPr>
          <a:xfrm>
            <a:off x="558924" y="1595080"/>
            <a:ext cx="8896060" cy="990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Image recognition refers to technologies that identify places, logos, people, objects, buildings, and several other variables in images. </a:t>
            </a:r>
          </a:p>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Apart from image recognition, computer vision also includes event detection, object recognition, learning, image reconstruction and video tracking.</a:t>
            </a:r>
          </a:p>
        </p:txBody>
      </p:sp>
    </p:spTree>
    <p:custDataLst>
      <p:tags r:id="rId1"/>
    </p:custDataLst>
    <p:extLst>
      <p:ext uri="{BB962C8B-B14F-4D97-AF65-F5344CB8AC3E}">
        <p14:creationId xmlns:p14="http://schemas.microsoft.com/office/powerpoint/2010/main" val="11484510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Applications of Artificial Intelligence</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7" name="직사각형 16">
            <a:extLst>
              <a:ext uri="{FF2B5EF4-FFF2-40B4-BE49-F238E27FC236}">
                <a16:creationId xmlns="" xmlns:a16="http://schemas.microsoft.com/office/drawing/2014/main" id="{5589EC23-A376-41DA-83EE-7D8CAA0BA067}"/>
              </a:ext>
            </a:extLst>
          </p:cNvPr>
          <p:cNvSpPr/>
          <p:nvPr/>
        </p:nvSpPr>
        <p:spPr>
          <a:xfrm>
            <a:off x="1054111" y="3929021"/>
            <a:ext cx="8286680" cy="1588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2.1. Applications of Artificial Intelligence</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2.2. Image Recognition</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2.3. Computer Vision &amp; Machine Vision</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2.4. Speech Intelligence</a:t>
            </a:r>
            <a:endParaRPr lang="en-US" altLang="ko-KR" dirty="0">
              <a:solidFill>
                <a:srgbClr val="A6A6A6"/>
              </a:solidFill>
              <a:latin typeface="SamsungOne 400" panose="020B0503030303020204" pitchFamily="34" charset="0"/>
              <a:ea typeface="SamsungOne 400" panose="020B0503030303020204" pitchFamily="34" charset="0"/>
            </a:endParaRPr>
          </a:p>
        </p:txBody>
      </p:sp>
    </p:spTree>
    <p:custDataLst>
      <p:tags r:id="rId1"/>
    </p:custDataLst>
    <p:extLst>
      <p:ext uri="{BB962C8B-B14F-4D97-AF65-F5344CB8AC3E}">
        <p14:creationId xmlns:p14="http://schemas.microsoft.com/office/powerpoint/2010/main" val="33319040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사각형: 둥근 모서리 32">
            <a:extLst>
              <a:ext uri="{FF2B5EF4-FFF2-40B4-BE49-F238E27FC236}">
                <a16:creationId xmlns="" xmlns:a16="http://schemas.microsoft.com/office/drawing/2014/main" id="{9F9FFF6C-7C72-4E08-8072-03F5113CBF51}"/>
              </a:ext>
            </a:extLst>
          </p:cNvPr>
          <p:cNvSpPr/>
          <p:nvPr/>
        </p:nvSpPr>
        <p:spPr>
          <a:xfrm>
            <a:off x="8065112" y="6093296"/>
            <a:ext cx="1384150" cy="201888"/>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latin typeface="SamsungOne 400" panose="020B0503030303020204" pitchFamily="34" charset="0"/>
                <a:ea typeface="SamsungOne 400" panose="020B0503030303020204" pitchFamily="34" charset="0"/>
              </a:rPr>
              <a:t> Wikipedia, Vidolab</a:t>
            </a:r>
          </a:p>
        </p:txBody>
      </p:sp>
      <p:grpSp>
        <p:nvGrpSpPr>
          <p:cNvPr id="22" name="Group 3">
            <a:extLst>
              <a:ext uri="{FF2B5EF4-FFF2-40B4-BE49-F238E27FC236}">
                <a16:creationId xmlns="" xmlns:a16="http://schemas.microsoft.com/office/drawing/2014/main" id="{76D53782-8C97-44A3-8826-A6C75CD3826C}"/>
              </a:ext>
            </a:extLst>
          </p:cNvPr>
          <p:cNvGrpSpPr/>
          <p:nvPr/>
        </p:nvGrpSpPr>
        <p:grpSpPr>
          <a:xfrm>
            <a:off x="702939" y="3717032"/>
            <a:ext cx="8650213" cy="1632349"/>
            <a:chOff x="546895" y="4372576"/>
            <a:chExt cx="8773590" cy="1655631"/>
          </a:xfrm>
        </p:grpSpPr>
        <p:sp>
          <p:nvSpPr>
            <p:cNvPr id="23" name="Rectangle 5">
              <a:extLst>
                <a:ext uri="{FF2B5EF4-FFF2-40B4-BE49-F238E27FC236}">
                  <a16:creationId xmlns="" xmlns:a16="http://schemas.microsoft.com/office/drawing/2014/main" id="{66EC8AF9-EA80-47D2-9C3B-DF9E13F40A9D}"/>
                </a:ext>
              </a:extLst>
            </p:cNvPr>
            <p:cNvSpPr/>
            <p:nvPr/>
          </p:nvSpPr>
          <p:spPr>
            <a:xfrm>
              <a:off x="7784768" y="5504987"/>
              <a:ext cx="1000595" cy="307777"/>
            </a:xfrm>
            <a:prstGeom prst="rect">
              <a:avLst/>
            </a:prstGeom>
          </p:spPr>
          <p:txBody>
            <a:bodyPr wrap="none">
              <a:spAutoFit/>
            </a:bodyPr>
            <a:lstStyle/>
            <a:p>
              <a:pPr algn="ctr"/>
              <a:r>
                <a:rPr lang="en-US" altLang="ko-KR" sz="1400" dirty="0">
                  <a:latin typeface="SamsungOne 400" panose="020B0503030303020204" pitchFamily="34" charset="0"/>
                  <a:ea typeface="SamsungOne 400" panose="020B0503030303020204" pitchFamily="34" charset="0"/>
                </a:rPr>
                <a:t>Marketing</a:t>
              </a:r>
              <a:endParaRPr lang="ko-KR" altLang="en-US" sz="1400" dirty="0">
                <a:latin typeface="SamsungOne 400" panose="020B0503030303020204" pitchFamily="34" charset="0"/>
              </a:endParaRPr>
            </a:p>
          </p:txBody>
        </p:sp>
        <p:sp>
          <p:nvSpPr>
            <p:cNvPr id="24" name="Rectangle 19">
              <a:extLst>
                <a:ext uri="{FF2B5EF4-FFF2-40B4-BE49-F238E27FC236}">
                  <a16:creationId xmlns="" xmlns:a16="http://schemas.microsoft.com/office/drawing/2014/main" id="{5E57FB53-2446-411C-9F47-15FCF73DF79E}"/>
                </a:ext>
              </a:extLst>
            </p:cNvPr>
            <p:cNvSpPr/>
            <p:nvPr/>
          </p:nvSpPr>
          <p:spPr>
            <a:xfrm>
              <a:off x="5029496" y="5504987"/>
              <a:ext cx="2040944" cy="307777"/>
            </a:xfrm>
            <a:prstGeom prst="rect">
              <a:avLst/>
            </a:prstGeom>
          </p:spPr>
          <p:txBody>
            <a:bodyPr wrap="none">
              <a:spAutoFit/>
            </a:bodyPr>
            <a:lstStyle/>
            <a:p>
              <a:pPr algn="ctr"/>
              <a:r>
                <a:rPr lang="en-US" altLang="ko-KR" sz="1400" dirty="0">
                  <a:latin typeface="SamsungOne 400" panose="020B0503030303020204" pitchFamily="34" charset="0"/>
                  <a:ea typeface="SamsungOne 400" panose="020B0503030303020204" pitchFamily="34" charset="0"/>
                </a:rPr>
                <a:t>Protection and Security</a:t>
              </a:r>
            </a:p>
          </p:txBody>
        </p:sp>
        <p:sp>
          <p:nvSpPr>
            <p:cNvPr id="25" name="Rectangle 21">
              <a:extLst>
                <a:ext uri="{FF2B5EF4-FFF2-40B4-BE49-F238E27FC236}">
                  <a16:creationId xmlns="" xmlns:a16="http://schemas.microsoft.com/office/drawing/2014/main" id="{780CB243-580E-40BC-AB79-A5E1C0436AA4}"/>
                </a:ext>
              </a:extLst>
            </p:cNvPr>
            <p:cNvSpPr/>
            <p:nvPr/>
          </p:nvSpPr>
          <p:spPr>
            <a:xfrm>
              <a:off x="2994564" y="5504987"/>
              <a:ext cx="1645001" cy="523220"/>
            </a:xfrm>
            <a:prstGeom prst="rect">
              <a:avLst/>
            </a:prstGeom>
          </p:spPr>
          <p:txBody>
            <a:bodyPr wrap="none">
              <a:spAutoFit/>
            </a:bodyPr>
            <a:lstStyle/>
            <a:p>
              <a:pPr algn="ctr"/>
              <a:r>
                <a:rPr lang="en-US" altLang="ko-KR" sz="1400" dirty="0">
                  <a:latin typeface="SamsungOne 400" panose="020B0503030303020204" pitchFamily="34" charset="0"/>
                  <a:ea typeface="SamsungOne 400" panose="020B0503030303020204" pitchFamily="34" charset="0"/>
                </a:rPr>
                <a:t>Natural Resources</a:t>
              </a:r>
              <a:br>
                <a:rPr lang="en-US" altLang="ko-KR" sz="1400" dirty="0">
                  <a:latin typeface="SamsungOne 400" panose="020B0503030303020204" pitchFamily="34" charset="0"/>
                  <a:ea typeface="SamsungOne 400" panose="020B0503030303020204" pitchFamily="34" charset="0"/>
                </a:rPr>
              </a:br>
              <a:r>
                <a:rPr lang="en-US" altLang="ko-KR" sz="1400" dirty="0">
                  <a:latin typeface="SamsungOne 400" panose="020B0503030303020204" pitchFamily="34" charset="0"/>
                  <a:ea typeface="SamsungOne 400" panose="020B0503030303020204" pitchFamily="34" charset="0"/>
                </a:rPr>
                <a:t>Management</a:t>
              </a:r>
            </a:p>
          </p:txBody>
        </p:sp>
        <p:sp>
          <p:nvSpPr>
            <p:cNvPr id="26" name="Rectangle 23">
              <a:extLst>
                <a:ext uri="{FF2B5EF4-FFF2-40B4-BE49-F238E27FC236}">
                  <a16:creationId xmlns="" xmlns:a16="http://schemas.microsoft.com/office/drawing/2014/main" id="{FD69E510-54FD-4EE3-8EB1-C6241E546AEA}"/>
                </a:ext>
              </a:extLst>
            </p:cNvPr>
            <p:cNvSpPr/>
            <p:nvPr/>
          </p:nvSpPr>
          <p:spPr>
            <a:xfrm>
              <a:off x="739602" y="5504987"/>
              <a:ext cx="1685078" cy="307777"/>
            </a:xfrm>
            <a:prstGeom prst="rect">
              <a:avLst/>
            </a:prstGeom>
          </p:spPr>
          <p:txBody>
            <a:bodyPr wrap="none">
              <a:spAutoFit/>
            </a:bodyPr>
            <a:lstStyle/>
            <a:p>
              <a:pPr algn="ctr"/>
              <a:r>
                <a:rPr lang="en-US" altLang="ko-KR" sz="1400" dirty="0">
                  <a:latin typeface="SamsungOne 400" panose="020B0503030303020204" pitchFamily="34" charset="0"/>
                  <a:ea typeface="SamsungOne 400" panose="020B0503030303020204" pitchFamily="34" charset="0"/>
                </a:rPr>
                <a:t>Scientific Research</a:t>
              </a:r>
            </a:p>
          </p:txBody>
        </p:sp>
        <p:pic>
          <p:nvPicPr>
            <p:cNvPr id="35" name="그림 34">
              <a:extLst>
                <a:ext uri="{FF2B5EF4-FFF2-40B4-BE49-F238E27FC236}">
                  <a16:creationId xmlns="" xmlns:a16="http://schemas.microsoft.com/office/drawing/2014/main" id="{362EB38C-29B4-48B7-A80F-AEFBA9AC53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895" y="4372576"/>
              <a:ext cx="2070492" cy="1051796"/>
            </a:xfrm>
            <a:prstGeom prst="rect">
              <a:avLst/>
            </a:prstGeom>
            <a:ln w="3175">
              <a:solidFill>
                <a:schemeClr val="bg1">
                  <a:lumMod val="50000"/>
                </a:schemeClr>
              </a:solidFill>
            </a:ln>
          </p:spPr>
        </p:pic>
        <p:pic>
          <p:nvPicPr>
            <p:cNvPr id="37" name="그림 35">
              <a:extLst>
                <a:ext uri="{FF2B5EF4-FFF2-40B4-BE49-F238E27FC236}">
                  <a16:creationId xmlns="" xmlns:a16="http://schemas.microsoft.com/office/drawing/2014/main" id="{9F907613-96FC-4AEB-BFF5-0491B6C9E0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83837" y="4372877"/>
              <a:ext cx="2066454" cy="1049668"/>
            </a:xfrm>
            <a:prstGeom prst="rect">
              <a:avLst/>
            </a:prstGeom>
            <a:ln w="3175">
              <a:solidFill>
                <a:schemeClr val="bg1">
                  <a:lumMod val="50000"/>
                </a:schemeClr>
              </a:solidFill>
            </a:ln>
          </p:spPr>
        </p:pic>
        <p:pic>
          <p:nvPicPr>
            <p:cNvPr id="38" name="그림 36">
              <a:extLst>
                <a:ext uri="{FF2B5EF4-FFF2-40B4-BE49-F238E27FC236}">
                  <a16:creationId xmlns="" xmlns:a16="http://schemas.microsoft.com/office/drawing/2014/main" id="{9BFAD69D-D7EA-48BB-B8DE-48A230E60F6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6741" y="4372877"/>
              <a:ext cx="2066454" cy="1049668"/>
            </a:xfrm>
            <a:prstGeom prst="rect">
              <a:avLst/>
            </a:prstGeom>
            <a:ln w="3175">
              <a:solidFill>
                <a:schemeClr val="bg1">
                  <a:lumMod val="50000"/>
                </a:schemeClr>
              </a:solidFill>
            </a:ln>
          </p:spPr>
        </p:pic>
        <p:pic>
          <p:nvPicPr>
            <p:cNvPr id="39" name="그림 37">
              <a:extLst>
                <a:ext uri="{FF2B5EF4-FFF2-40B4-BE49-F238E27FC236}">
                  <a16:creationId xmlns="" xmlns:a16="http://schemas.microsoft.com/office/drawing/2014/main" id="{44B5FBAE-20C6-42E5-BF16-2D0F85F367C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49646" y="4372656"/>
              <a:ext cx="2070839" cy="1051226"/>
            </a:xfrm>
            <a:prstGeom prst="rect">
              <a:avLst/>
            </a:prstGeom>
            <a:ln w="3175">
              <a:solidFill>
                <a:schemeClr val="bg1">
                  <a:lumMod val="50000"/>
                </a:schemeClr>
              </a:solidFill>
            </a:ln>
          </p:spPr>
        </p:pic>
      </p:grpSp>
      <p:grpSp>
        <p:nvGrpSpPr>
          <p:cNvPr id="43" name="그룹 4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44" name="직사각형 4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2.3. Computer Vision &amp; Machine Vision</a:t>
              </a:r>
              <a:r>
                <a:rPr lang="en-US" altLang="ko-KR" dirty="0" smtClean="0">
                  <a:solidFill>
                    <a:schemeClr val="bg1"/>
                  </a:solidFill>
                  <a:latin typeface="SamsungOne 400" panose="020B0503030303020204" pitchFamily="34" charset="0"/>
                </a:rPr>
                <a:t> </a:t>
              </a:r>
              <a:endParaRPr lang="en-US" altLang="ko-KR" dirty="0">
                <a:solidFill>
                  <a:schemeClr val="bg1"/>
                </a:solidFill>
                <a:latin typeface="SamsungOne 400" panose="020B0503030303020204" pitchFamily="34" charset="0"/>
              </a:endParaRPr>
            </a:p>
          </p:txBody>
        </p:sp>
        <p:sp>
          <p:nvSpPr>
            <p:cNvPr id="45" name="직사각형 4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7" name="직사각형 26">
            <a:extLst>
              <a:ext uri="{FF2B5EF4-FFF2-40B4-BE49-F238E27FC236}">
                <a16:creationId xmlns="" xmlns:a16="http://schemas.microsoft.com/office/drawing/2014/main" id="{4C065641-3666-4F94-9243-1B1A99D79ED7}"/>
              </a:ext>
            </a:extLst>
          </p:cNvPr>
          <p:cNvSpPr/>
          <p:nvPr/>
        </p:nvSpPr>
        <p:spPr>
          <a:xfrm>
            <a:off x="558924" y="1879047"/>
            <a:ext cx="9180558" cy="1549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Computer vision is an interdisciplinary scientific field that deals with how computers can be made to gain high-level understanding from digital images or videos.</a:t>
            </a:r>
          </a:p>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Computer vision tasks include methods for acquiring, processing, analyzing and understanding digital images, and extraction of high-dimensional data from the real world in order to produce numerical or symbolic information.</a:t>
            </a:r>
          </a:p>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The applications of computer vision are various. They include agriculture, geoscience, biometrics, augmented reality, medical image analysis, robotics, industrial quality inspection, security and surveillance.</a:t>
            </a:r>
          </a:p>
        </p:txBody>
      </p:sp>
      <p:sp>
        <p:nvSpPr>
          <p:cNvPr id="28" name="직사각형 27">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Computer Vision &amp; Machine Vision</a:t>
            </a:r>
          </a:p>
        </p:txBody>
      </p:sp>
    </p:spTree>
    <p:custDataLst>
      <p:tags r:id="rId1"/>
    </p:custDataLst>
    <p:extLst>
      <p:ext uri="{BB962C8B-B14F-4D97-AF65-F5344CB8AC3E}">
        <p14:creationId xmlns:p14="http://schemas.microsoft.com/office/powerpoint/2010/main" val="23291664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p:cNvGrpSpPr/>
          <p:nvPr/>
        </p:nvGrpSpPr>
        <p:grpSpPr>
          <a:xfrm>
            <a:off x="702940" y="3933056"/>
            <a:ext cx="8673310" cy="1419917"/>
            <a:chOff x="546895" y="3501008"/>
            <a:chExt cx="8797130" cy="1440188"/>
          </a:xfrm>
        </p:grpSpPr>
        <p:sp>
          <p:nvSpPr>
            <p:cNvPr id="33" name="Rectangle 27">
              <a:extLst>
                <a:ext uri="{FF2B5EF4-FFF2-40B4-BE49-F238E27FC236}">
                  <a16:creationId xmlns="" xmlns:a16="http://schemas.microsoft.com/office/drawing/2014/main" id="{B2D6DC3C-2C80-4E0D-8915-90E670A51381}"/>
                </a:ext>
              </a:extLst>
            </p:cNvPr>
            <p:cNvSpPr/>
            <p:nvPr/>
          </p:nvSpPr>
          <p:spPr>
            <a:xfrm>
              <a:off x="7407716" y="4633419"/>
              <a:ext cx="1864613" cy="307777"/>
            </a:xfrm>
            <a:prstGeom prst="rect">
              <a:avLst/>
            </a:prstGeom>
          </p:spPr>
          <p:txBody>
            <a:bodyPr wrap="none">
              <a:spAutoFit/>
            </a:bodyPr>
            <a:lstStyle/>
            <a:p>
              <a:pPr algn="ctr"/>
              <a:r>
                <a:rPr lang="en-US" altLang="ko-KR" sz="1400" dirty="0">
                  <a:latin typeface="SamsungOne 400" panose="020B0503030303020204" pitchFamily="34" charset="0"/>
                  <a:ea typeface="SamsungOne 400" panose="020B0503030303020204" pitchFamily="34" charset="0"/>
                </a:rPr>
                <a:t>Packaging Inspection</a:t>
              </a:r>
            </a:p>
          </p:txBody>
        </p:sp>
        <p:sp>
          <p:nvSpPr>
            <p:cNvPr id="34" name="Rectangle 28">
              <a:extLst>
                <a:ext uri="{FF2B5EF4-FFF2-40B4-BE49-F238E27FC236}">
                  <a16:creationId xmlns="" xmlns:a16="http://schemas.microsoft.com/office/drawing/2014/main" id="{4F4E20E6-B8A3-4650-9B99-7B35DD35F565}"/>
                </a:ext>
              </a:extLst>
            </p:cNvPr>
            <p:cNvSpPr/>
            <p:nvPr/>
          </p:nvSpPr>
          <p:spPr>
            <a:xfrm>
              <a:off x="5297887" y="4633419"/>
              <a:ext cx="1519968" cy="307777"/>
            </a:xfrm>
            <a:prstGeom prst="rect">
              <a:avLst/>
            </a:prstGeom>
          </p:spPr>
          <p:txBody>
            <a:bodyPr wrap="none">
              <a:spAutoFit/>
            </a:bodyPr>
            <a:lstStyle/>
            <a:p>
              <a:pPr algn="ctr"/>
              <a:r>
                <a:rPr lang="en-US" altLang="ko-KR" sz="1400" dirty="0">
                  <a:latin typeface="SamsungOne 400" panose="020B0503030303020204" pitchFamily="34" charset="0"/>
                  <a:ea typeface="SamsungOne 400" panose="020B0503030303020204" pitchFamily="34" charset="0"/>
                </a:rPr>
                <a:t>Defect Detection</a:t>
              </a:r>
            </a:p>
          </p:txBody>
        </p:sp>
        <p:sp>
          <p:nvSpPr>
            <p:cNvPr id="36" name="Rectangle 29">
              <a:extLst>
                <a:ext uri="{FF2B5EF4-FFF2-40B4-BE49-F238E27FC236}">
                  <a16:creationId xmlns="" xmlns:a16="http://schemas.microsoft.com/office/drawing/2014/main" id="{F7867A96-D983-4F11-A604-C42FF469DC71}"/>
                </a:ext>
              </a:extLst>
            </p:cNvPr>
            <p:cNvSpPr/>
            <p:nvPr/>
          </p:nvSpPr>
          <p:spPr>
            <a:xfrm>
              <a:off x="3410498" y="4633419"/>
              <a:ext cx="845103" cy="307777"/>
            </a:xfrm>
            <a:prstGeom prst="rect">
              <a:avLst/>
            </a:prstGeom>
          </p:spPr>
          <p:txBody>
            <a:bodyPr wrap="none">
              <a:spAutoFit/>
            </a:bodyPr>
            <a:lstStyle/>
            <a:p>
              <a:pPr algn="ctr"/>
              <a:r>
                <a:rPr lang="en-US" altLang="ko-KR" sz="1400" dirty="0">
                  <a:latin typeface="SamsungOne 400" panose="020B0503030303020204" pitchFamily="34" charset="0"/>
                  <a:ea typeface="SamsungOne 400" panose="020B0503030303020204" pitchFamily="34" charset="0"/>
                </a:rPr>
                <a:t>Gauging</a:t>
              </a:r>
            </a:p>
          </p:txBody>
        </p:sp>
        <p:sp>
          <p:nvSpPr>
            <p:cNvPr id="38" name="Rectangle 30">
              <a:extLst>
                <a:ext uri="{FF2B5EF4-FFF2-40B4-BE49-F238E27FC236}">
                  <a16:creationId xmlns="" xmlns:a16="http://schemas.microsoft.com/office/drawing/2014/main" id="{F933FC0E-0394-463D-8E63-F7C73CE6A415}"/>
                </a:ext>
              </a:extLst>
            </p:cNvPr>
            <p:cNvSpPr/>
            <p:nvPr/>
          </p:nvSpPr>
          <p:spPr>
            <a:xfrm>
              <a:off x="1147205" y="4633419"/>
              <a:ext cx="922047" cy="307777"/>
            </a:xfrm>
            <a:prstGeom prst="rect">
              <a:avLst/>
            </a:prstGeom>
          </p:spPr>
          <p:txBody>
            <a:bodyPr wrap="none">
              <a:spAutoFit/>
            </a:bodyPr>
            <a:lstStyle/>
            <a:p>
              <a:pPr algn="ctr"/>
              <a:r>
                <a:rPr lang="en-US" altLang="ko-KR" sz="1400" dirty="0">
                  <a:latin typeface="SamsungOne 400" panose="020B0503030303020204" pitchFamily="34" charset="0"/>
                  <a:ea typeface="SamsungOne 400" panose="020B0503030303020204" pitchFamily="34" charset="0"/>
                </a:rPr>
                <a:t>Guidance</a:t>
              </a:r>
            </a:p>
          </p:txBody>
        </p:sp>
        <p:pic>
          <p:nvPicPr>
            <p:cNvPr id="39" name="Picture 35" descr="A picture containing indoor, food, bottle&#10;&#10;Description automatically generated">
              <a:extLst>
                <a:ext uri="{FF2B5EF4-FFF2-40B4-BE49-F238E27FC236}">
                  <a16:creationId xmlns="" xmlns:a16="http://schemas.microsoft.com/office/drawing/2014/main" id="{F21CAC05-1493-43D7-AA3F-0E52D13DFFE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361"/>
            <a:stretch/>
          </p:blipFill>
          <p:spPr>
            <a:xfrm>
              <a:off x="7241263" y="3511440"/>
              <a:ext cx="2102762" cy="1074346"/>
            </a:xfrm>
            <a:prstGeom prst="rect">
              <a:avLst/>
            </a:prstGeom>
            <a:ln>
              <a:solidFill>
                <a:schemeClr val="tx1">
                  <a:lumMod val="50000"/>
                  <a:lumOff val="50000"/>
                </a:schemeClr>
              </a:solidFill>
            </a:ln>
          </p:spPr>
        </p:pic>
        <p:pic>
          <p:nvPicPr>
            <p:cNvPr id="40" name="Picture 37" descr="A picture containing indoor, wall, table&#10;&#10;Description automatically generated">
              <a:extLst>
                <a:ext uri="{FF2B5EF4-FFF2-40B4-BE49-F238E27FC236}">
                  <a16:creationId xmlns="" xmlns:a16="http://schemas.microsoft.com/office/drawing/2014/main" id="{6C1B4C18-992C-4086-8B5B-27245F67F30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3343"/>
            <a:stretch/>
          </p:blipFill>
          <p:spPr>
            <a:xfrm>
              <a:off x="4996537" y="3501008"/>
              <a:ext cx="2122667" cy="1084778"/>
            </a:xfrm>
            <a:prstGeom prst="rect">
              <a:avLst/>
            </a:prstGeom>
            <a:ln>
              <a:solidFill>
                <a:schemeClr val="tx1">
                  <a:lumMod val="50000"/>
                  <a:lumOff val="50000"/>
                </a:schemeClr>
              </a:solidFill>
            </a:ln>
          </p:spPr>
        </p:pic>
        <p:pic>
          <p:nvPicPr>
            <p:cNvPr id="41" name="Picture 41" descr="A picture containing indoor&#10;&#10;Description automatically generated">
              <a:extLst>
                <a:ext uri="{FF2B5EF4-FFF2-40B4-BE49-F238E27FC236}">
                  <a16:creationId xmlns="" xmlns:a16="http://schemas.microsoft.com/office/drawing/2014/main" id="{CA183538-FDEE-4C6E-A666-2B11F9FB844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2628"/>
            <a:stretch/>
          </p:blipFill>
          <p:spPr>
            <a:xfrm>
              <a:off x="2781669" y="3501008"/>
              <a:ext cx="2102761" cy="1084779"/>
            </a:xfrm>
            <a:prstGeom prst="rect">
              <a:avLst/>
            </a:prstGeom>
          </p:spPr>
        </p:pic>
        <p:pic>
          <p:nvPicPr>
            <p:cNvPr id="42" name="Picture 42">
              <a:extLst>
                <a:ext uri="{FF2B5EF4-FFF2-40B4-BE49-F238E27FC236}">
                  <a16:creationId xmlns="" xmlns:a16="http://schemas.microsoft.com/office/drawing/2014/main" id="{57DF130C-9D78-44E8-B596-75541F78528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2979" b="10412"/>
            <a:stretch/>
          </p:blipFill>
          <p:spPr>
            <a:xfrm>
              <a:off x="546895" y="3501009"/>
              <a:ext cx="2122667" cy="1084778"/>
            </a:xfrm>
            <a:prstGeom prst="rect">
              <a:avLst/>
            </a:prstGeom>
            <a:ln>
              <a:solidFill>
                <a:schemeClr val="tx1">
                  <a:lumMod val="50000"/>
                  <a:lumOff val="50000"/>
                </a:schemeClr>
              </a:solidFill>
            </a:ln>
          </p:spPr>
        </p:pic>
        <p:pic>
          <p:nvPicPr>
            <p:cNvPr id="43" name="Picture 44" descr="A picture containing building, table, bottle, wine&#10;&#10;Description automatically generated">
              <a:extLst>
                <a:ext uri="{FF2B5EF4-FFF2-40B4-BE49-F238E27FC236}">
                  <a16:creationId xmlns="" xmlns:a16="http://schemas.microsoft.com/office/drawing/2014/main" id="{DFC21BC4-4EEE-4C8A-94A4-C1A10924D75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1822" b="10505"/>
            <a:stretch/>
          </p:blipFill>
          <p:spPr>
            <a:xfrm>
              <a:off x="2781669" y="3501009"/>
              <a:ext cx="2092809" cy="1084777"/>
            </a:xfrm>
            <a:prstGeom prst="rect">
              <a:avLst/>
            </a:prstGeom>
            <a:ln>
              <a:solidFill>
                <a:schemeClr val="tx1">
                  <a:lumMod val="50000"/>
                  <a:lumOff val="50000"/>
                </a:schemeClr>
              </a:solidFill>
            </a:ln>
          </p:spPr>
        </p:pic>
      </p:grpSp>
      <p:grpSp>
        <p:nvGrpSpPr>
          <p:cNvPr id="44" name="그룹 4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45" name="직사각형 4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2.3. Computer Vision &amp; Machine Vision</a:t>
              </a:r>
              <a:r>
                <a:rPr lang="en-US" altLang="ko-KR" dirty="0" smtClean="0">
                  <a:solidFill>
                    <a:schemeClr val="bg1"/>
                  </a:solidFill>
                  <a:latin typeface="SamsungOne 400" panose="020B0503030303020204" pitchFamily="34" charset="0"/>
                </a:rPr>
                <a:t> </a:t>
              </a:r>
              <a:endParaRPr lang="en-US" altLang="ko-KR" dirty="0">
                <a:solidFill>
                  <a:schemeClr val="bg1"/>
                </a:solidFill>
                <a:latin typeface="SamsungOne 400" panose="020B0503030303020204" pitchFamily="34" charset="0"/>
              </a:endParaRPr>
            </a:p>
          </p:txBody>
        </p:sp>
        <p:sp>
          <p:nvSpPr>
            <p:cNvPr id="46" name="직사각형 4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8" name="사각형: 둥근 모서리 32">
            <a:extLst>
              <a:ext uri="{FF2B5EF4-FFF2-40B4-BE49-F238E27FC236}">
                <a16:creationId xmlns="" xmlns:a16="http://schemas.microsoft.com/office/drawing/2014/main" id="{4920C7B4-A20B-4588-B799-21B9B5CC2687}"/>
              </a:ext>
            </a:extLst>
          </p:cNvPr>
          <p:cNvSpPr/>
          <p:nvPr/>
        </p:nvSpPr>
        <p:spPr>
          <a:xfrm>
            <a:off x="7584649" y="6093295"/>
            <a:ext cx="1864613" cy="21294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latin typeface="SamsungOne 400" panose="020B0503030303020204" pitchFamily="34" charset="0"/>
                <a:ea typeface="SamsungOne 400" panose="020B0503030303020204" pitchFamily="34" charset="0"/>
              </a:rPr>
              <a:t>Wikipedia, Vidolab, DevisionX </a:t>
            </a:r>
          </a:p>
        </p:txBody>
      </p:sp>
      <p:sp>
        <p:nvSpPr>
          <p:cNvPr id="19" name="직사각형 18">
            <a:extLst>
              <a:ext uri="{FF2B5EF4-FFF2-40B4-BE49-F238E27FC236}">
                <a16:creationId xmlns="" xmlns:a16="http://schemas.microsoft.com/office/drawing/2014/main" id="{4C065641-3666-4F94-9243-1B1A99D79ED7}"/>
              </a:ext>
            </a:extLst>
          </p:cNvPr>
          <p:cNvSpPr/>
          <p:nvPr/>
        </p:nvSpPr>
        <p:spPr>
          <a:xfrm>
            <a:off x="558924" y="1879047"/>
            <a:ext cx="9180558" cy="1764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9"/>
              </a:buBlip>
              <a:defRPr/>
            </a:pPr>
            <a:r>
              <a:rPr lang="en-US" altLang="ko-KR" sz="1400" dirty="0">
                <a:solidFill>
                  <a:schemeClr val="tx1"/>
                </a:solidFill>
                <a:latin typeface="SamsungOne 400" panose="020B0503030303020204" pitchFamily="34" charset="0"/>
                <a:ea typeface="SamsungOne 400" panose="020B0503030303020204" pitchFamily="34" charset="0"/>
              </a:rPr>
              <a:t>Machine vision as a systems engineering discipline can be considered distinct from computer vision, a form of computer science. It attempts to integrate existing technologies in new ways and apply them to solve real world problems</a:t>
            </a:r>
          </a:p>
          <a:p>
            <a:pPr marL="115888" indent="-115888">
              <a:spcAft>
                <a:spcPts val="1000"/>
              </a:spcAft>
              <a:buClr>
                <a:srgbClr val="A5A5A5"/>
              </a:buClr>
              <a:buSzPct val="120000"/>
              <a:buBlip>
                <a:blip r:embed="rId9"/>
              </a:buBlip>
              <a:defRPr/>
            </a:pPr>
            <a:r>
              <a:rPr lang="en-US" altLang="ko-KR" sz="1400" dirty="0">
                <a:solidFill>
                  <a:schemeClr val="tx1"/>
                </a:solidFill>
                <a:latin typeface="SamsungOne 400" panose="020B0503030303020204" pitchFamily="34" charset="0"/>
                <a:ea typeface="SamsungOne 400" panose="020B0503030303020204" pitchFamily="34" charset="0"/>
              </a:rPr>
              <a:t>Machine vision refers to many technologies, software and hardware products, integrated systems, actions, methods and expertise</a:t>
            </a:r>
          </a:p>
          <a:p>
            <a:pPr marL="115888" indent="-115888">
              <a:spcAft>
                <a:spcPts val="1000"/>
              </a:spcAft>
              <a:buClr>
                <a:srgbClr val="A5A5A5"/>
              </a:buClr>
              <a:buSzPct val="120000"/>
              <a:buBlip>
                <a:blip r:embed="rId9"/>
              </a:buBlip>
              <a:defRPr/>
            </a:pPr>
            <a:r>
              <a:rPr lang="en-US" altLang="ko-KR" sz="1400" dirty="0">
                <a:solidFill>
                  <a:schemeClr val="tx1"/>
                </a:solidFill>
                <a:latin typeface="SamsungOne 400" panose="020B0503030303020204" pitchFamily="34" charset="0"/>
                <a:ea typeface="SamsungOne 400" panose="020B0503030303020204" pitchFamily="34" charset="0"/>
              </a:rPr>
              <a:t>Machine vision (MV) is the technology and methods used to provide imaging-based automatic inspection and analysis for such applications as automatic inspection, process control, and robot guidance, usually in industry</a:t>
            </a:r>
          </a:p>
        </p:txBody>
      </p:sp>
      <p:sp>
        <p:nvSpPr>
          <p:cNvPr id="21" name="직사각형 20">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Computer Vision &amp; Machine Vision</a:t>
            </a:r>
          </a:p>
        </p:txBody>
      </p:sp>
    </p:spTree>
    <p:custDataLst>
      <p:tags r:id="rId1"/>
    </p:custDataLst>
    <p:extLst>
      <p:ext uri="{BB962C8B-B14F-4D97-AF65-F5344CB8AC3E}">
        <p14:creationId xmlns:p14="http://schemas.microsoft.com/office/powerpoint/2010/main" val="14683450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그림 20"/>
          <p:cNvPicPr>
            <a:picLocks noChangeAspect="1"/>
          </p:cNvPicPr>
          <p:nvPr/>
        </p:nvPicPr>
        <p:blipFill rotWithShape="1">
          <a:blip r:embed="rId4">
            <a:extLst>
              <a:ext uri="{28A0092B-C50C-407E-A947-70E740481C1C}">
                <a14:useLocalDpi xmlns:a14="http://schemas.microsoft.com/office/drawing/2010/main" val="0"/>
              </a:ext>
            </a:extLst>
          </a:blip>
          <a:srcRect l="2004" t="9157" r="11320" b="42992"/>
          <a:stretch/>
        </p:blipFill>
        <p:spPr>
          <a:xfrm>
            <a:off x="3223220" y="4143132"/>
            <a:ext cx="3600398" cy="2094180"/>
          </a:xfrm>
          <a:prstGeom prst="rect">
            <a:avLst/>
          </a:prstGeom>
          <a:ln>
            <a:solidFill>
              <a:schemeClr val="tx1">
                <a:lumMod val="50000"/>
                <a:lumOff val="50000"/>
              </a:schemeClr>
            </a:solidFill>
          </a:ln>
        </p:spPr>
      </p:pic>
      <p:grpSp>
        <p:nvGrpSpPr>
          <p:cNvPr id="22" name="그룹 2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3" name="직사각형 2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2.3. Computer Vision &amp; Machine Vision</a:t>
              </a:r>
              <a:r>
                <a:rPr lang="en-US" altLang="ko-KR" dirty="0" smtClean="0">
                  <a:solidFill>
                    <a:schemeClr val="bg1"/>
                  </a:solidFill>
                  <a:latin typeface="SamsungOne 400" panose="020B0503030303020204" pitchFamily="34" charset="0"/>
                </a:rPr>
                <a:t> </a:t>
              </a:r>
              <a:endParaRPr lang="en-US" altLang="ko-KR" dirty="0">
                <a:solidFill>
                  <a:schemeClr val="bg1"/>
                </a:solidFill>
                <a:latin typeface="SamsungOne 400" panose="020B0503030303020204" pitchFamily="34" charset="0"/>
              </a:endParaRPr>
            </a:p>
          </p:txBody>
        </p:sp>
        <p:sp>
          <p:nvSpPr>
            <p:cNvPr id="24" name="직사각형 2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9" name="직사각형 8">
            <a:extLst>
              <a:ext uri="{FF2B5EF4-FFF2-40B4-BE49-F238E27FC236}">
                <a16:creationId xmlns="" xmlns:a16="http://schemas.microsoft.com/office/drawing/2014/main" id="{4C065641-3666-4F94-9243-1B1A99D79ED7}"/>
              </a:ext>
            </a:extLst>
          </p:cNvPr>
          <p:cNvSpPr/>
          <p:nvPr/>
        </p:nvSpPr>
        <p:spPr>
          <a:xfrm>
            <a:off x="558924" y="1879047"/>
            <a:ext cx="9180558" cy="21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Acquire Automation has a wide range of automated vision solutions that can ideally pack and verify a company’s product quality at the level required by the government or regulatory body. </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For example, the manufactured bottle is inspected at 360 degrees to ensure that the product is properly packaged and that all components are properly included. </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In detail, functions such as whether the cap is closed, seal, position and inclination, label identification, color, and barcode checks are performed. </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It also collects and provides data through machine vision technology to provide real-time production statistics and facilitate process control.</a:t>
            </a:r>
          </a:p>
        </p:txBody>
      </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Acquire Automation – Machine Vision</a:t>
            </a:r>
          </a:p>
        </p:txBody>
      </p:sp>
    </p:spTree>
    <p:custDataLst>
      <p:tags r:id="rId1"/>
    </p:custDataLst>
    <p:extLst>
      <p:ext uri="{BB962C8B-B14F-4D97-AF65-F5344CB8AC3E}">
        <p14:creationId xmlns:p14="http://schemas.microsoft.com/office/powerpoint/2010/main" val="50977032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사각형: 둥근 모서리 32">
            <a:extLst>
              <a:ext uri="{FF2B5EF4-FFF2-40B4-BE49-F238E27FC236}">
                <a16:creationId xmlns="" xmlns:a16="http://schemas.microsoft.com/office/drawing/2014/main" id="{9F9FFF6C-7C72-4E08-8072-03F5113CBF51}"/>
              </a:ext>
            </a:extLst>
          </p:cNvPr>
          <p:cNvSpPr/>
          <p:nvPr/>
        </p:nvSpPr>
        <p:spPr>
          <a:xfrm>
            <a:off x="7939658" y="6120447"/>
            <a:ext cx="1469606" cy="17995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dirty="0">
                <a:latin typeface="SamsungOne 400" panose="020B0503030303020204" pitchFamily="34" charset="0"/>
                <a:ea typeface="SamsungOne 400" panose="020B0503030303020204" pitchFamily="34" charset="0"/>
              </a:rPr>
              <a:t>Cognex’s brochure</a:t>
            </a:r>
          </a:p>
        </p:txBody>
      </p:sp>
      <p:grpSp>
        <p:nvGrpSpPr>
          <p:cNvPr id="47" name="그룹 4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48" name="직사각형 4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2.3. Computer Vision &amp; Machine Vision</a:t>
              </a:r>
              <a:r>
                <a:rPr lang="en-US" altLang="ko-KR" dirty="0" smtClean="0">
                  <a:solidFill>
                    <a:schemeClr val="bg1"/>
                  </a:solidFill>
                  <a:latin typeface="SamsungOne 400" panose="020B0503030303020204" pitchFamily="34" charset="0"/>
                </a:rPr>
                <a:t> </a:t>
              </a:r>
              <a:endParaRPr lang="en-US" altLang="ko-KR" dirty="0">
                <a:solidFill>
                  <a:schemeClr val="bg1"/>
                </a:solidFill>
                <a:latin typeface="SamsungOne 400" panose="020B0503030303020204" pitchFamily="34" charset="0"/>
              </a:endParaRPr>
            </a:p>
          </p:txBody>
        </p:sp>
        <p:sp>
          <p:nvSpPr>
            <p:cNvPr id="49" name="직사각형 4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1" name="그룹 10">
            <a:extLst>
              <a:ext uri="{FF2B5EF4-FFF2-40B4-BE49-F238E27FC236}">
                <a16:creationId xmlns="" xmlns:a16="http://schemas.microsoft.com/office/drawing/2014/main" id="{73ABC729-D4CB-418E-B047-B2473384481D}"/>
              </a:ext>
            </a:extLst>
          </p:cNvPr>
          <p:cNvGrpSpPr/>
          <p:nvPr/>
        </p:nvGrpSpPr>
        <p:grpSpPr>
          <a:xfrm>
            <a:off x="1283989" y="4005064"/>
            <a:ext cx="7337004" cy="2062144"/>
            <a:chOff x="1293137" y="3860208"/>
            <a:chExt cx="7337004" cy="2062144"/>
          </a:xfrm>
        </p:grpSpPr>
        <p:sp>
          <p:nvSpPr>
            <p:cNvPr id="30" name="직사각형 29"/>
            <p:cNvSpPr/>
            <p:nvPr/>
          </p:nvSpPr>
          <p:spPr>
            <a:xfrm>
              <a:off x="1293137" y="3860208"/>
              <a:ext cx="7337004" cy="206214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7" name="Picture 4" descr="Cognex’s broch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737" b="89474" l="45802" r="93257">
                          <a14:foregroundMark x1="46183" y1="11053" x2="48473" y2="34474"/>
                          <a14:foregroundMark x1="59160" y1="60526" x2="59542" y2="61579"/>
                          <a14:foregroundMark x1="63486" y1="70000" x2="51908" y2="75526"/>
                          <a14:foregroundMark x1="51908" y1="75526" x2="51018" y2="71842"/>
                          <a14:foregroundMark x1="65267" y1="58421" x2="50763" y2="57895"/>
                          <a14:foregroundMark x1="46692" y1="56053" x2="46819" y2="80000"/>
                          <a14:foregroundMark x1="47455" y1="88947" x2="64249" y2="88421"/>
                          <a14:foregroundMark x1="64249" y1="88421" x2="64631" y2="88421"/>
                          <a14:foregroundMark x1="49364" y1="43158" x2="63868" y2="43684"/>
                          <a14:foregroundMark x1="63868" y1="43684" x2="64631" y2="43421"/>
                          <a14:foregroundMark x1="47583" y1="13947" x2="64504" y2="13421"/>
                          <a14:foregroundMark x1="66158" y1="11579" x2="67430" y2="24737"/>
                          <a14:foregroundMark x1="48601" y1="19474" x2="64377" y2="19474"/>
                          <a14:foregroundMark x1="48855" y1="32895" x2="64122" y2="32895"/>
                          <a14:foregroundMark x1="52290" y1="23158" x2="64504" y2="27368"/>
                          <a14:foregroundMark x1="50763" y1="29211" x2="52163" y2="30789"/>
                          <a14:foregroundMark x1="65267" y1="26053" x2="66031" y2="39737"/>
                          <a14:foregroundMark x1="72137" y1="11053" x2="74300" y2="35789"/>
                          <a14:foregroundMark x1="74300" y1="35789" x2="73919" y2="42105"/>
                          <a14:foregroundMark x1="72774" y1="11316" x2="87150" y2="11053"/>
                          <a14:foregroundMark x1="87150" y1="11053" x2="92748" y2="11053"/>
                          <a14:foregroundMark x1="93639" y1="12368" x2="93511" y2="40789"/>
                          <a14:foregroundMark x1="93511" y1="40789" x2="81043" y2="42632"/>
                          <a14:foregroundMark x1="81043" y1="42632" x2="72901" y2="33684"/>
                          <a14:foregroundMark x1="46438" y1="15263" x2="46819" y2="28684"/>
                          <a14:foregroundMark x1="45929" y1="15526" x2="46438" y2="27895"/>
                          <a14:foregroundMark x1="51527" y1="65000" x2="56743" y2="74474"/>
                          <a14:foregroundMark x1="45802" y1="10526" x2="46183" y2="46053"/>
                          <a14:foregroundMark x1="46310" y1="10263" x2="59160" y2="10526"/>
                          <a14:foregroundMark x1="59160" y1="10526" x2="68575" y2="9737"/>
                          <a14:foregroundMark x1="68193" y1="54474" x2="68321" y2="89474"/>
                          <a14:foregroundMark x1="71756" y1="54737" x2="72519" y2="88158"/>
                          <a14:foregroundMark x1="51018" y1="23684" x2="49873" y2="33421"/>
                        </a14:backgroundRemoval>
                      </a14:imgEffect>
                    </a14:imgLayer>
                  </a14:imgProps>
                </a:ext>
                <a:ext uri="{28A0092B-C50C-407E-A947-70E740481C1C}">
                  <a14:useLocalDpi xmlns:a14="http://schemas.microsoft.com/office/drawing/2010/main" val="0"/>
                </a:ext>
              </a:extLst>
            </a:blip>
            <a:srcRect l="42240" t="7724" r="3689" b="6123"/>
            <a:stretch/>
          </p:blipFill>
          <p:spPr bwMode="auto">
            <a:xfrm>
              <a:off x="5601322" y="4171587"/>
              <a:ext cx="2155476" cy="1660392"/>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15">
              <a:extLst>
                <a:ext uri="{FF2B5EF4-FFF2-40B4-BE49-F238E27FC236}">
                  <a16:creationId xmlns="" xmlns:a16="http://schemas.microsoft.com/office/drawing/2014/main" id="{4657D835-37B5-4BD0-8B8D-F13A15387902}"/>
                </a:ext>
              </a:extLst>
            </p:cNvPr>
            <p:cNvSpPr/>
            <p:nvPr/>
          </p:nvSpPr>
          <p:spPr>
            <a:xfrm>
              <a:off x="6023747" y="3926706"/>
              <a:ext cx="1310626" cy="230832"/>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500" b="1" dirty="0">
                  <a:solidFill>
                    <a:srgbClr val="1429A0"/>
                  </a:solidFill>
                  <a:latin typeface="SamsungOne 400" pitchFamily="34" charset="0"/>
                  <a:ea typeface="SamsungOne 700" panose="020B0803030303020204" pitchFamily="34" charset="0"/>
                </a:rPr>
                <a:t>WEAVING</a:t>
              </a:r>
              <a:endParaRPr lang="ko-KR" altLang="en-US" sz="1500" b="1" dirty="0">
                <a:solidFill>
                  <a:srgbClr val="1429A0"/>
                </a:solidFill>
                <a:latin typeface="SamsungOne 400" pitchFamily="34" charset="0"/>
                <a:ea typeface="SamsungOne 700" panose="020B0803030303020204" pitchFamily="34" charset="0"/>
              </a:endParaRPr>
            </a:p>
          </p:txBody>
        </p:sp>
        <p:grpSp>
          <p:nvGrpSpPr>
            <p:cNvPr id="10" name="그룹 9">
              <a:extLst>
                <a:ext uri="{FF2B5EF4-FFF2-40B4-BE49-F238E27FC236}">
                  <a16:creationId xmlns="" xmlns:a16="http://schemas.microsoft.com/office/drawing/2014/main" id="{27566CD3-E8BE-4059-AA59-ACC9FEBCF2D2}"/>
                </a:ext>
              </a:extLst>
            </p:cNvPr>
            <p:cNvGrpSpPr/>
            <p:nvPr/>
          </p:nvGrpSpPr>
          <p:grpSpPr>
            <a:xfrm>
              <a:off x="1536027" y="3926706"/>
              <a:ext cx="2970287" cy="1790883"/>
              <a:chOff x="1206996" y="3926706"/>
              <a:chExt cx="2970287" cy="1790883"/>
            </a:xfrm>
          </p:grpSpPr>
          <p:pic>
            <p:nvPicPr>
              <p:cNvPr id="36" name="Picture 2" descr="Cognex’s brochure 3"/>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7978" b="92978" l="42188" r="94824">
                            <a14:foregroundMark x1="42188" y1="37921" x2="59570" y2="67978"/>
                            <a14:foregroundMark x1="92578" y1="47753" x2="89746" y2="69101"/>
                            <a14:foregroundMark x1="77441" y1="92978" x2="80859" y2="93258"/>
                            <a14:foregroundMark x1="94824" y1="61517" x2="94629" y2="65449"/>
                            <a14:foregroundMark x1="60352" y1="32584" x2="60840" y2="32584"/>
                            <a14:foregroundMark x1="62988" y1="32584" x2="53516" y2="32865"/>
                          </a14:backgroundRemoval>
                        </a14:imgEffect>
                      </a14:imgLayer>
                    </a14:imgProps>
                  </a:ext>
                  <a:ext uri="{28A0092B-C50C-407E-A947-70E740481C1C}">
                    <a14:useLocalDpi xmlns:a14="http://schemas.microsoft.com/office/drawing/2010/main" val="0"/>
                  </a:ext>
                </a:extLst>
              </a:blip>
              <a:srcRect l="38670" t="9649" r="3097"/>
              <a:stretch/>
            </p:blipFill>
            <p:spPr bwMode="auto">
              <a:xfrm>
                <a:off x="1206996" y="4115420"/>
                <a:ext cx="2970287" cy="1602169"/>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15">
                <a:extLst>
                  <a:ext uri="{FF2B5EF4-FFF2-40B4-BE49-F238E27FC236}">
                    <a16:creationId xmlns="" xmlns:a16="http://schemas.microsoft.com/office/drawing/2014/main" id="{4657D835-37B5-4BD0-8B8D-F13A15387902}"/>
                  </a:ext>
                </a:extLst>
              </p:cNvPr>
              <p:cNvSpPr/>
              <p:nvPr/>
            </p:nvSpPr>
            <p:spPr>
              <a:xfrm>
                <a:off x="2041497" y="3926706"/>
                <a:ext cx="1310626" cy="230832"/>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500" b="1" dirty="0">
                    <a:solidFill>
                      <a:srgbClr val="1429A0"/>
                    </a:solidFill>
                    <a:latin typeface="SamsungOne 400" pitchFamily="34" charset="0"/>
                    <a:ea typeface="SamsungOne 700" panose="020B0803030303020204" pitchFamily="34" charset="0"/>
                  </a:rPr>
                  <a:t>PRINTING</a:t>
                </a:r>
                <a:endParaRPr lang="ko-KR" altLang="en-US" sz="1500" b="1" dirty="0">
                  <a:solidFill>
                    <a:srgbClr val="1429A0"/>
                  </a:solidFill>
                  <a:latin typeface="SamsungOne 400" pitchFamily="34" charset="0"/>
                  <a:ea typeface="SamsungOne 700" panose="020B0803030303020204" pitchFamily="34" charset="0"/>
                </a:endParaRPr>
              </a:p>
            </p:txBody>
          </p:sp>
          <p:grpSp>
            <p:nvGrpSpPr>
              <p:cNvPr id="9" name="그룹 8">
                <a:extLst>
                  <a:ext uri="{FF2B5EF4-FFF2-40B4-BE49-F238E27FC236}">
                    <a16:creationId xmlns="" xmlns:a16="http://schemas.microsoft.com/office/drawing/2014/main" id="{7DC2E6DE-F55E-4E74-9756-D7335722CB88}"/>
                  </a:ext>
                </a:extLst>
              </p:cNvPr>
              <p:cNvGrpSpPr/>
              <p:nvPr/>
            </p:nvGrpSpPr>
            <p:grpSpPr>
              <a:xfrm>
                <a:off x="1351012" y="4242296"/>
                <a:ext cx="2755330" cy="1440000"/>
                <a:chOff x="1351012" y="4242296"/>
                <a:chExt cx="2755330" cy="1440000"/>
              </a:xfrm>
            </p:grpSpPr>
            <p:sp>
              <p:nvSpPr>
                <p:cNvPr id="3" name="타원 2">
                  <a:extLst>
                    <a:ext uri="{FF2B5EF4-FFF2-40B4-BE49-F238E27FC236}">
                      <a16:creationId xmlns="" xmlns:a16="http://schemas.microsoft.com/office/drawing/2014/main" id="{943E215B-4076-40B3-830B-9DCCF04FE008}"/>
                    </a:ext>
                  </a:extLst>
                </p:cNvPr>
                <p:cNvSpPr/>
                <p:nvPr/>
              </p:nvSpPr>
              <p:spPr>
                <a:xfrm>
                  <a:off x="2666342" y="4242296"/>
                  <a:ext cx="1440000" cy="144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 xmlns:a16="http://schemas.microsoft.com/office/drawing/2014/main" id="{437670AD-5C09-4657-8398-AFDBEC31667B}"/>
                    </a:ext>
                  </a:extLst>
                </p:cNvPr>
                <p:cNvSpPr/>
                <p:nvPr/>
              </p:nvSpPr>
              <p:spPr>
                <a:xfrm>
                  <a:off x="1351012" y="4521200"/>
                  <a:ext cx="1095008" cy="876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cxnSp>
              <p:nvCxnSpPr>
                <p:cNvPr id="6" name="직선 연결선 5">
                  <a:extLst>
                    <a:ext uri="{FF2B5EF4-FFF2-40B4-BE49-F238E27FC236}">
                      <a16:creationId xmlns="" xmlns:a16="http://schemas.microsoft.com/office/drawing/2014/main" id="{150610EF-42AF-445F-80E7-AD36EBDE7B09}"/>
                    </a:ext>
                  </a:extLst>
                </p:cNvPr>
                <p:cNvCxnSpPr/>
                <p:nvPr/>
              </p:nvCxnSpPr>
              <p:spPr>
                <a:xfrm flipV="1">
                  <a:off x="2446020" y="4287520"/>
                  <a:ext cx="690880" cy="2336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 xmlns:a16="http://schemas.microsoft.com/office/drawing/2014/main" id="{9FB801AD-5672-4548-A337-22C69D5F0805}"/>
                    </a:ext>
                  </a:extLst>
                </p:cNvPr>
                <p:cNvCxnSpPr/>
                <p:nvPr/>
              </p:nvCxnSpPr>
              <p:spPr>
                <a:xfrm>
                  <a:off x="2446020" y="5397500"/>
                  <a:ext cx="739140" cy="25654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sp>
        <p:nvSpPr>
          <p:cNvPr id="21" name="직사각형 20">
            <a:extLst>
              <a:ext uri="{FF2B5EF4-FFF2-40B4-BE49-F238E27FC236}">
                <a16:creationId xmlns="" xmlns:a16="http://schemas.microsoft.com/office/drawing/2014/main" id="{4C065641-3666-4F94-9243-1B1A99D79ED7}"/>
              </a:ext>
            </a:extLst>
          </p:cNvPr>
          <p:cNvSpPr/>
          <p:nvPr/>
        </p:nvSpPr>
        <p:spPr>
          <a:xfrm>
            <a:off x="558924" y="1879047"/>
            <a:ext cx="9180558" cy="18928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err="1">
                <a:solidFill>
                  <a:schemeClr val="tx1"/>
                </a:solidFill>
                <a:latin typeface="SamsungOne 400" panose="020B0503030303020204" pitchFamily="34" charset="0"/>
                <a:ea typeface="SamsungOne 400" panose="020B0503030303020204" pitchFamily="34" charset="0"/>
              </a:rPr>
              <a:t>Cognex</a:t>
            </a:r>
            <a:r>
              <a:rPr lang="en-US" altLang="ko-KR" sz="1400" dirty="0">
                <a:solidFill>
                  <a:schemeClr val="tx1"/>
                </a:solidFill>
                <a:latin typeface="SamsungOne 400" panose="020B0503030303020204" pitchFamily="34" charset="0"/>
                <a:ea typeface="SamsungOne 400" panose="020B0503030303020204" pitchFamily="34" charset="0"/>
              </a:rPr>
              <a:t> is a machine vision systems, software, and sensor manufacturer, and has launched Vision Pro </a:t>
            </a:r>
            <a:r>
              <a:rPr lang="en-US" altLang="ko-KR" sz="1400" dirty="0" err="1">
                <a:solidFill>
                  <a:schemeClr val="tx1"/>
                </a:solidFill>
                <a:latin typeface="SamsungOne 400" panose="020B0503030303020204" pitchFamily="34" charset="0"/>
                <a:ea typeface="SamsungOne 400" panose="020B0503030303020204" pitchFamily="34" charset="0"/>
              </a:rPr>
              <a:t>ViDi</a:t>
            </a:r>
            <a:r>
              <a:rPr lang="en-US" altLang="ko-KR" sz="1400" dirty="0">
                <a:solidFill>
                  <a:schemeClr val="tx1"/>
                </a:solidFill>
                <a:latin typeface="SamsungOne 400" panose="020B0503030303020204" pitchFamily="34" charset="0"/>
                <a:ea typeface="SamsungOne 400" panose="020B0503030303020204" pitchFamily="34" charset="0"/>
              </a:rPr>
              <a:t>, a deep learning-based image analysis software optimized for factory automation.</a:t>
            </a:r>
            <a:r>
              <a:rPr lang="ko-KR" altLang="en-US" sz="1400" dirty="0">
                <a:solidFill>
                  <a:schemeClr val="tx1"/>
                </a:solidFill>
                <a:latin typeface="SamsungOne 400" panose="020B0503030303020204" pitchFamily="34" charset="0"/>
                <a:ea typeface="SamsungOne 400" panose="020B0503030303020204" pitchFamily="34" charset="0"/>
              </a:rPr>
              <a:t> </a:t>
            </a:r>
            <a:endParaRPr lang="en-US" altLang="ko-KR" sz="1400" dirty="0">
              <a:solidFill>
                <a:schemeClr val="tx1"/>
              </a:solidFill>
              <a:latin typeface="SamsungOne 400" panose="020B0503030303020204" pitchFamily="34" charset="0"/>
              <a:ea typeface="SamsungOne 400" panose="020B0503030303020204" pitchFamily="34" charset="0"/>
            </a:endParaRPr>
          </a:p>
          <a:p>
            <a:pPr marL="115888" indent="-115888">
              <a:spcAft>
                <a:spcPts val="1000"/>
              </a:spcAft>
              <a:buClr>
                <a:srgbClr val="A5A5A5"/>
              </a:buClr>
              <a:buSzPct val="120000"/>
              <a:buBlip>
                <a:blip r:embed="rId8"/>
              </a:buBlip>
              <a:defRPr/>
            </a:pPr>
            <a:r>
              <a:rPr lang="en-US" altLang="ko-KR" sz="1400" dirty="0" err="1">
                <a:solidFill>
                  <a:schemeClr val="tx1"/>
                </a:solidFill>
                <a:latin typeface="SamsungOne 400" panose="020B0503030303020204" pitchFamily="34" charset="0"/>
                <a:ea typeface="SamsungOne 400" panose="020B0503030303020204" pitchFamily="34" charset="0"/>
              </a:rPr>
              <a:t>VisionPro</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ViDi</a:t>
            </a:r>
            <a:r>
              <a:rPr lang="en-US" altLang="ko-KR" sz="1400" dirty="0">
                <a:solidFill>
                  <a:schemeClr val="tx1"/>
                </a:solidFill>
                <a:latin typeface="SamsungOne 400" panose="020B0503030303020204" pitchFamily="34" charset="0"/>
                <a:ea typeface="SamsungOne 400" panose="020B0503030303020204" pitchFamily="34" charset="0"/>
              </a:rPr>
              <a:t> is capable of solving defect detection, texture and material classification, assembly inspection, and text decipher, which are difficult to program with rule-based algorithms.</a:t>
            </a:r>
          </a:p>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Since it is used for a special purpose of analyzing industrial images, only a few hundred images are required, and the training and verification time is short. The computing costs are also low. </a:t>
            </a:r>
          </a:p>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It was targeted for non-expert use in the vision field and developed according to actual factory conditions.</a:t>
            </a:r>
          </a:p>
        </p:txBody>
      </p:sp>
      <p:sp>
        <p:nvSpPr>
          <p:cNvPr id="22" name="직사각형 21">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Cognex</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 </a:t>
            </a: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VisionPro</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a:t>
            </a: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ViDi</a:t>
            </a:r>
            <a:endPar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Tree>
    <p:custDataLst>
      <p:tags r:id="rId1"/>
    </p:custDataLst>
    <p:extLst>
      <p:ext uri="{BB962C8B-B14F-4D97-AF65-F5344CB8AC3E}">
        <p14:creationId xmlns:p14="http://schemas.microsoft.com/office/powerpoint/2010/main" val="11956662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 xmlns:a16="http://schemas.microsoft.com/office/drawing/2014/main" id="{81632690-78E6-49BE-BADC-689A97515C83}"/>
              </a:ext>
            </a:extLst>
          </p:cNvPr>
          <p:cNvGrpSpPr/>
          <p:nvPr/>
        </p:nvGrpSpPr>
        <p:grpSpPr>
          <a:xfrm>
            <a:off x="5504805" y="3845349"/>
            <a:ext cx="3940916" cy="2285731"/>
            <a:chOff x="5623793" y="4113076"/>
            <a:chExt cx="3600400" cy="2088232"/>
          </a:xfrm>
        </p:grpSpPr>
        <p:sp>
          <p:nvSpPr>
            <p:cNvPr id="17" name="모서리가 둥근 직사각형 4">
              <a:extLst>
                <a:ext uri="{FF2B5EF4-FFF2-40B4-BE49-F238E27FC236}">
                  <a16:creationId xmlns="" xmlns:a16="http://schemas.microsoft.com/office/drawing/2014/main" id="{C3569CBD-5212-483A-A582-6794A42BDB63}"/>
                </a:ext>
              </a:extLst>
            </p:cNvPr>
            <p:cNvSpPr/>
            <p:nvPr/>
          </p:nvSpPr>
          <p:spPr>
            <a:xfrm>
              <a:off x="5623793" y="4113076"/>
              <a:ext cx="3600400" cy="20882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Picture 2" descr="C:\Users\USER\Downloads\supermarket-665049_192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95803" y="4183284"/>
              <a:ext cx="3456382" cy="1947816"/>
            </a:xfrm>
            <a:prstGeom prst="rect">
              <a:avLst/>
            </a:prstGeom>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grpSp>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2.3. Computer Vision &amp; Machine Vision</a:t>
              </a:r>
              <a:r>
                <a:rPr lang="en-US" altLang="ko-KR" dirty="0" smtClean="0">
                  <a:solidFill>
                    <a:schemeClr val="bg1"/>
                  </a:solidFill>
                  <a:latin typeface="SamsungOne 400" panose="020B0503030303020204" pitchFamily="34" charset="0"/>
                </a:rPr>
                <a:t> </a:t>
              </a:r>
              <a:endParaRPr lang="en-US" altLang="ko-KR" dirty="0">
                <a:solidFill>
                  <a:schemeClr val="bg1"/>
                </a:solidFill>
                <a:latin typeface="SamsungOne 400" panose="020B0503030303020204" pitchFamily="34"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4C065641-3666-4F94-9243-1B1A99D79ED7}"/>
              </a:ext>
            </a:extLst>
          </p:cNvPr>
          <p:cNvSpPr/>
          <p:nvPr/>
        </p:nvSpPr>
        <p:spPr>
          <a:xfrm>
            <a:off x="558924" y="1879047"/>
            <a:ext cx="9180558" cy="3785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Focal is an AI and computer vision-based stock detection systems service. </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Small and inexpensive cameras are installed in each store passage and photos are taken once every 30 minutes.</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They detect and recognize out-of-stock products in the image and provides a chart to the employees.</a:t>
            </a:r>
            <a:r>
              <a:rPr lang="ko-KR" altLang="en-US" sz="1400" dirty="0">
                <a:solidFill>
                  <a:schemeClr val="tx1"/>
                </a:solidFill>
                <a:latin typeface="SamsungOne 400" panose="020B0503030303020204" pitchFamily="34" charset="0"/>
                <a:ea typeface="SamsungOne 400" panose="020B0503030303020204" pitchFamily="34" charset="0"/>
              </a:rPr>
              <a:t> </a:t>
            </a:r>
            <a:endParaRPr lang="en-US" altLang="ko-KR" sz="1400" dirty="0">
              <a:solidFill>
                <a:schemeClr val="tx1"/>
              </a:solidFill>
              <a:latin typeface="SamsungOne 400" panose="020B0503030303020204" pitchFamily="34" charset="0"/>
              <a:ea typeface="SamsungOne 400" panose="020B0503030303020204" pitchFamily="34" charset="0"/>
            </a:endParaRP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It claims that it takes about four hours a day for human employees to recognize out-of-stock products.</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As labor costs increase, unmanned retail stores are increasing, but the reality is that the work of checking and replenishing  inventory has become slower as manpower decreases.</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Furthermore, when checking out, items can be scanned and </a:t>
            </a:r>
            <a:r>
              <a:rPr lang="en-US" altLang="ko-KR" sz="1400" dirty="0" smtClean="0">
                <a:solidFill>
                  <a:schemeClr val="tx1"/>
                </a:solidFill>
                <a:latin typeface="SamsungOne 400" panose="020B0503030303020204" pitchFamily="34" charset="0"/>
                <a:ea typeface="SamsungOne 400" panose="020B0503030303020204" pitchFamily="34" charset="0"/>
              </a:rPr>
              <a:t/>
            </a:r>
            <a:br>
              <a:rPr lang="en-US" altLang="ko-KR" sz="1400" dirty="0" smtClean="0">
                <a:solidFill>
                  <a:schemeClr val="tx1"/>
                </a:solidFill>
                <a:latin typeface="SamsungOne 400" panose="020B0503030303020204" pitchFamily="34" charset="0"/>
                <a:ea typeface="SamsungOne 400" panose="020B0503030303020204" pitchFamily="34" charset="0"/>
              </a:rPr>
            </a:br>
            <a:r>
              <a:rPr lang="en-US" altLang="ko-KR" sz="1400" dirty="0" smtClean="0">
                <a:solidFill>
                  <a:schemeClr val="tx1"/>
                </a:solidFill>
                <a:latin typeface="SamsungOne 400" panose="020B0503030303020204" pitchFamily="34" charset="0"/>
                <a:ea typeface="SamsungOne 400" panose="020B0503030303020204" pitchFamily="34" charset="0"/>
              </a:rPr>
              <a:t>calculated </a:t>
            </a:r>
            <a:r>
              <a:rPr lang="en-US" altLang="ko-KR" sz="1400" dirty="0">
                <a:solidFill>
                  <a:schemeClr val="tx1"/>
                </a:solidFill>
                <a:latin typeface="SamsungOne 400" panose="020B0503030303020204" pitchFamily="34" charset="0"/>
                <a:ea typeface="SamsungOne 400" panose="020B0503030303020204" pitchFamily="34" charset="0"/>
              </a:rPr>
              <a:t>with a local camera on the conveyor belt instead </a:t>
            </a:r>
            <a:r>
              <a:rPr lang="en-US" altLang="ko-KR" sz="1400" dirty="0" smtClean="0">
                <a:solidFill>
                  <a:schemeClr val="tx1"/>
                </a:solidFill>
                <a:latin typeface="SamsungOne 400" panose="020B0503030303020204" pitchFamily="34" charset="0"/>
                <a:ea typeface="SamsungOne 400" panose="020B0503030303020204" pitchFamily="34" charset="0"/>
              </a:rPr>
              <a:t/>
            </a:r>
            <a:br>
              <a:rPr lang="en-US" altLang="ko-KR" sz="1400" dirty="0" smtClean="0">
                <a:solidFill>
                  <a:schemeClr val="tx1"/>
                </a:solidFill>
                <a:latin typeface="SamsungOne 400" panose="020B0503030303020204" pitchFamily="34" charset="0"/>
                <a:ea typeface="SamsungOne 400" panose="020B0503030303020204" pitchFamily="34" charset="0"/>
              </a:rPr>
            </a:br>
            <a:r>
              <a:rPr lang="en-US" altLang="ko-KR" sz="1400" dirty="0" smtClean="0">
                <a:solidFill>
                  <a:schemeClr val="tx1"/>
                </a:solidFill>
                <a:latin typeface="SamsungOne 400" panose="020B0503030303020204" pitchFamily="34" charset="0"/>
                <a:ea typeface="SamsungOne 400" panose="020B0503030303020204" pitchFamily="34" charset="0"/>
              </a:rPr>
              <a:t>of </a:t>
            </a:r>
            <a:r>
              <a:rPr lang="en-US" altLang="ko-KR" sz="1400" dirty="0">
                <a:solidFill>
                  <a:schemeClr val="tx1"/>
                </a:solidFill>
                <a:latin typeface="SamsungOne 400" panose="020B0503030303020204" pitchFamily="34" charset="0"/>
                <a:ea typeface="SamsungOne 400" panose="020B0503030303020204" pitchFamily="34" charset="0"/>
              </a:rPr>
              <a:t>a barcode scan. If employees focus on packaging, </a:t>
            </a:r>
            <a:r>
              <a:rPr lang="en-US" altLang="ko-KR" sz="1400" dirty="0" smtClean="0">
                <a:solidFill>
                  <a:schemeClr val="tx1"/>
                </a:solidFill>
                <a:latin typeface="SamsungOne 400" panose="020B0503030303020204" pitchFamily="34" charset="0"/>
                <a:ea typeface="SamsungOne 400" panose="020B0503030303020204" pitchFamily="34" charset="0"/>
              </a:rPr>
              <a:t/>
            </a:r>
            <a:br>
              <a:rPr lang="en-US" altLang="ko-KR" sz="1400" dirty="0" smtClean="0">
                <a:solidFill>
                  <a:schemeClr val="tx1"/>
                </a:solidFill>
                <a:latin typeface="SamsungOne 400" panose="020B0503030303020204" pitchFamily="34" charset="0"/>
                <a:ea typeface="SamsungOne 400" panose="020B0503030303020204" pitchFamily="34" charset="0"/>
              </a:rPr>
            </a:br>
            <a:r>
              <a:rPr lang="en-US" altLang="ko-KR" sz="1400" dirty="0" smtClean="0">
                <a:solidFill>
                  <a:schemeClr val="tx1"/>
                </a:solidFill>
                <a:latin typeface="SamsungOne 400" panose="020B0503030303020204" pitchFamily="34" charset="0"/>
                <a:ea typeface="SamsungOne 400" panose="020B0503030303020204" pitchFamily="34" charset="0"/>
              </a:rPr>
              <a:t>transaction </a:t>
            </a:r>
            <a:r>
              <a:rPr lang="en-US" altLang="ko-KR" sz="1400" dirty="0">
                <a:solidFill>
                  <a:schemeClr val="tx1"/>
                </a:solidFill>
                <a:latin typeface="SamsungOne 400" panose="020B0503030303020204" pitchFamily="34" charset="0"/>
                <a:ea typeface="SamsungOne 400" panose="020B0503030303020204" pitchFamily="34" charset="0"/>
              </a:rPr>
              <a:t>time can be reduced by 60%.</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By providing a comparative analysis of inventory status of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sold-out products and competitive products by the hour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in the form of a chart, we can obtain insights on store </a:t>
            </a:r>
            <a:r>
              <a:rPr lang="en-US" altLang="ko-KR" sz="1400" dirty="0" smtClean="0">
                <a:solidFill>
                  <a:schemeClr val="tx1"/>
                </a:solidFill>
                <a:latin typeface="SamsungOne 400" panose="020B0503030303020204" pitchFamily="34" charset="0"/>
                <a:ea typeface="SamsungOne 400" panose="020B0503030303020204" pitchFamily="34" charset="0"/>
              </a:rPr>
              <a:t/>
            </a:r>
            <a:br>
              <a:rPr lang="en-US" altLang="ko-KR" sz="1400" dirty="0" smtClean="0">
                <a:solidFill>
                  <a:schemeClr val="tx1"/>
                </a:solidFill>
                <a:latin typeface="SamsungOne 400" panose="020B0503030303020204" pitchFamily="34" charset="0"/>
                <a:ea typeface="SamsungOne 400" panose="020B0503030303020204" pitchFamily="34" charset="0"/>
              </a:rPr>
            </a:br>
            <a:r>
              <a:rPr lang="en-US" altLang="ko-KR" sz="1400" dirty="0" smtClean="0">
                <a:solidFill>
                  <a:schemeClr val="tx1"/>
                </a:solidFill>
                <a:latin typeface="SamsungOne 400" panose="020B0503030303020204" pitchFamily="34" charset="0"/>
                <a:ea typeface="SamsungOne 400" panose="020B0503030303020204" pitchFamily="34" charset="0"/>
              </a:rPr>
              <a:t>operation</a:t>
            </a:r>
            <a:r>
              <a:rPr lang="en-US" altLang="ko-KR" sz="1400" dirty="0">
                <a:solidFill>
                  <a:schemeClr val="tx1"/>
                </a:solidFill>
                <a:latin typeface="SamsungOne 400" panose="020B0503030303020204" pitchFamily="34" charset="0"/>
                <a:ea typeface="SamsungOne 400" panose="020B0503030303020204" pitchFamily="34" charset="0"/>
              </a:rPr>
              <a:t>.</a:t>
            </a:r>
          </a:p>
        </p:txBody>
      </p:sp>
      <p:sp>
        <p:nvSpPr>
          <p:cNvPr id="11" name="직사각형 10">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Focal</a:t>
            </a:r>
          </a:p>
        </p:txBody>
      </p:sp>
    </p:spTree>
    <p:custDataLst>
      <p:tags r:id="rId1"/>
    </p:custDataLst>
    <p:extLst>
      <p:ext uri="{BB962C8B-B14F-4D97-AF65-F5344CB8AC3E}">
        <p14:creationId xmlns:p14="http://schemas.microsoft.com/office/powerpoint/2010/main" val="29226734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Applications of Artificial Intelligence</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31" name="직사각형 30">
            <a:extLst>
              <a:ext uri="{FF2B5EF4-FFF2-40B4-BE49-F238E27FC236}">
                <a16:creationId xmlns="" xmlns:a16="http://schemas.microsoft.com/office/drawing/2014/main" id="{821E174A-5E31-4F7F-AAAC-F840A5BAA3EA}"/>
              </a:ext>
            </a:extLst>
          </p:cNvPr>
          <p:cNvSpPr/>
          <p:nvPr/>
        </p:nvSpPr>
        <p:spPr>
          <a:xfrm>
            <a:off x="1054111" y="3929021"/>
            <a:ext cx="8286680" cy="1588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2.1. Applications of Artificial Intelligence</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2.2. Image Recognition</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2.3. Computer Vision &amp; Machine Vision</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2.4. Speech Intelligence</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spTree>
    <p:custDataLst>
      <p:tags r:id="rId1"/>
    </p:custDataLst>
    <p:extLst>
      <p:ext uri="{BB962C8B-B14F-4D97-AF65-F5344CB8AC3E}">
        <p14:creationId xmlns:p14="http://schemas.microsoft.com/office/powerpoint/2010/main" val="108017049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그룹 58"/>
          <p:cNvGrpSpPr/>
          <p:nvPr/>
        </p:nvGrpSpPr>
        <p:grpSpPr>
          <a:xfrm>
            <a:off x="2426012" y="3993690"/>
            <a:ext cx="5052957" cy="2184656"/>
            <a:chOff x="4587140" y="2829159"/>
            <a:chExt cx="5052957" cy="2184656"/>
          </a:xfrm>
        </p:grpSpPr>
        <p:sp>
          <p:nvSpPr>
            <p:cNvPr id="60" name="Rectangle 28">
              <a:extLst>
                <a:ext uri="{FF2B5EF4-FFF2-40B4-BE49-F238E27FC236}">
                  <a16:creationId xmlns="" xmlns:a16="http://schemas.microsoft.com/office/drawing/2014/main" id="{4F4E20E6-B8A3-4650-9B99-7B35DD35F565}"/>
                </a:ext>
              </a:extLst>
            </p:cNvPr>
            <p:cNvSpPr/>
            <p:nvPr/>
          </p:nvSpPr>
          <p:spPr>
            <a:xfrm>
              <a:off x="4587140" y="3127803"/>
              <a:ext cx="1375840" cy="400110"/>
            </a:xfrm>
            <a:prstGeom prst="rect">
              <a:avLst/>
            </a:prstGeom>
          </p:spPr>
          <p:txBody>
            <a:bodyPr wrap="square" lIns="0" tIns="0" rIns="0" bIns="0" anchor="ctr">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Text</a:t>
              </a:r>
            </a:p>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classification</a:t>
              </a:r>
            </a:p>
          </p:txBody>
        </p:sp>
        <p:sp>
          <p:nvSpPr>
            <p:cNvPr id="61" name="Rectangle 28">
              <a:extLst>
                <a:ext uri="{FF2B5EF4-FFF2-40B4-BE49-F238E27FC236}">
                  <a16:creationId xmlns="" xmlns:a16="http://schemas.microsoft.com/office/drawing/2014/main" id="{4F4E20E6-B8A3-4650-9B99-7B35DD35F565}"/>
                </a:ext>
              </a:extLst>
            </p:cNvPr>
            <p:cNvSpPr/>
            <p:nvPr/>
          </p:nvSpPr>
          <p:spPr>
            <a:xfrm>
              <a:off x="4671545" y="4613705"/>
              <a:ext cx="1246923" cy="400110"/>
            </a:xfrm>
            <a:prstGeom prst="rect">
              <a:avLst/>
            </a:prstGeom>
          </p:spPr>
          <p:txBody>
            <a:bodyPr wrap="square" lIns="0" tIns="0" rIns="0" bIns="0" anchor="ctr">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Information</a:t>
              </a:r>
            </a:p>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retrieval</a:t>
              </a:r>
            </a:p>
          </p:txBody>
        </p:sp>
        <p:sp>
          <p:nvSpPr>
            <p:cNvPr id="62" name="Rectangle 28">
              <a:extLst>
                <a:ext uri="{FF2B5EF4-FFF2-40B4-BE49-F238E27FC236}">
                  <a16:creationId xmlns="" xmlns:a16="http://schemas.microsoft.com/office/drawing/2014/main" id="{4F4E20E6-B8A3-4650-9B99-7B35DD35F565}"/>
                </a:ext>
              </a:extLst>
            </p:cNvPr>
            <p:cNvSpPr/>
            <p:nvPr/>
          </p:nvSpPr>
          <p:spPr>
            <a:xfrm>
              <a:off x="8345045" y="4440779"/>
              <a:ext cx="1295052" cy="400110"/>
            </a:xfrm>
            <a:prstGeom prst="rect">
              <a:avLst/>
            </a:prstGeom>
          </p:spPr>
          <p:txBody>
            <a:bodyPr wrap="square" lIns="0" tIns="0" rIns="0" bIns="0" anchor="ctr">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Natural language</a:t>
              </a:r>
            </a:p>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understanding</a:t>
              </a:r>
            </a:p>
          </p:txBody>
        </p:sp>
        <p:sp>
          <p:nvSpPr>
            <p:cNvPr id="63" name="Rectangle 28">
              <a:extLst>
                <a:ext uri="{FF2B5EF4-FFF2-40B4-BE49-F238E27FC236}">
                  <a16:creationId xmlns="" xmlns:a16="http://schemas.microsoft.com/office/drawing/2014/main" id="{4F4E20E6-B8A3-4650-9B99-7B35DD35F565}"/>
                </a:ext>
              </a:extLst>
            </p:cNvPr>
            <p:cNvSpPr/>
            <p:nvPr/>
          </p:nvSpPr>
          <p:spPr>
            <a:xfrm>
              <a:off x="8199552" y="2829159"/>
              <a:ext cx="934180" cy="600164"/>
            </a:xfrm>
            <a:prstGeom prst="rect">
              <a:avLst/>
            </a:prstGeom>
          </p:spPr>
          <p:txBody>
            <a:bodyPr wrap="square" lIns="0" tIns="0" rIns="0" bIns="0" anchor="ctr">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Natural language</a:t>
              </a:r>
            </a:p>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generation</a:t>
              </a:r>
            </a:p>
          </p:txBody>
        </p:sp>
        <p:grpSp>
          <p:nvGrpSpPr>
            <p:cNvPr id="64" name="그룹 63"/>
            <p:cNvGrpSpPr/>
            <p:nvPr/>
          </p:nvGrpSpPr>
          <p:grpSpPr>
            <a:xfrm>
              <a:off x="5908378" y="3272235"/>
              <a:ext cx="634412" cy="323233"/>
              <a:chOff x="5879803" y="3272235"/>
              <a:chExt cx="634412" cy="323233"/>
            </a:xfrm>
          </p:grpSpPr>
          <p:cxnSp>
            <p:nvCxnSpPr>
              <p:cNvPr id="77" name="꺾인 연결선 76"/>
              <p:cNvCxnSpPr/>
              <p:nvPr/>
            </p:nvCxnSpPr>
            <p:spPr>
              <a:xfrm rot="10800000">
                <a:off x="5900744" y="3318334"/>
                <a:ext cx="613471" cy="277134"/>
              </a:xfrm>
              <a:prstGeom prst="bentConnector3">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9" name="타원 78"/>
              <p:cNvSpPr/>
              <p:nvPr/>
            </p:nvSpPr>
            <p:spPr>
              <a:xfrm>
                <a:off x="5879803" y="3272235"/>
                <a:ext cx="101897" cy="1018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 400" pitchFamily="34" charset="0"/>
                </a:endParaRPr>
              </a:p>
            </p:txBody>
          </p:sp>
        </p:grpSp>
        <p:grpSp>
          <p:nvGrpSpPr>
            <p:cNvPr id="65" name="그룹 64"/>
            <p:cNvGrpSpPr/>
            <p:nvPr/>
          </p:nvGrpSpPr>
          <p:grpSpPr>
            <a:xfrm flipV="1">
              <a:off x="5908378" y="4530843"/>
              <a:ext cx="634412" cy="323233"/>
              <a:chOff x="5879803" y="3272235"/>
              <a:chExt cx="634412" cy="323233"/>
            </a:xfrm>
          </p:grpSpPr>
          <p:cxnSp>
            <p:nvCxnSpPr>
              <p:cNvPr id="75" name="꺾인 연결선 74"/>
              <p:cNvCxnSpPr/>
              <p:nvPr/>
            </p:nvCxnSpPr>
            <p:spPr>
              <a:xfrm rot="10800000">
                <a:off x="5900744" y="3318334"/>
                <a:ext cx="613471" cy="277134"/>
              </a:xfrm>
              <a:prstGeom prst="bentConnector3">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6" name="타원 75"/>
              <p:cNvSpPr/>
              <p:nvPr/>
            </p:nvSpPr>
            <p:spPr>
              <a:xfrm>
                <a:off x="5879803" y="3272235"/>
                <a:ext cx="101897" cy="1018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 400" pitchFamily="34" charset="0"/>
                </a:endParaRPr>
              </a:p>
            </p:txBody>
          </p:sp>
        </p:grpSp>
        <p:grpSp>
          <p:nvGrpSpPr>
            <p:cNvPr id="66" name="그룹 65"/>
            <p:cNvGrpSpPr/>
            <p:nvPr/>
          </p:nvGrpSpPr>
          <p:grpSpPr>
            <a:xfrm flipH="1">
              <a:off x="7501342" y="3076825"/>
              <a:ext cx="634412" cy="323233"/>
              <a:chOff x="5879803" y="3272235"/>
              <a:chExt cx="634412" cy="323233"/>
            </a:xfrm>
          </p:grpSpPr>
          <p:cxnSp>
            <p:nvCxnSpPr>
              <p:cNvPr id="73" name="꺾인 연결선 72"/>
              <p:cNvCxnSpPr/>
              <p:nvPr/>
            </p:nvCxnSpPr>
            <p:spPr>
              <a:xfrm rot="10800000">
                <a:off x="5900744" y="3318334"/>
                <a:ext cx="613471" cy="277134"/>
              </a:xfrm>
              <a:prstGeom prst="bentConnector3">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4" name="타원 73"/>
              <p:cNvSpPr/>
              <p:nvPr/>
            </p:nvSpPr>
            <p:spPr>
              <a:xfrm>
                <a:off x="5879803" y="3272235"/>
                <a:ext cx="101897" cy="1018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 400" pitchFamily="34" charset="0"/>
                </a:endParaRPr>
              </a:p>
            </p:txBody>
          </p:sp>
        </p:grpSp>
        <p:grpSp>
          <p:nvGrpSpPr>
            <p:cNvPr id="67" name="그룹 66"/>
            <p:cNvGrpSpPr/>
            <p:nvPr/>
          </p:nvGrpSpPr>
          <p:grpSpPr>
            <a:xfrm flipH="1" flipV="1">
              <a:off x="7657875" y="4365341"/>
              <a:ext cx="634412" cy="323233"/>
              <a:chOff x="5879803" y="3272235"/>
              <a:chExt cx="634412" cy="323233"/>
            </a:xfrm>
          </p:grpSpPr>
          <p:cxnSp>
            <p:nvCxnSpPr>
              <p:cNvPr id="71" name="꺾인 연결선 70"/>
              <p:cNvCxnSpPr/>
              <p:nvPr/>
            </p:nvCxnSpPr>
            <p:spPr>
              <a:xfrm rot="10800000">
                <a:off x="5900744" y="3318334"/>
                <a:ext cx="613471" cy="277134"/>
              </a:xfrm>
              <a:prstGeom prst="bentConnector3">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2" name="타원 71"/>
              <p:cNvSpPr/>
              <p:nvPr/>
            </p:nvSpPr>
            <p:spPr>
              <a:xfrm>
                <a:off x="5879803" y="3272235"/>
                <a:ext cx="101897" cy="1018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 400" pitchFamily="34" charset="0"/>
                </a:endParaRPr>
              </a:p>
            </p:txBody>
          </p:sp>
        </p:grpSp>
        <p:grpSp>
          <p:nvGrpSpPr>
            <p:cNvPr id="68" name="그룹 67"/>
            <p:cNvGrpSpPr/>
            <p:nvPr/>
          </p:nvGrpSpPr>
          <p:grpSpPr>
            <a:xfrm>
              <a:off x="6237452" y="3286393"/>
              <a:ext cx="1477573" cy="1540773"/>
              <a:chOff x="6237452" y="3286393"/>
              <a:chExt cx="1477573" cy="1540773"/>
            </a:xfrm>
          </p:grpSpPr>
          <p:pic>
            <p:nvPicPr>
              <p:cNvPr id="69" name="그림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7452" y="3286393"/>
                <a:ext cx="1477573" cy="1540773"/>
              </a:xfrm>
              <a:prstGeom prst="rect">
                <a:avLst/>
              </a:prstGeom>
            </p:spPr>
          </p:pic>
          <p:sp>
            <p:nvSpPr>
              <p:cNvPr id="70" name="Rectangle 28">
                <a:extLst>
                  <a:ext uri="{FF2B5EF4-FFF2-40B4-BE49-F238E27FC236}">
                    <a16:creationId xmlns="" xmlns:a16="http://schemas.microsoft.com/office/drawing/2014/main" id="{4F4E20E6-B8A3-4650-9B99-7B35DD35F565}"/>
                  </a:ext>
                </a:extLst>
              </p:cNvPr>
              <p:cNvSpPr/>
              <p:nvPr/>
            </p:nvSpPr>
            <p:spPr>
              <a:xfrm>
                <a:off x="6785633" y="3914963"/>
                <a:ext cx="396510" cy="288147"/>
              </a:xfrm>
              <a:prstGeom prst="rect">
                <a:avLst/>
              </a:prstGeom>
              <a:solidFill>
                <a:schemeClr val="bg1"/>
              </a:solidFill>
              <a:ln w="19050">
                <a:solidFill>
                  <a:srgbClr val="0077C8"/>
                </a:solidFill>
              </a:ln>
            </p:spPr>
            <p:txBody>
              <a:bodyPr wrap="none" lIns="36000" tIns="36000" rIns="36000" bIns="36000">
                <a:spAutoFit/>
              </a:bodyPr>
              <a:lstStyle/>
              <a:p>
                <a:pPr algn="ctr"/>
                <a:r>
                  <a:rPr lang="en-US" altLang="ko-KR" sz="1400" b="1" dirty="0">
                    <a:solidFill>
                      <a:srgbClr val="0077C8"/>
                    </a:solidFill>
                    <a:latin typeface="SamsungOne 400" pitchFamily="34" charset="0"/>
                    <a:ea typeface="SamsungOne 400" pitchFamily="34" charset="0"/>
                  </a:rPr>
                  <a:t>NLP</a:t>
                </a:r>
              </a:p>
            </p:txBody>
          </p:sp>
        </p:grpSp>
      </p:grpSp>
      <p:sp>
        <p:nvSpPr>
          <p:cNvPr id="80" name="사각형: 둥근 모서리 32">
            <a:extLst>
              <a:ext uri="{FF2B5EF4-FFF2-40B4-BE49-F238E27FC236}">
                <a16:creationId xmlns="" xmlns:a16="http://schemas.microsoft.com/office/drawing/2014/main" id="{9F9FFF6C-7C72-4E08-8072-03F5113CBF51}"/>
              </a:ext>
            </a:extLst>
          </p:cNvPr>
          <p:cNvSpPr/>
          <p:nvPr/>
        </p:nvSpPr>
        <p:spPr>
          <a:xfrm>
            <a:off x="7700423" y="6133052"/>
            <a:ext cx="1757638"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dirty="0">
                <a:latin typeface="SamsungOne 400" panose="020B0503030303020204" pitchFamily="34" charset="0"/>
                <a:ea typeface="SamsungOne 400" panose="020B0503030303020204" pitchFamily="34" charset="0"/>
              </a:rPr>
              <a:t>Wikipedia, Expert System</a:t>
            </a:r>
          </a:p>
        </p:txBody>
      </p:sp>
      <p:grpSp>
        <p:nvGrpSpPr>
          <p:cNvPr id="85" name="그룹 8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6" name="직사각형 8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2.4. Speech Intelligence</a:t>
              </a:r>
              <a:endParaRPr lang="en-US" altLang="ko-KR" dirty="0">
                <a:solidFill>
                  <a:schemeClr val="bg1"/>
                </a:solidFill>
                <a:latin typeface="SamsungOne 400" panose="020B0503030303020204" pitchFamily="34" charset="0"/>
              </a:endParaRPr>
            </a:p>
          </p:txBody>
        </p:sp>
        <p:sp>
          <p:nvSpPr>
            <p:cNvPr id="87" name="직사각형 8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8" name="직사각형 27">
            <a:extLst>
              <a:ext uri="{FF2B5EF4-FFF2-40B4-BE49-F238E27FC236}">
                <a16:creationId xmlns="" xmlns:a16="http://schemas.microsoft.com/office/drawing/2014/main" id="{4C065641-3666-4F94-9243-1B1A99D79ED7}"/>
              </a:ext>
            </a:extLst>
          </p:cNvPr>
          <p:cNvSpPr/>
          <p:nvPr/>
        </p:nvSpPr>
        <p:spPr>
          <a:xfrm>
            <a:off x="558924" y="1879047"/>
            <a:ext cx="9180558" cy="1980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b="1" dirty="0">
                <a:solidFill>
                  <a:srgbClr val="1429A0"/>
                </a:solidFill>
                <a:latin typeface="SamsungOne 400" panose="020B0503030303020204" pitchFamily="34" charset="0"/>
                <a:ea typeface="SamsungOne 400" panose="020B0503030303020204" pitchFamily="34" charset="0"/>
              </a:rPr>
              <a:t>Natural language processing (NLP) </a:t>
            </a:r>
            <a:r>
              <a:rPr lang="en-US" altLang="ko-KR" sz="1400" dirty="0">
                <a:solidFill>
                  <a:schemeClr val="tx1"/>
                </a:solidFill>
                <a:latin typeface="SamsungOne 400" panose="020B0503030303020204" pitchFamily="34" charset="0"/>
                <a:ea typeface="SamsungOne 400" panose="020B0503030303020204" pitchFamily="34" charset="0"/>
              </a:rPr>
              <a:t>is a subfield of linguistics, computer science, information engineering,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and artificial intelligence concerned with the interactions between computers and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human (natural) languages, in particular how to program computers to process and analyze large amounts of natural language data.</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Challenges in NLP frequently involve speech recognition, natural language understanding, and </a:t>
            </a:r>
            <a:r>
              <a:rPr lang="en-US" altLang="ko-KR" sz="1400" dirty="0" smtClean="0">
                <a:solidFill>
                  <a:schemeClr val="tx1"/>
                </a:solidFill>
                <a:latin typeface="SamsungOne 400" panose="020B0503030303020204" pitchFamily="34" charset="0"/>
                <a:ea typeface="SamsungOne 400" panose="020B0503030303020204" pitchFamily="34" charset="0"/>
              </a:rPr>
              <a:t>natural </a:t>
            </a:r>
            <a:r>
              <a:rPr lang="en-US" altLang="ko-KR" sz="1400" dirty="0">
                <a:solidFill>
                  <a:schemeClr val="tx1"/>
                </a:solidFill>
                <a:latin typeface="SamsungOne 400" panose="020B0503030303020204" pitchFamily="34" charset="0"/>
                <a:ea typeface="SamsungOne 400" panose="020B0503030303020204" pitchFamily="34" charset="0"/>
              </a:rPr>
              <a:t>language generation. </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Machine Translation, Information Retrieval, Question Answering, Information Extraction, </a:t>
            </a:r>
            <a:r>
              <a:rPr lang="en-US" altLang="ko-KR" sz="1400" dirty="0" smtClean="0">
                <a:solidFill>
                  <a:schemeClr val="tx1"/>
                </a:solidFill>
                <a:latin typeface="SamsungOne 400" panose="020B0503030303020204" pitchFamily="34" charset="0"/>
                <a:ea typeface="SamsungOne 400" panose="020B0503030303020204" pitchFamily="34" charset="0"/>
              </a:rPr>
              <a:t>Summarization </a:t>
            </a:r>
            <a:r>
              <a:rPr lang="en-US" altLang="ko-KR" sz="1400" dirty="0">
                <a:solidFill>
                  <a:schemeClr val="tx1"/>
                </a:solidFill>
                <a:latin typeface="SamsungOne 400" panose="020B0503030303020204" pitchFamily="34" charset="0"/>
                <a:ea typeface="SamsungOne 400" panose="020B0503030303020204" pitchFamily="34" charset="0"/>
              </a:rPr>
              <a:t>are main application of natural language processing techniques.</a:t>
            </a:r>
          </a:p>
        </p:txBody>
      </p:sp>
      <p:sp>
        <p:nvSpPr>
          <p:cNvPr id="29" name="직사각형 28">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Natural Language Processing</a:t>
            </a:r>
          </a:p>
        </p:txBody>
      </p:sp>
    </p:spTree>
    <p:custDataLst>
      <p:tags r:id="rId1"/>
    </p:custDataLst>
    <p:extLst>
      <p:ext uri="{BB962C8B-B14F-4D97-AF65-F5344CB8AC3E}">
        <p14:creationId xmlns:p14="http://schemas.microsoft.com/office/powerpoint/2010/main" val="280844546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그룹 5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6" name="직사각형 5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2.4. Speech Intelligence</a:t>
              </a:r>
              <a:endParaRPr lang="en-US" altLang="ko-KR" dirty="0">
                <a:solidFill>
                  <a:schemeClr val="bg1"/>
                </a:solidFill>
                <a:latin typeface="SamsungOne 400" panose="020B0503030303020204" pitchFamily="34" charset="0"/>
              </a:endParaRPr>
            </a:p>
          </p:txBody>
        </p:sp>
        <p:sp>
          <p:nvSpPr>
            <p:cNvPr id="57" name="직사각형 5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8" name="그룹 17">
            <a:extLst>
              <a:ext uri="{FF2B5EF4-FFF2-40B4-BE49-F238E27FC236}">
                <a16:creationId xmlns="" xmlns:a16="http://schemas.microsoft.com/office/drawing/2014/main" id="{3A92D849-E1A8-41B6-B2AA-D703E97413D0}"/>
              </a:ext>
            </a:extLst>
          </p:cNvPr>
          <p:cNvGrpSpPr/>
          <p:nvPr/>
        </p:nvGrpSpPr>
        <p:grpSpPr>
          <a:xfrm>
            <a:off x="538844" y="3648834"/>
            <a:ext cx="8866414" cy="2205313"/>
            <a:chOff x="489857" y="3705630"/>
            <a:chExt cx="8866414" cy="2205313"/>
          </a:xfrm>
        </p:grpSpPr>
        <p:sp>
          <p:nvSpPr>
            <p:cNvPr id="20" name="모서리가 둥근 직사각형 4">
              <a:extLst>
                <a:ext uri="{FF2B5EF4-FFF2-40B4-BE49-F238E27FC236}">
                  <a16:creationId xmlns="" xmlns:a16="http://schemas.microsoft.com/office/drawing/2014/main" id="{2E9527DA-4150-4E30-B0D3-3A6D906D31E7}"/>
                </a:ext>
              </a:extLst>
            </p:cNvPr>
            <p:cNvSpPr/>
            <p:nvPr/>
          </p:nvSpPr>
          <p:spPr>
            <a:xfrm>
              <a:off x="489857" y="3844973"/>
              <a:ext cx="8866414" cy="206597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1" name="그림 20">
              <a:extLst>
                <a:ext uri="{FF2B5EF4-FFF2-40B4-BE49-F238E27FC236}">
                  <a16:creationId xmlns="" xmlns:a16="http://schemas.microsoft.com/office/drawing/2014/main" id="{D1A28F3A-8731-4B4A-9FA7-C628172AB7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583" y="4241465"/>
              <a:ext cx="1123811" cy="961821"/>
            </a:xfrm>
            <a:prstGeom prst="rect">
              <a:avLst/>
            </a:prstGeom>
          </p:spPr>
        </p:pic>
        <p:pic>
          <p:nvPicPr>
            <p:cNvPr id="22" name="그림 21">
              <a:extLst>
                <a:ext uri="{FF2B5EF4-FFF2-40B4-BE49-F238E27FC236}">
                  <a16:creationId xmlns="" xmlns:a16="http://schemas.microsoft.com/office/drawing/2014/main" id="{4F719E0A-8634-4A0C-B36D-891DC41459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081" y="4183219"/>
              <a:ext cx="7304776" cy="1123811"/>
            </a:xfrm>
            <a:prstGeom prst="rect">
              <a:avLst/>
            </a:prstGeom>
          </p:spPr>
        </p:pic>
        <p:sp>
          <p:nvSpPr>
            <p:cNvPr id="23" name="직사각형 22">
              <a:extLst>
                <a:ext uri="{FF2B5EF4-FFF2-40B4-BE49-F238E27FC236}">
                  <a16:creationId xmlns="" xmlns:a16="http://schemas.microsoft.com/office/drawing/2014/main" id="{F5A43A48-D3C4-4C7D-BD0A-57122F02C622}"/>
                </a:ext>
              </a:extLst>
            </p:cNvPr>
            <p:cNvSpPr/>
            <p:nvPr/>
          </p:nvSpPr>
          <p:spPr>
            <a:xfrm>
              <a:off x="3989309" y="3705630"/>
              <a:ext cx="1995739" cy="307777"/>
            </a:xfrm>
            <a:prstGeom prst="rect">
              <a:avLst/>
            </a:prstGeom>
            <a:solidFill>
              <a:schemeClr val="bg1"/>
            </a:solidFill>
          </p:spPr>
          <p:txBody>
            <a:bodyPr wrap="none" lIns="0" tIns="0" rIns="0" bIns="0">
              <a:spAutoFit/>
            </a:bodyPr>
            <a:lstStyle/>
            <a:p>
              <a:pPr algn="ctr"/>
              <a:r>
                <a:rPr lang="en-US" altLang="ko-KR" sz="2000" dirty="0">
                  <a:solidFill>
                    <a:srgbClr val="294D9D"/>
                  </a:solidFill>
                  <a:latin typeface="SamsungOne 700" panose="020B0803030303020204" pitchFamily="34" charset="0"/>
                  <a:ea typeface="SamsungOne 700" panose="020B0803030303020204" pitchFamily="34" charset="0"/>
                </a:rPr>
                <a:t>Voice recognition</a:t>
              </a:r>
              <a:endParaRPr lang="ko-KR" altLang="en-US" sz="2000" dirty="0">
                <a:solidFill>
                  <a:srgbClr val="294D9D"/>
                </a:solidFill>
                <a:latin typeface="SamsungOne 700" panose="020B0803030303020204" pitchFamily="34" charset="0"/>
              </a:endParaRPr>
            </a:p>
          </p:txBody>
        </p:sp>
        <p:sp>
          <p:nvSpPr>
            <p:cNvPr id="24" name="직사각형 23">
              <a:extLst>
                <a:ext uri="{FF2B5EF4-FFF2-40B4-BE49-F238E27FC236}">
                  <a16:creationId xmlns="" xmlns:a16="http://schemas.microsoft.com/office/drawing/2014/main" id="{3E1B0BB4-E3A6-4F84-BF1F-6ECDF7474943}"/>
                </a:ext>
              </a:extLst>
            </p:cNvPr>
            <p:cNvSpPr/>
            <p:nvPr/>
          </p:nvSpPr>
          <p:spPr>
            <a:xfrm>
              <a:off x="1877033" y="5338878"/>
              <a:ext cx="1535638" cy="400110"/>
            </a:xfrm>
            <a:prstGeom prst="rect">
              <a:avLst/>
            </a:prstGeom>
          </p:spPr>
          <p:txBody>
            <a:bodyPr wrap="squar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ANALOG</a:t>
              </a:r>
            </a:p>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AUDIO</a:t>
              </a:r>
              <a:endParaRPr lang="ko-KR" altLang="en-US" sz="1300" dirty="0">
                <a:solidFill>
                  <a:schemeClr val="tx1">
                    <a:lumMod val="65000"/>
                    <a:lumOff val="35000"/>
                  </a:schemeClr>
                </a:solidFill>
                <a:latin typeface="SamsungOne 400" panose="020B0503030303020204" pitchFamily="34" charset="0"/>
              </a:endParaRPr>
            </a:p>
          </p:txBody>
        </p:sp>
        <p:sp>
          <p:nvSpPr>
            <p:cNvPr id="25" name="직사각형 24">
              <a:extLst>
                <a:ext uri="{FF2B5EF4-FFF2-40B4-BE49-F238E27FC236}">
                  <a16:creationId xmlns="" xmlns:a16="http://schemas.microsoft.com/office/drawing/2014/main" id="{6970823F-DB18-42BF-92B7-D94E17AFDBF6}"/>
                </a:ext>
              </a:extLst>
            </p:cNvPr>
            <p:cNvSpPr/>
            <p:nvPr/>
          </p:nvSpPr>
          <p:spPr>
            <a:xfrm>
              <a:off x="4022895" y="5338878"/>
              <a:ext cx="1857036" cy="473459"/>
            </a:xfrm>
            <a:prstGeom prst="rect">
              <a:avLst/>
            </a:prstGeom>
          </p:spPr>
          <p:txBody>
            <a:bodyPr wrap="non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ANALOG-TO-DIGITAL</a:t>
              </a:r>
            </a:p>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CONVERSION</a:t>
              </a:r>
              <a:endParaRPr lang="ko-KR" altLang="en-US" sz="1300" dirty="0">
                <a:solidFill>
                  <a:schemeClr val="tx1">
                    <a:lumMod val="65000"/>
                    <a:lumOff val="35000"/>
                  </a:schemeClr>
                </a:solidFill>
                <a:latin typeface="SamsungOne 400" panose="020B0503030303020204" pitchFamily="34" charset="0"/>
              </a:endParaRPr>
            </a:p>
          </p:txBody>
        </p:sp>
        <p:sp>
          <p:nvSpPr>
            <p:cNvPr id="26" name="직사각형 25">
              <a:extLst>
                <a:ext uri="{FF2B5EF4-FFF2-40B4-BE49-F238E27FC236}">
                  <a16:creationId xmlns="" xmlns:a16="http://schemas.microsoft.com/office/drawing/2014/main" id="{487F3DA3-43FC-466F-A806-E7C9CDF0BFF2}"/>
                </a:ext>
              </a:extLst>
            </p:cNvPr>
            <p:cNvSpPr/>
            <p:nvPr/>
          </p:nvSpPr>
          <p:spPr>
            <a:xfrm>
              <a:off x="6550844" y="5338878"/>
              <a:ext cx="1232966" cy="473459"/>
            </a:xfrm>
            <a:prstGeom prst="rect">
              <a:avLst/>
            </a:prstGeom>
          </p:spPr>
          <p:txBody>
            <a:bodyPr wrap="non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PATTERN</a:t>
              </a:r>
            </a:p>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RECOGNITION</a:t>
              </a:r>
              <a:endParaRPr lang="ko-KR" altLang="en-US" sz="1300" dirty="0">
                <a:solidFill>
                  <a:schemeClr val="tx1">
                    <a:lumMod val="65000"/>
                    <a:lumOff val="35000"/>
                  </a:schemeClr>
                </a:solidFill>
                <a:latin typeface="SamsungOne 400" panose="020B0503030303020204" pitchFamily="34" charset="0"/>
              </a:endParaRPr>
            </a:p>
          </p:txBody>
        </p:sp>
      </p:grpSp>
      <p:sp>
        <p:nvSpPr>
          <p:cNvPr id="54" name="직사각형 53">
            <a:extLst>
              <a:ext uri="{FF2B5EF4-FFF2-40B4-BE49-F238E27FC236}">
                <a16:creationId xmlns="" xmlns:a16="http://schemas.microsoft.com/office/drawing/2014/main" id="{D8BF98C4-B566-4812-B5F0-560CFBA969E7}"/>
              </a:ext>
            </a:extLst>
          </p:cNvPr>
          <p:cNvSpPr/>
          <p:nvPr/>
        </p:nvSpPr>
        <p:spPr>
          <a:xfrm>
            <a:off x="683987" y="2091238"/>
            <a:ext cx="8721271"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General dictation, transcribing, using a computer hands-free, medical transcription, automated customer service, etc</a:t>
            </a:r>
            <a:r>
              <a:rPr lang="en-US" altLang="ko-KR" sz="1300" dirty="0" smtClean="0">
                <a:solidFill>
                  <a:schemeClr val="tx1"/>
                </a:solidFill>
                <a:latin typeface="SamsungOne 400" panose="020B0503030303020204" pitchFamily="34" charset="0"/>
                <a:ea typeface="SamsungOne 400" panose="020B0503030303020204" pitchFamily="34" charset="0"/>
              </a:rPr>
              <a:t>.</a:t>
            </a:r>
            <a:endParaRPr lang="en-US" altLang="ko-KR" sz="1300" dirty="0">
              <a:solidFill>
                <a:schemeClr val="tx1"/>
              </a:solidFill>
              <a:latin typeface="SamsungOne 400" panose="020B0503030303020204" pitchFamily="34" charset="0"/>
              <a:ea typeface="SamsungOne 400" panose="020B0503030303020204" pitchFamily="34" charset="0"/>
            </a:endParaRPr>
          </a:p>
        </p:txBody>
      </p:sp>
      <p:sp>
        <p:nvSpPr>
          <p:cNvPr id="16" name="직사각형 15">
            <a:extLst>
              <a:ext uri="{FF2B5EF4-FFF2-40B4-BE49-F238E27FC236}">
                <a16:creationId xmlns="" xmlns:a16="http://schemas.microsoft.com/office/drawing/2014/main" id="{4C065641-3666-4F94-9243-1B1A99D79ED7}"/>
              </a:ext>
            </a:extLst>
          </p:cNvPr>
          <p:cNvSpPr/>
          <p:nvPr/>
        </p:nvSpPr>
        <p:spPr>
          <a:xfrm>
            <a:off x="558924" y="1879047"/>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b="1" dirty="0">
                <a:solidFill>
                  <a:srgbClr val="1429A0"/>
                </a:solidFill>
                <a:latin typeface="SamsungOne 400" panose="020B0503030303020204" pitchFamily="34" charset="0"/>
                <a:ea typeface="SamsungOne 400" panose="020B0503030303020204" pitchFamily="34" charset="0"/>
              </a:rPr>
              <a:t>Speech Recognition</a:t>
            </a:r>
            <a:r>
              <a:rPr lang="en-US" altLang="ko-KR" sz="1400" dirty="0">
                <a:solidFill>
                  <a:schemeClr val="tx1"/>
                </a:solidFill>
                <a:latin typeface="SamsungOne 400" panose="020B0503030303020204" pitchFamily="34" charset="0"/>
                <a:ea typeface="SamsungOne 400" panose="020B0503030303020204" pitchFamily="34" charset="0"/>
              </a:rPr>
              <a:t>: recognize words, sentences, and contents spoken by anyone.</a:t>
            </a:r>
          </a:p>
        </p:txBody>
      </p:sp>
      <p:sp>
        <p:nvSpPr>
          <p:cNvPr id="17" name="직사각형 16">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Speech &amp; Voice Recognition</a:t>
            </a:r>
          </a:p>
        </p:txBody>
      </p:sp>
      <p:sp>
        <p:nvSpPr>
          <p:cNvPr id="27" name="직사각형 26">
            <a:extLst>
              <a:ext uri="{FF2B5EF4-FFF2-40B4-BE49-F238E27FC236}">
                <a16:creationId xmlns="" xmlns:a16="http://schemas.microsoft.com/office/drawing/2014/main" id="{4C065641-3666-4F94-9243-1B1A99D79ED7}"/>
              </a:ext>
            </a:extLst>
          </p:cNvPr>
          <p:cNvSpPr/>
          <p:nvPr/>
        </p:nvSpPr>
        <p:spPr>
          <a:xfrm>
            <a:off x="558924" y="2657220"/>
            <a:ext cx="9180558"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b="1" dirty="0">
                <a:solidFill>
                  <a:srgbClr val="1429A0"/>
                </a:solidFill>
                <a:latin typeface="SamsungOne 400" panose="020B0503030303020204" pitchFamily="34" charset="0"/>
                <a:ea typeface="SamsungOne 400" panose="020B0503030303020204" pitchFamily="34" charset="0"/>
              </a:rPr>
              <a:t>Voice Recognition</a:t>
            </a:r>
            <a:r>
              <a:rPr lang="en-US" altLang="ko-KR" sz="1400" dirty="0">
                <a:solidFill>
                  <a:schemeClr val="tx1"/>
                </a:solidFill>
                <a:latin typeface="SamsungOne 400" panose="020B0503030303020204" pitchFamily="34" charset="0"/>
                <a:ea typeface="SamsungOne 400" panose="020B0503030303020204" pitchFamily="34" charset="0"/>
              </a:rPr>
              <a:t>: recognize the accent, pitch, or intonation of a person regardless of language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he or she speaks.</a:t>
            </a:r>
          </a:p>
        </p:txBody>
      </p:sp>
      <p:sp>
        <p:nvSpPr>
          <p:cNvPr id="3" name="직사각형 2"/>
          <p:cNvSpPr/>
          <p:nvPr/>
        </p:nvSpPr>
        <p:spPr>
          <a:xfrm>
            <a:off x="586778" y="3102466"/>
            <a:ext cx="3831818" cy="292388"/>
          </a:xfrm>
          <a:prstGeom prst="rect">
            <a:avLst/>
          </a:prstGeom>
        </p:spPr>
        <p:txBody>
          <a:bodyPr wrap="none">
            <a:spAutoFit/>
          </a:bodyPr>
          <a:lstStyle/>
          <a:p>
            <a:pPr marL="182563" lvl="1" indent="-182563">
              <a:spcAft>
                <a:spcPts val="800"/>
              </a:spcAft>
              <a:buClr>
                <a:srgbClr val="193EB0"/>
              </a:buClr>
              <a:buFont typeface="SamsungOne 400" panose="020B0503030303020204" pitchFamily="34" charset="0"/>
              <a:buChar char="‣"/>
            </a:pPr>
            <a:r>
              <a:rPr lang="en-US" altLang="ko-KR" sz="1300" dirty="0">
                <a:latin typeface="SamsungOne 400" panose="020B0503030303020204" pitchFamily="34" charset="0"/>
                <a:ea typeface="SamsungOne 400" panose="020B0503030303020204" pitchFamily="34" charset="0"/>
              </a:rPr>
              <a:t>Speaker verification and speaker identification.</a:t>
            </a:r>
          </a:p>
        </p:txBody>
      </p:sp>
    </p:spTree>
    <p:custDataLst>
      <p:tags r:id="rId1"/>
    </p:custDataLst>
    <p:extLst>
      <p:ext uri="{BB962C8B-B14F-4D97-AF65-F5344CB8AC3E}">
        <p14:creationId xmlns:p14="http://schemas.microsoft.com/office/powerpoint/2010/main" val="25122156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The Concept of Artificial Intelligence</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2" name="직사각형 41">
            <a:extLst>
              <a:ext uri="{FF2B5EF4-FFF2-40B4-BE49-F238E27FC236}">
                <a16:creationId xmlns="" xmlns:a16="http://schemas.microsoft.com/office/drawing/2014/main" id="{FC3DAEE9-67E8-4B1D-AFEF-A98AC25336C4}"/>
              </a:ext>
            </a:extLst>
          </p:cNvPr>
          <p:cNvSpPr/>
          <p:nvPr/>
        </p:nvSpPr>
        <p:spPr>
          <a:xfrm>
            <a:off x="1054111" y="3929021"/>
            <a:ext cx="8286680" cy="2236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1.1. Definition of Artificial Intelligence</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1.2. Types </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and Subsets of Artificial Intelligence</a:t>
            </a: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1.3. Definition of Machine Learning</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1.4. Disciplines Related to Machine Learning</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1.5. Types and Choices of Machine Learning-Based Data Analysis</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1.6. Procedures for Machine Learning-Based Data Analysis</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1.7. Reasons For Machine Learning</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1.8. Limitations of Machine Learning</a:t>
            </a:r>
            <a:endParaRPr lang="en-US" altLang="ko-KR" dirty="0">
              <a:solidFill>
                <a:srgbClr val="A6A6A6"/>
              </a:solidFill>
              <a:latin typeface="SamsungOne 400" panose="020B0503030303020204" pitchFamily="34" charset="0"/>
              <a:ea typeface="SamsungOne 400" panose="020B0503030303020204" pitchFamily="34" charset="0"/>
            </a:endParaRPr>
          </a:p>
        </p:txBody>
      </p:sp>
    </p:spTree>
    <p:custDataLst>
      <p:tags r:id="rId1"/>
    </p:custDataLst>
    <p:extLst>
      <p:ext uri="{BB962C8B-B14F-4D97-AF65-F5344CB8AC3E}">
        <p14:creationId xmlns:p14="http://schemas.microsoft.com/office/powerpoint/2010/main" val="1678601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2.4. Speech Intelligence</a:t>
              </a:r>
              <a:endParaRPr lang="en-US" altLang="ko-KR" dirty="0">
                <a:solidFill>
                  <a:schemeClr val="bg1"/>
                </a:solidFill>
                <a:latin typeface="SamsungOne 400" panose="020B0503030303020204" pitchFamily="34" charset="0"/>
              </a:endParaRPr>
            </a:p>
          </p:txBody>
        </p:sp>
        <p:sp>
          <p:nvSpPr>
            <p:cNvPr id="30" name="직사각형 2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2" name="그룹 21"/>
          <p:cNvGrpSpPr/>
          <p:nvPr/>
        </p:nvGrpSpPr>
        <p:grpSpPr>
          <a:xfrm>
            <a:off x="648900" y="3377092"/>
            <a:ext cx="8530759" cy="292388"/>
            <a:chOff x="7183660" y="3892964"/>
            <a:chExt cx="8530759" cy="292388"/>
          </a:xfrm>
        </p:grpSpPr>
        <p:sp>
          <p:nvSpPr>
            <p:cNvPr id="23" name="사각형: 둥근 모서리 32">
              <a:extLst>
                <a:ext uri="{FF2B5EF4-FFF2-40B4-BE49-F238E27FC236}">
                  <a16:creationId xmlns="" xmlns:a16="http://schemas.microsoft.com/office/drawing/2014/main" id="{9F9FFF6C-7C72-4E08-8072-03F5113CBF51}"/>
                </a:ext>
              </a:extLst>
            </p:cNvPr>
            <p:cNvSpPr/>
            <p:nvPr/>
          </p:nvSpPr>
          <p:spPr>
            <a:xfrm>
              <a:off x="7183660" y="3916320"/>
              <a:ext cx="248933" cy="212364"/>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Ex</a:t>
              </a:r>
            </a:p>
          </p:txBody>
        </p:sp>
        <p:sp>
          <p:nvSpPr>
            <p:cNvPr id="24" name="직사각형 23"/>
            <p:cNvSpPr/>
            <p:nvPr/>
          </p:nvSpPr>
          <p:spPr>
            <a:xfrm>
              <a:off x="7373081" y="3892964"/>
              <a:ext cx="8341338" cy="292388"/>
            </a:xfrm>
            <a:prstGeom prst="rect">
              <a:avLst/>
            </a:prstGeom>
          </p:spPr>
          <p:txBody>
            <a:bodyPr wrap="square">
              <a:spAutoFit/>
            </a:bodyPr>
            <a:lstStyle/>
            <a:p>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If you say that Taylor Swift is your favorite singer, the AI will repeat the same answer a few weeks later.</a:t>
              </a:r>
            </a:p>
          </p:txBody>
        </p:sp>
      </p:grpSp>
      <p:grpSp>
        <p:nvGrpSpPr>
          <p:cNvPr id="7" name="그룹 6">
            <a:extLst>
              <a:ext uri="{FF2B5EF4-FFF2-40B4-BE49-F238E27FC236}">
                <a16:creationId xmlns="" xmlns:a16="http://schemas.microsoft.com/office/drawing/2014/main" id="{676EAFE0-4976-41C3-AD85-DC8D0DCB2BE9}"/>
              </a:ext>
            </a:extLst>
          </p:cNvPr>
          <p:cNvGrpSpPr/>
          <p:nvPr/>
        </p:nvGrpSpPr>
        <p:grpSpPr>
          <a:xfrm>
            <a:off x="3079204" y="4243797"/>
            <a:ext cx="3354666" cy="2013619"/>
            <a:chOff x="2924174" y="3918487"/>
            <a:chExt cx="3755429" cy="2254175"/>
          </a:xfrm>
        </p:grpSpPr>
        <p:pic>
          <p:nvPicPr>
            <p:cNvPr id="3" name="그림 2">
              <a:extLst>
                <a:ext uri="{FF2B5EF4-FFF2-40B4-BE49-F238E27FC236}">
                  <a16:creationId xmlns="" xmlns:a16="http://schemas.microsoft.com/office/drawing/2014/main" id="{C59F2E27-7093-46F6-8323-C284DC81DDDF}"/>
                </a:ext>
              </a:extLst>
            </p:cNvPr>
            <p:cNvPicPr>
              <a:picLocks noChangeAspect="1"/>
            </p:cNvPicPr>
            <p:nvPr/>
          </p:nvPicPr>
          <p:blipFill rotWithShape="1">
            <a:blip r:embed="rId4"/>
            <a:srcRect l="5730"/>
            <a:stretch/>
          </p:blipFill>
          <p:spPr>
            <a:xfrm>
              <a:off x="2924174" y="3918487"/>
              <a:ext cx="3755429" cy="2254175"/>
            </a:xfrm>
            <a:prstGeom prst="rect">
              <a:avLst/>
            </a:prstGeom>
          </p:spPr>
        </p:pic>
        <p:pic>
          <p:nvPicPr>
            <p:cNvPr id="5" name="그림 4">
              <a:extLst>
                <a:ext uri="{FF2B5EF4-FFF2-40B4-BE49-F238E27FC236}">
                  <a16:creationId xmlns="" xmlns:a16="http://schemas.microsoft.com/office/drawing/2014/main" id="{AAB2551A-4329-4979-BC5C-A15219780D9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2268" t="28268" b="18313"/>
            <a:stretch/>
          </p:blipFill>
          <p:spPr>
            <a:xfrm>
              <a:off x="4095200" y="4242419"/>
              <a:ext cx="443771" cy="628273"/>
            </a:xfrm>
            <a:prstGeom prst="rect">
              <a:avLst/>
            </a:prstGeom>
          </p:spPr>
        </p:pic>
        <p:sp>
          <p:nvSpPr>
            <p:cNvPr id="6" name="TextBox 5">
              <a:extLst>
                <a:ext uri="{FF2B5EF4-FFF2-40B4-BE49-F238E27FC236}">
                  <a16:creationId xmlns="" xmlns:a16="http://schemas.microsoft.com/office/drawing/2014/main" id="{B86ACC1C-4B9B-4CE7-8555-64B97B00D0DF}"/>
                </a:ext>
              </a:extLst>
            </p:cNvPr>
            <p:cNvSpPr txBox="1"/>
            <p:nvPr/>
          </p:nvSpPr>
          <p:spPr>
            <a:xfrm>
              <a:off x="4538971" y="4402666"/>
              <a:ext cx="1388522" cy="307777"/>
            </a:xfrm>
            <a:prstGeom prst="rect">
              <a:avLst/>
            </a:prstGeom>
            <a:solidFill>
              <a:schemeClr val="bg1">
                <a:alpha val="23000"/>
              </a:schemeClr>
            </a:solidFill>
          </p:spPr>
          <p:txBody>
            <a:bodyPr wrap="none" rtlCol="0">
              <a:spAutoFit/>
            </a:bodyPr>
            <a:lstStyle/>
            <a:p>
              <a:pPr>
                <a:spcAft>
                  <a:spcPts val="1000"/>
                </a:spcAft>
                <a:buClr>
                  <a:srgbClr val="A5A5A5"/>
                </a:buClr>
                <a:buSzPct val="120000"/>
                <a:defRPr/>
              </a:pPr>
              <a:r>
                <a:rPr lang="en-US" altLang="ko-KR" sz="1400" b="1" dirty="0">
                  <a:latin typeface="SamsungOne 400" panose="020B0503030303020204" pitchFamily="34" charset="0"/>
                  <a:ea typeface="SamsungOne 400" panose="020B0503030303020204" pitchFamily="34" charset="0"/>
                </a:rPr>
                <a:t>HI!</a:t>
              </a:r>
              <a:r>
                <a:rPr lang="ko-KR" altLang="en-US" sz="1400" b="1" dirty="0">
                  <a:latin typeface="SamsungOne 400" panose="020B0503030303020204" pitchFamily="34" charset="0"/>
                </a:rPr>
                <a:t> </a:t>
              </a:r>
              <a:r>
                <a:rPr lang="en-US" altLang="ko-KR" sz="1400" b="1" dirty="0">
                  <a:latin typeface="SamsungOne 400" panose="020B0503030303020204" pitchFamily="34" charset="0"/>
                  <a:ea typeface="SamsungOne 400" panose="020B0503030303020204" pitchFamily="34" charset="0"/>
                </a:rPr>
                <a:t>I’M BARBIE!</a:t>
              </a:r>
              <a:endParaRPr lang="ko-KR" altLang="en-US" sz="1400" b="1" dirty="0">
                <a:latin typeface="SamsungOne 400" panose="020B0503030303020204" pitchFamily="34" charset="0"/>
              </a:endParaRPr>
            </a:p>
          </p:txBody>
        </p:sp>
      </p:grpSp>
      <p:sp>
        <p:nvSpPr>
          <p:cNvPr id="15" name="직사각형 14">
            <a:extLst>
              <a:ext uri="{FF2B5EF4-FFF2-40B4-BE49-F238E27FC236}">
                <a16:creationId xmlns="" xmlns:a16="http://schemas.microsoft.com/office/drawing/2014/main" id="{4C065641-3666-4F94-9243-1B1A99D79ED7}"/>
              </a:ext>
            </a:extLst>
          </p:cNvPr>
          <p:cNvSpPr/>
          <p:nvPr/>
        </p:nvSpPr>
        <p:spPr>
          <a:xfrm>
            <a:off x="558924" y="1879047"/>
            <a:ext cx="8896060" cy="2364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Barbie, the world-renowned doll manufacturer, has developed an AI toy that can talk.</a:t>
            </a:r>
          </a:p>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Hello Barbie analyzes and responds to the children’s speech using natural language processing and AI. </a:t>
            </a:r>
          </a:p>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When you press the conversation button on the doll, the built-in microphone records what the child says, sends it to the server, and the AI selects an appropriate response and sends it back to the doll’s speaker.</a:t>
            </a:r>
          </a:p>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Hello Barbie can remember what the children said and respond again later.</a:t>
            </a:r>
          </a:p>
          <a:p>
            <a:pPr marL="115888" indent="-115888">
              <a:spcAft>
                <a:spcPts val="1000"/>
              </a:spcAft>
              <a:buClr>
                <a:srgbClr val="A5A5A5"/>
              </a:buClr>
              <a:buSzPct val="120000"/>
              <a:buBlip>
                <a:blip r:embed="rId6"/>
              </a:buBlip>
              <a:defRPr/>
            </a:pPr>
            <a:endParaRPr lang="en-US" altLang="ko-KR" sz="1400" dirty="0">
              <a:solidFill>
                <a:schemeClr val="tx1"/>
              </a:solidFill>
              <a:latin typeface="SamsungOne 400" panose="020B0503030303020204" pitchFamily="34" charset="0"/>
              <a:ea typeface="SamsungOne 400" panose="020B0503030303020204" pitchFamily="34" charset="0"/>
            </a:endParaRPr>
          </a:p>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The AI can predict conversations of children aged 3 to 9 and exchange conversations with children up to 200 times.</a:t>
            </a:r>
          </a:p>
        </p:txBody>
      </p:sp>
      <p:sp>
        <p:nvSpPr>
          <p:cNvPr id="16" name="직사각형 1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Barbie – Hello Barbie</a:t>
            </a:r>
          </a:p>
        </p:txBody>
      </p:sp>
    </p:spTree>
    <p:custDataLst>
      <p:tags r:id="rId1"/>
    </p:custDataLst>
    <p:extLst>
      <p:ext uri="{BB962C8B-B14F-4D97-AF65-F5344CB8AC3E}">
        <p14:creationId xmlns:p14="http://schemas.microsoft.com/office/powerpoint/2010/main" val="19283222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3" name="직사각형 2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2.4. Speech Intelligence</a:t>
              </a:r>
              <a:endParaRPr lang="en-US" altLang="ko-KR" dirty="0">
                <a:solidFill>
                  <a:schemeClr val="bg1"/>
                </a:solidFill>
                <a:latin typeface="SamsungOne 400" panose="020B0503030303020204" pitchFamily="34" charset="0"/>
              </a:endParaRPr>
            </a:p>
          </p:txBody>
        </p:sp>
        <p:sp>
          <p:nvSpPr>
            <p:cNvPr id="24" name="직사각형 2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4" name="그룹 3">
            <a:extLst>
              <a:ext uri="{FF2B5EF4-FFF2-40B4-BE49-F238E27FC236}">
                <a16:creationId xmlns="" xmlns:a16="http://schemas.microsoft.com/office/drawing/2014/main" id="{6D053A8D-193D-47AE-A56B-D1FB2F47D4B5}"/>
              </a:ext>
            </a:extLst>
          </p:cNvPr>
          <p:cNvGrpSpPr/>
          <p:nvPr/>
        </p:nvGrpSpPr>
        <p:grpSpPr>
          <a:xfrm>
            <a:off x="5239444" y="3933056"/>
            <a:ext cx="3938731" cy="2320569"/>
            <a:chOff x="5095429" y="3573015"/>
            <a:chExt cx="4104456" cy="2418209"/>
          </a:xfrm>
        </p:grpSpPr>
        <p:sp>
          <p:nvSpPr>
            <p:cNvPr id="16" name="모서리가 둥근 직사각형 4">
              <a:extLst>
                <a:ext uri="{FF2B5EF4-FFF2-40B4-BE49-F238E27FC236}">
                  <a16:creationId xmlns="" xmlns:a16="http://schemas.microsoft.com/office/drawing/2014/main" id="{4A71FF3E-7AAD-4075-BDC0-AE7DB0001192}"/>
                </a:ext>
              </a:extLst>
            </p:cNvPr>
            <p:cNvSpPr/>
            <p:nvPr/>
          </p:nvSpPr>
          <p:spPr>
            <a:xfrm>
              <a:off x="5095429" y="3573015"/>
              <a:ext cx="4104456" cy="24182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0F2DDD67-F3E5-41EF-8DD8-171203C763BD}"/>
                </a:ext>
              </a:extLst>
            </p:cNvPr>
            <p:cNvPicPr>
              <a:picLocks noChangeAspect="1"/>
            </p:cNvPicPr>
            <p:nvPr/>
          </p:nvPicPr>
          <p:blipFill rotWithShape="1">
            <a:blip r:embed="rId4"/>
            <a:srcRect t="4340" b="4502"/>
            <a:stretch/>
          </p:blipFill>
          <p:spPr>
            <a:xfrm>
              <a:off x="5170486" y="3638550"/>
              <a:ext cx="3975480" cy="2266950"/>
            </a:xfrm>
            <a:prstGeom prst="rect">
              <a:avLst/>
            </a:prstGeom>
          </p:spPr>
        </p:pic>
      </p:grpSp>
      <p:sp>
        <p:nvSpPr>
          <p:cNvPr id="11" name="직사각형 10">
            <a:extLst>
              <a:ext uri="{FF2B5EF4-FFF2-40B4-BE49-F238E27FC236}">
                <a16:creationId xmlns="" xmlns:a16="http://schemas.microsoft.com/office/drawing/2014/main" id="{4C065641-3666-4F94-9243-1B1A99D79ED7}"/>
              </a:ext>
            </a:extLst>
          </p:cNvPr>
          <p:cNvSpPr/>
          <p:nvPr/>
        </p:nvSpPr>
        <p:spPr>
          <a:xfrm>
            <a:off x="558924" y="1879047"/>
            <a:ext cx="8856984" cy="36574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Assist is a domain-specific advisory </a:t>
            </a:r>
            <a:r>
              <a:rPr lang="en-US" altLang="ko-KR" sz="1400" dirty="0" err="1">
                <a:solidFill>
                  <a:schemeClr val="tx1"/>
                </a:solidFill>
                <a:latin typeface="SamsungOne 400" panose="020B0503030303020204" pitchFamily="34" charset="0"/>
                <a:ea typeface="SamsungOne 400" panose="020B0503030303020204" pitchFamily="34" charset="0"/>
              </a:rPr>
              <a:t>chatbot</a:t>
            </a:r>
            <a:r>
              <a:rPr lang="en-US" altLang="ko-KR" sz="1400" dirty="0">
                <a:solidFill>
                  <a:schemeClr val="tx1"/>
                </a:solidFill>
                <a:latin typeface="SamsungOne 400" panose="020B0503030303020204" pitchFamily="34" charset="0"/>
                <a:ea typeface="SamsungOne 400" panose="020B0503030303020204" pitchFamily="34" charset="0"/>
              </a:rPr>
              <a:t> service that combines knowledge of consumer finance and financial industries with interactive AI functions. </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It is gaining popularity from global banks as it can conveniently provide a 24-hour customer service without labor costs.</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Assist integrates the latest customer transaction data into the conversation to provide responses based on individual financial activities and banking history.</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It also uses predictive analysis to predict customer questions and problems and provides timely insights and advice one step ahead of the customers.</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Assist is built based on natural language processing,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and can replace tasks such as remittance, reservation,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and password change.</a:t>
            </a:r>
          </a:p>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It can also distribute customer interaction channels to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message platforms such as Facebook Messenger and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AI assistant platforms such as Amazon’s Alexa.</a:t>
            </a:r>
          </a:p>
        </p:txBody>
      </p:sp>
      <p:sp>
        <p:nvSpPr>
          <p:cNvPr id="12" name="직사각형 11">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Personetics</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 Assist</a:t>
            </a:r>
          </a:p>
        </p:txBody>
      </p:sp>
    </p:spTree>
    <p:custDataLst>
      <p:tags r:id="rId1"/>
    </p:custDataLst>
    <p:extLst>
      <p:ext uri="{BB962C8B-B14F-4D97-AF65-F5344CB8AC3E}">
        <p14:creationId xmlns:p14="http://schemas.microsoft.com/office/powerpoint/2010/main" val="10712933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Techniques in Artificial Intelligence</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5" name="직사각형 24">
            <a:extLst>
              <a:ext uri="{FF2B5EF4-FFF2-40B4-BE49-F238E27FC236}">
                <a16:creationId xmlns="" xmlns:a16="http://schemas.microsoft.com/office/drawing/2014/main" id="{47089650-64DB-435E-8A57-2B07E9A4ADBD}"/>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algn="l" defTabSz="914400" rtl="0" eaLnBrk="1" fontAlgn="base" latinLnBrk="1" hangingPunct="1">
              <a:lnSpc>
                <a:spcPct val="100000"/>
              </a:lnSpc>
              <a:spcBef>
                <a:spcPct val="0"/>
              </a:spcBef>
              <a:spcAft>
                <a:spcPts val="1000"/>
              </a:spcAft>
              <a:buClrTx/>
              <a:buSzPct val="120000"/>
              <a:buBlip>
                <a:blip r:embed="rId4"/>
              </a:buBlip>
              <a:tabLst/>
              <a:defRPr/>
            </a:pPr>
            <a:r>
              <a:rPr kumimoji="1" lang="en-US" altLang="ko-KR" sz="1800" b="0" i="0" u="none" strike="noStrike" kern="1200" cap="none" spc="0" normalizeH="0" baseline="0" noProof="0" dirty="0" smtClean="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3.1. Edge AI</a:t>
            </a: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a:p>
            <a:pPr marL="176213" indent="-176213" fontAlgn="base">
              <a:spcBef>
                <a:spcPct val="0"/>
              </a:spcBef>
              <a:spcAft>
                <a:spcPts val="1000"/>
              </a:spcAft>
              <a:buSzPct val="120000"/>
              <a:buBlip>
                <a:blip r:embed="rId5"/>
              </a:buBlip>
              <a:defRPr/>
            </a:pPr>
            <a:r>
              <a:rPr lang="en-US" altLang="ko-KR" dirty="0" smtClean="0">
                <a:solidFill>
                  <a:srgbClr val="A6A6A6"/>
                </a:solidFill>
                <a:latin typeface="SamsungOne 400" panose="020B0503030303020204" pitchFamily="34" charset="0"/>
                <a:ea typeface="SamsungOne 400" panose="020B0503030303020204" pitchFamily="34" charset="0"/>
              </a:rPr>
              <a:t>3.2. Medical Imaging &amp; Diagnostics</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5"/>
              </a:buBlip>
              <a:defRPr/>
            </a:pPr>
            <a:r>
              <a:rPr lang="en-US" altLang="ko-KR" dirty="0" smtClean="0">
                <a:solidFill>
                  <a:srgbClr val="A6A6A6"/>
                </a:solidFill>
                <a:latin typeface="SamsungOne 400" panose="020B0503030303020204" pitchFamily="34" charset="0"/>
                <a:ea typeface="SamsungOne 400" panose="020B0503030303020204" pitchFamily="34" charset="0"/>
              </a:rPr>
              <a:t>3.3. Autonomous Vehicle</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5"/>
              </a:buBlip>
              <a:defRPr/>
            </a:pPr>
            <a:r>
              <a:rPr lang="en-US" altLang="ko-KR" dirty="0" smtClean="0">
                <a:solidFill>
                  <a:srgbClr val="A6A6A6"/>
                </a:solidFill>
                <a:latin typeface="SamsungOne 400" panose="020B0503030303020204" pitchFamily="34" charset="0"/>
                <a:ea typeface="SamsungOne 400" panose="020B0503030303020204" pitchFamily="34" charset="0"/>
              </a:rPr>
              <a:t>3.4. Reinforcement Learning</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5"/>
              </a:buBlip>
              <a:defRPr/>
            </a:pPr>
            <a:r>
              <a:rPr lang="en-US" altLang="ko-KR" dirty="0" smtClean="0">
                <a:solidFill>
                  <a:srgbClr val="A6A6A6"/>
                </a:solidFill>
                <a:latin typeface="SamsungOne 400" panose="020B0503030303020204" pitchFamily="34" charset="0"/>
                <a:ea typeface="SamsungOne 400" panose="020B0503030303020204" pitchFamily="34" charset="0"/>
              </a:rPr>
              <a:t>3.5. Conversational AI</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5"/>
              </a:buBlip>
              <a:defRPr/>
            </a:pPr>
            <a:r>
              <a:rPr lang="en-US" altLang="ko-KR" dirty="0" smtClean="0">
                <a:solidFill>
                  <a:srgbClr val="A6A6A6"/>
                </a:solidFill>
                <a:latin typeface="SamsungOne 400" panose="020B0503030303020204" pitchFamily="34" charset="0"/>
                <a:ea typeface="SamsungOne 400" panose="020B0503030303020204" pitchFamily="34" charset="0"/>
              </a:rPr>
              <a:t>3.6. GAN, XAI, Synthetic Training Data </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5"/>
              </a:buBlip>
              <a:defRPr/>
            </a:pP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5"/>
              </a:buBlip>
              <a:defRPr/>
            </a:pP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p:txBody>
      </p:sp>
    </p:spTree>
    <p:custDataLst>
      <p:tags r:id="rId1"/>
    </p:custDataLst>
    <p:extLst>
      <p:ext uri="{BB962C8B-B14F-4D97-AF65-F5344CB8AC3E}">
        <p14:creationId xmlns:p14="http://schemas.microsoft.com/office/powerpoint/2010/main" val="157295481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2" name="직사각형 3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3.1. Edge AI</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33" name="직사각형 3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34" name="그룹 33"/>
          <p:cNvGrpSpPr/>
          <p:nvPr/>
        </p:nvGrpSpPr>
        <p:grpSpPr>
          <a:xfrm>
            <a:off x="3099892" y="3326018"/>
            <a:ext cx="3705198" cy="2902392"/>
            <a:chOff x="4776904" y="2406617"/>
            <a:chExt cx="4062940" cy="3182623"/>
          </a:xfrm>
        </p:grpSpPr>
        <p:pic>
          <p:nvPicPr>
            <p:cNvPr id="35" name="그림 19">
              <a:extLst>
                <a:ext uri="{FF2B5EF4-FFF2-40B4-BE49-F238E27FC236}">
                  <a16:creationId xmlns="" xmlns:a16="http://schemas.microsoft.com/office/drawing/2014/main" id="{A08A5990-4B34-4F67-B3F1-F86384A77D74}"/>
                </a:ext>
              </a:extLst>
            </p:cNvPr>
            <p:cNvPicPr>
              <a:picLocks noChangeAspect="1"/>
            </p:cNvPicPr>
            <p:nvPr/>
          </p:nvPicPr>
          <p:blipFill>
            <a:blip r:embed="rId4" cstate="print">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15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776904" y="3024689"/>
              <a:ext cx="4062940" cy="2564551"/>
            </a:xfrm>
            <a:prstGeom prst="rect">
              <a:avLst/>
            </a:prstGeom>
          </p:spPr>
        </p:pic>
        <p:sp>
          <p:nvSpPr>
            <p:cNvPr id="36" name="Rectangle 15">
              <a:extLst>
                <a:ext uri="{FF2B5EF4-FFF2-40B4-BE49-F238E27FC236}">
                  <a16:creationId xmlns="" xmlns:a16="http://schemas.microsoft.com/office/drawing/2014/main" id="{E486FAA5-254B-4485-B6B5-A5644ED2648D}"/>
                </a:ext>
              </a:extLst>
            </p:cNvPr>
            <p:cNvSpPr/>
            <p:nvPr/>
          </p:nvSpPr>
          <p:spPr>
            <a:xfrm>
              <a:off x="6081432" y="3128853"/>
              <a:ext cx="1453885" cy="169277"/>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bg2">
                      <a:lumMod val="25000"/>
                    </a:schemeClr>
                  </a:solidFill>
                  <a:latin typeface="SamsungOne 700" panose="020B0803030303020204" pitchFamily="34" charset="0"/>
                  <a:ea typeface="SamsungOne 700" panose="020B0803030303020204" pitchFamily="34" charset="0"/>
                </a:rPr>
                <a:t>CLOUD COMPUTING</a:t>
              </a:r>
              <a:endParaRPr lang="ko-KR" altLang="en-US" sz="1100" dirty="0">
                <a:solidFill>
                  <a:schemeClr val="bg2">
                    <a:lumMod val="25000"/>
                  </a:schemeClr>
                </a:solidFill>
                <a:latin typeface="SamsungOne 700" panose="020B0803030303020204" pitchFamily="34" charset="0"/>
              </a:endParaRPr>
            </a:p>
          </p:txBody>
        </p:sp>
        <p:sp>
          <p:nvSpPr>
            <p:cNvPr id="37" name="Rectangle 15">
              <a:extLst>
                <a:ext uri="{FF2B5EF4-FFF2-40B4-BE49-F238E27FC236}">
                  <a16:creationId xmlns="" xmlns:a16="http://schemas.microsoft.com/office/drawing/2014/main" id="{F036F790-19A3-4A7C-9C22-07643818ACAF}"/>
                </a:ext>
              </a:extLst>
            </p:cNvPr>
            <p:cNvSpPr/>
            <p:nvPr/>
          </p:nvSpPr>
          <p:spPr>
            <a:xfrm>
              <a:off x="6081432" y="4410538"/>
              <a:ext cx="1453885" cy="169277"/>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bg2">
                      <a:lumMod val="25000"/>
                    </a:schemeClr>
                  </a:solidFill>
                  <a:latin typeface="SamsungOne 700" panose="020B0803030303020204" pitchFamily="34" charset="0"/>
                  <a:ea typeface="SamsungOne 700" panose="020B0803030303020204" pitchFamily="34" charset="0"/>
                </a:rPr>
                <a:t>FOG COMPUTING</a:t>
              </a:r>
              <a:endParaRPr lang="ko-KR" altLang="en-US" sz="1100" dirty="0">
                <a:solidFill>
                  <a:schemeClr val="bg2">
                    <a:lumMod val="25000"/>
                  </a:schemeClr>
                </a:solidFill>
                <a:latin typeface="SamsungOne 700" panose="020B0803030303020204" pitchFamily="34" charset="0"/>
              </a:endParaRPr>
            </a:p>
          </p:txBody>
        </p:sp>
        <p:sp>
          <p:nvSpPr>
            <p:cNvPr id="38" name="Rectangle 15">
              <a:extLst>
                <a:ext uri="{FF2B5EF4-FFF2-40B4-BE49-F238E27FC236}">
                  <a16:creationId xmlns="" xmlns:a16="http://schemas.microsoft.com/office/drawing/2014/main" id="{153159B4-7000-4B38-9EE2-F3EDE2C7704E}"/>
                </a:ext>
              </a:extLst>
            </p:cNvPr>
            <p:cNvSpPr/>
            <p:nvPr/>
          </p:nvSpPr>
          <p:spPr>
            <a:xfrm>
              <a:off x="6081432" y="5383002"/>
              <a:ext cx="1453885" cy="169277"/>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bg2">
                      <a:lumMod val="25000"/>
                    </a:schemeClr>
                  </a:solidFill>
                  <a:latin typeface="SamsungOne 700" panose="020B0803030303020204" pitchFamily="34" charset="0"/>
                  <a:ea typeface="SamsungOne 700" panose="020B0803030303020204" pitchFamily="34" charset="0"/>
                </a:rPr>
                <a:t>EDGE COMPUTING</a:t>
              </a:r>
              <a:endParaRPr lang="ko-KR" altLang="en-US" sz="1100" dirty="0">
                <a:solidFill>
                  <a:schemeClr val="bg2">
                    <a:lumMod val="25000"/>
                  </a:schemeClr>
                </a:solidFill>
                <a:latin typeface="SamsungOne 700" panose="020B0803030303020204" pitchFamily="34" charset="0"/>
              </a:endParaRPr>
            </a:p>
          </p:txBody>
        </p:sp>
        <p:pic>
          <p:nvPicPr>
            <p:cNvPr id="39" name="그림 7">
              <a:extLst>
                <a:ext uri="{FF2B5EF4-FFF2-40B4-BE49-F238E27FC236}">
                  <a16:creationId xmlns="" xmlns:a16="http://schemas.microsoft.com/office/drawing/2014/main" id="{0ACA863A-CD7A-4670-AC80-4947D8A7DB0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11498" y="2406617"/>
              <a:ext cx="593755" cy="643842"/>
            </a:xfrm>
            <a:prstGeom prst="rect">
              <a:avLst/>
            </a:prstGeom>
          </p:spPr>
        </p:pic>
        <p:grpSp>
          <p:nvGrpSpPr>
            <p:cNvPr id="40" name="그룹 23">
              <a:extLst>
                <a:ext uri="{FF2B5EF4-FFF2-40B4-BE49-F238E27FC236}">
                  <a16:creationId xmlns="" xmlns:a16="http://schemas.microsoft.com/office/drawing/2014/main" id="{D79014E7-BFBB-483C-BD3B-E74078A1714F}"/>
                </a:ext>
              </a:extLst>
            </p:cNvPr>
            <p:cNvGrpSpPr/>
            <p:nvPr/>
          </p:nvGrpSpPr>
          <p:grpSpPr>
            <a:xfrm>
              <a:off x="6070375" y="3709033"/>
              <a:ext cx="1476000" cy="551553"/>
              <a:chOff x="6007309" y="3941186"/>
              <a:chExt cx="1561280" cy="583421"/>
            </a:xfrm>
          </p:grpSpPr>
          <p:pic>
            <p:nvPicPr>
              <p:cNvPr id="48" name="그림 9">
                <a:extLst>
                  <a:ext uri="{FF2B5EF4-FFF2-40B4-BE49-F238E27FC236}">
                    <a16:creationId xmlns="" xmlns:a16="http://schemas.microsoft.com/office/drawing/2014/main" id="{5E3AB9BD-813F-4F4E-96E9-634B3A146B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07309" y="3941186"/>
                <a:ext cx="360000" cy="583421"/>
              </a:xfrm>
              <a:prstGeom prst="rect">
                <a:avLst/>
              </a:prstGeom>
            </p:spPr>
          </p:pic>
          <p:pic>
            <p:nvPicPr>
              <p:cNvPr id="49" name="그림 31">
                <a:extLst>
                  <a:ext uri="{FF2B5EF4-FFF2-40B4-BE49-F238E27FC236}">
                    <a16:creationId xmlns="" xmlns:a16="http://schemas.microsoft.com/office/drawing/2014/main" id="{88392F11-2A8E-48F4-8422-F0E180F7A34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07949" y="3941186"/>
                <a:ext cx="360000" cy="583421"/>
              </a:xfrm>
              <a:prstGeom prst="rect">
                <a:avLst/>
              </a:prstGeom>
            </p:spPr>
          </p:pic>
          <p:pic>
            <p:nvPicPr>
              <p:cNvPr id="50" name="그림 32">
                <a:extLst>
                  <a:ext uri="{FF2B5EF4-FFF2-40B4-BE49-F238E27FC236}">
                    <a16:creationId xmlns="" xmlns:a16="http://schemas.microsoft.com/office/drawing/2014/main" id="{888CBB33-6FB2-45BE-AE5D-B97C54C55E9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08589" y="3941186"/>
                <a:ext cx="360000" cy="583421"/>
              </a:xfrm>
              <a:prstGeom prst="rect">
                <a:avLst/>
              </a:prstGeom>
            </p:spPr>
          </p:pic>
        </p:grpSp>
        <p:pic>
          <p:nvPicPr>
            <p:cNvPr id="41" name="그림 14">
              <a:extLst>
                <a:ext uri="{FF2B5EF4-FFF2-40B4-BE49-F238E27FC236}">
                  <a16:creationId xmlns="" xmlns:a16="http://schemas.microsoft.com/office/drawing/2014/main" id="{B0EE374C-43FE-489F-AFBE-26187F42BA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26254" y="4693780"/>
              <a:ext cx="214445" cy="612605"/>
            </a:xfrm>
            <a:prstGeom prst="rect">
              <a:avLst/>
            </a:prstGeom>
          </p:spPr>
        </p:pic>
        <p:pic>
          <p:nvPicPr>
            <p:cNvPr id="42" name="그림 39">
              <a:extLst>
                <a:ext uri="{FF2B5EF4-FFF2-40B4-BE49-F238E27FC236}">
                  <a16:creationId xmlns="" xmlns:a16="http://schemas.microsoft.com/office/drawing/2014/main" id="{4ED44851-0942-459C-9F59-2C5511C845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36085" y="4812063"/>
              <a:ext cx="451075" cy="376038"/>
            </a:xfrm>
            <a:prstGeom prst="rect">
              <a:avLst/>
            </a:prstGeom>
          </p:spPr>
        </p:pic>
        <p:pic>
          <p:nvPicPr>
            <p:cNvPr id="43" name="그림 40">
              <a:extLst>
                <a:ext uri="{FF2B5EF4-FFF2-40B4-BE49-F238E27FC236}">
                  <a16:creationId xmlns="" xmlns:a16="http://schemas.microsoft.com/office/drawing/2014/main" id="{2E199FF4-35C3-488F-BC9C-F6C478EBC11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52672" y="4768942"/>
              <a:ext cx="383950" cy="462280"/>
            </a:xfrm>
            <a:prstGeom prst="rect">
              <a:avLst/>
            </a:prstGeom>
          </p:spPr>
        </p:pic>
        <p:pic>
          <p:nvPicPr>
            <p:cNvPr id="44" name="그림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9808" y="4716141"/>
              <a:ext cx="296864" cy="567883"/>
            </a:xfrm>
            <a:prstGeom prst="rect">
              <a:avLst/>
            </a:prstGeom>
          </p:spPr>
        </p:pic>
        <p:pic>
          <p:nvPicPr>
            <p:cNvPr id="45" name="그림 4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65218" y="4701045"/>
              <a:ext cx="344784" cy="598075"/>
            </a:xfrm>
            <a:prstGeom prst="rect">
              <a:avLst/>
            </a:prstGeom>
          </p:spPr>
        </p:pic>
        <p:pic>
          <p:nvPicPr>
            <p:cNvPr id="46" name="그림 4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981808" y="4661603"/>
              <a:ext cx="1199965" cy="676958"/>
            </a:xfrm>
            <a:prstGeom prst="rect">
              <a:avLst/>
            </a:prstGeom>
          </p:spPr>
        </p:pic>
        <p:sp>
          <p:nvSpPr>
            <p:cNvPr id="47" name="Rectangle 1">
              <a:extLst>
                <a:ext uri="{FF2B5EF4-FFF2-40B4-BE49-F238E27FC236}">
                  <a16:creationId xmlns="" xmlns:a16="http://schemas.microsoft.com/office/drawing/2014/main" id="{F84DE476-C7F7-4D3B-8392-A2D06E261FDC}"/>
                </a:ext>
              </a:extLst>
            </p:cNvPr>
            <p:cNvSpPr/>
            <p:nvPr/>
          </p:nvSpPr>
          <p:spPr>
            <a:xfrm>
              <a:off x="6637465" y="4720420"/>
              <a:ext cx="200291" cy="69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5" name="사각형: 둥근 모서리 32">
            <a:extLst>
              <a:ext uri="{FF2B5EF4-FFF2-40B4-BE49-F238E27FC236}">
                <a16:creationId xmlns="" xmlns:a16="http://schemas.microsoft.com/office/drawing/2014/main" id="{3A3759BA-7C5B-4F75-BF08-5F7496C25A25}"/>
              </a:ext>
            </a:extLst>
          </p:cNvPr>
          <p:cNvSpPr/>
          <p:nvPr/>
        </p:nvSpPr>
        <p:spPr>
          <a:xfrm>
            <a:off x="8558334" y="6140798"/>
            <a:ext cx="893542"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dirty="0">
                <a:latin typeface="SamsungOne 400" panose="020B0503030303020204" pitchFamily="34" charset="0"/>
                <a:ea typeface="SamsungOne 400" panose="020B0503030303020204" pitchFamily="34" charset="0"/>
              </a:rPr>
              <a:t>CB Insights</a:t>
            </a:r>
          </a:p>
        </p:txBody>
      </p:sp>
      <p:sp>
        <p:nvSpPr>
          <p:cNvPr id="26" name="직사각형 25">
            <a:extLst>
              <a:ext uri="{FF2B5EF4-FFF2-40B4-BE49-F238E27FC236}">
                <a16:creationId xmlns="" xmlns:a16="http://schemas.microsoft.com/office/drawing/2014/main" id="{4C065641-3666-4F94-9243-1B1A99D79ED7}"/>
              </a:ext>
            </a:extLst>
          </p:cNvPr>
          <p:cNvSpPr/>
          <p:nvPr/>
        </p:nvSpPr>
        <p:spPr>
          <a:xfrm>
            <a:off x="558924" y="1879047"/>
            <a:ext cx="9180558" cy="1205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4"/>
              </a:buBlip>
              <a:defRPr/>
            </a:pPr>
            <a:r>
              <a:rPr lang="en-US" altLang="ko-KR" sz="1400" dirty="0">
                <a:solidFill>
                  <a:schemeClr val="tx1"/>
                </a:solidFill>
                <a:latin typeface="SamsungOne 400" panose="020B0503030303020204" pitchFamily="34" charset="0"/>
                <a:ea typeface="SamsungOne 400" panose="020B0503030303020204" pitchFamily="34" charset="0"/>
              </a:rPr>
              <a:t>Running AI algorithms on edge devices, such as a smartphone or a car or even a wearable device, instead of communicating with a central cloud or server provides devices the ability to process information locally and respond more quickly to situations.</a:t>
            </a:r>
          </a:p>
          <a:p>
            <a:pPr marL="115888" indent="-115888">
              <a:spcAft>
                <a:spcPts val="1000"/>
              </a:spcAft>
              <a:buClr>
                <a:srgbClr val="A5A5A5"/>
              </a:buClr>
              <a:buSzPct val="120000"/>
              <a:buBlip>
                <a:blip r:embed="rId14"/>
              </a:buBlip>
              <a:defRPr/>
            </a:pPr>
            <a:r>
              <a:rPr lang="en-US" altLang="ko-KR" sz="1400" dirty="0">
                <a:solidFill>
                  <a:schemeClr val="tx1"/>
                </a:solidFill>
                <a:latin typeface="SamsungOne 400" panose="020B0503030303020204" pitchFamily="34" charset="0"/>
                <a:ea typeface="SamsungOne 400" panose="020B0503030303020204" pitchFamily="34" charset="0"/>
              </a:rPr>
              <a:t>For example, an autonomous vehicle has to respond in real-time to what’s happening on the road, and function </a:t>
            </a:r>
            <a:br>
              <a:rPr lang="en-US" altLang="ko-KR" sz="1400" dirty="0">
                <a:solidFill>
                  <a:schemeClr val="tx1"/>
                </a:solidFill>
                <a:latin typeface="SamsungOne 400" panose="020B0503030303020204" pitchFamily="34" charset="0"/>
                <a:ea typeface="SamsungOne 400" panose="020B0503030303020204" pitchFamily="34" charset="0"/>
              </a:rPr>
            </a:br>
            <a:r>
              <a:rPr lang="en-US" altLang="ko-KR" sz="1400" dirty="0">
                <a:solidFill>
                  <a:schemeClr val="tx1"/>
                </a:solidFill>
                <a:latin typeface="SamsungOne 400" panose="020B0503030303020204" pitchFamily="34" charset="0"/>
                <a:ea typeface="SamsungOne 400" panose="020B0503030303020204" pitchFamily="34" charset="0"/>
              </a:rPr>
              <a:t>in areas with no internet connectivity. Decisions are time-sensitive and latency could prove fatal.</a:t>
            </a:r>
          </a:p>
        </p:txBody>
      </p:sp>
      <p:sp>
        <p:nvSpPr>
          <p:cNvPr id="28" name="직사각형 27">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Definition and Concept</a:t>
            </a:r>
          </a:p>
        </p:txBody>
      </p:sp>
    </p:spTree>
    <p:custDataLst>
      <p:tags r:id="rId1"/>
    </p:custDataLst>
    <p:extLst>
      <p:ext uri="{BB962C8B-B14F-4D97-AF65-F5344CB8AC3E}">
        <p14:creationId xmlns:p14="http://schemas.microsoft.com/office/powerpoint/2010/main" val="360045892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그룹 6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6" name="직사각형 6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3.1. Edge AI</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67" name="직사각형 6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68" name="사각형: 둥근 모서리 32">
            <a:extLst>
              <a:ext uri="{FF2B5EF4-FFF2-40B4-BE49-F238E27FC236}">
                <a16:creationId xmlns="" xmlns:a16="http://schemas.microsoft.com/office/drawing/2014/main" id="{9F9FFF6C-7C72-4E08-8072-03F5113CBF51}"/>
              </a:ext>
            </a:extLst>
          </p:cNvPr>
          <p:cNvSpPr/>
          <p:nvPr/>
        </p:nvSpPr>
        <p:spPr>
          <a:xfrm>
            <a:off x="8558334" y="6140798"/>
            <a:ext cx="893542"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dirty="0">
                <a:latin typeface="SamsungOne 400" panose="020B0503030303020204" pitchFamily="34" charset="0"/>
                <a:ea typeface="SamsungOne 400" panose="020B0503030303020204" pitchFamily="34" charset="0"/>
              </a:rPr>
              <a:t>CB Insights</a:t>
            </a:r>
          </a:p>
        </p:txBody>
      </p:sp>
      <p:grpSp>
        <p:nvGrpSpPr>
          <p:cNvPr id="3" name="그룹 2">
            <a:extLst>
              <a:ext uri="{FF2B5EF4-FFF2-40B4-BE49-F238E27FC236}">
                <a16:creationId xmlns="" xmlns:a16="http://schemas.microsoft.com/office/drawing/2014/main" id="{6D1237BA-4CB4-4CEA-9AA4-5F81DC6989F6}"/>
              </a:ext>
            </a:extLst>
          </p:cNvPr>
          <p:cNvGrpSpPr/>
          <p:nvPr/>
        </p:nvGrpSpPr>
        <p:grpSpPr>
          <a:xfrm>
            <a:off x="471948" y="1831077"/>
            <a:ext cx="8979927" cy="4163545"/>
            <a:chOff x="547519" y="1799933"/>
            <a:chExt cx="8979927" cy="4163545"/>
          </a:xfrm>
        </p:grpSpPr>
        <p:sp>
          <p:nvSpPr>
            <p:cNvPr id="40" name="모서리가 둥근 직사각형 4">
              <a:extLst>
                <a:ext uri="{FF2B5EF4-FFF2-40B4-BE49-F238E27FC236}">
                  <a16:creationId xmlns="" xmlns:a16="http://schemas.microsoft.com/office/drawing/2014/main" id="{B85F0444-5C88-40FD-A2BD-88440ECF2544}"/>
                </a:ext>
              </a:extLst>
            </p:cNvPr>
            <p:cNvSpPr/>
            <p:nvPr/>
          </p:nvSpPr>
          <p:spPr>
            <a:xfrm>
              <a:off x="547519" y="1799933"/>
              <a:ext cx="8979927" cy="416354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 name="그룹 1">
              <a:extLst>
                <a:ext uri="{FF2B5EF4-FFF2-40B4-BE49-F238E27FC236}">
                  <a16:creationId xmlns="" xmlns:a16="http://schemas.microsoft.com/office/drawing/2014/main" id="{CC22009D-2748-4B05-A3FD-4E80728FAAA9}"/>
                </a:ext>
              </a:extLst>
            </p:cNvPr>
            <p:cNvGrpSpPr/>
            <p:nvPr/>
          </p:nvGrpSpPr>
          <p:grpSpPr>
            <a:xfrm>
              <a:off x="862808" y="2010074"/>
              <a:ext cx="7811653" cy="3764839"/>
              <a:chOff x="641026" y="2006688"/>
              <a:chExt cx="7811653" cy="3764839"/>
            </a:xfrm>
          </p:grpSpPr>
          <p:sp>
            <p:nvSpPr>
              <p:cNvPr id="69" name="Rectangle 15">
                <a:extLst>
                  <a:ext uri="{FF2B5EF4-FFF2-40B4-BE49-F238E27FC236}">
                    <a16:creationId xmlns="" xmlns:a16="http://schemas.microsoft.com/office/drawing/2014/main" id="{0665029B-F79A-4EB3-A2DE-684EAD9F64B2}"/>
                  </a:ext>
                </a:extLst>
              </p:cNvPr>
              <p:cNvSpPr/>
              <p:nvPr/>
            </p:nvSpPr>
            <p:spPr>
              <a:xfrm>
                <a:off x="641026" y="3536701"/>
                <a:ext cx="768944" cy="430887"/>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solidFill>
                      <a:schemeClr val="tx1">
                        <a:lumMod val="50000"/>
                        <a:lumOff val="50000"/>
                      </a:schemeClr>
                    </a:solidFill>
                    <a:latin typeface="SamsungOne 700" panose="020B0803030303020204" pitchFamily="34" charset="0"/>
                    <a:ea typeface="SamsungOne 700" panose="020B0803030303020204" pitchFamily="34" charset="0"/>
                  </a:rPr>
                  <a:t>Edge AI </a:t>
                </a:r>
              </a:p>
              <a:p>
                <a:pPr algn="ctr"/>
                <a:r>
                  <a:rPr lang="en-US" altLang="ko-KR" sz="1400" dirty="0">
                    <a:solidFill>
                      <a:schemeClr val="tx1">
                        <a:lumMod val="50000"/>
                        <a:lumOff val="50000"/>
                      </a:schemeClr>
                    </a:solidFill>
                    <a:latin typeface="SamsungOne 700" panose="020B0803030303020204" pitchFamily="34" charset="0"/>
                    <a:ea typeface="SamsungOne 700" panose="020B0803030303020204" pitchFamily="34" charset="0"/>
                  </a:rPr>
                  <a:t>use case</a:t>
                </a:r>
                <a:endParaRPr lang="ko-KR" altLang="en-US" sz="1400" dirty="0">
                  <a:solidFill>
                    <a:schemeClr val="tx1">
                      <a:lumMod val="50000"/>
                      <a:lumOff val="50000"/>
                    </a:schemeClr>
                  </a:solidFill>
                  <a:latin typeface="SamsungOne 700" panose="020B0803030303020204" pitchFamily="34" charset="0"/>
                  <a:ea typeface="SamsungOne 700" panose="020B0803030303020204" pitchFamily="34" charset="0"/>
                </a:endParaRPr>
              </a:p>
            </p:txBody>
          </p:sp>
          <p:sp>
            <p:nvSpPr>
              <p:cNvPr id="70" name="Rectangle 15">
                <a:extLst>
                  <a:ext uri="{FF2B5EF4-FFF2-40B4-BE49-F238E27FC236}">
                    <a16:creationId xmlns="" xmlns:a16="http://schemas.microsoft.com/office/drawing/2014/main" id="{134209E2-E154-4C6A-A323-85B6BBD2B860}"/>
                  </a:ext>
                </a:extLst>
              </p:cNvPr>
              <p:cNvSpPr/>
              <p:nvPr/>
            </p:nvSpPr>
            <p:spPr>
              <a:xfrm>
                <a:off x="6827373" y="3151564"/>
                <a:ext cx="1620000" cy="1400383"/>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Vision for baby monitors, drones, robots, and other devices that can respond to situations without internet connection</a:t>
                </a:r>
                <a:endParaRPr lang="ko-KR" altLang="en-US" sz="1300" dirty="0">
                  <a:solidFill>
                    <a:schemeClr val="tx1">
                      <a:lumMod val="75000"/>
                      <a:lumOff val="25000"/>
                    </a:schemeClr>
                  </a:solidFill>
                  <a:latin typeface="SamsungOne 400" panose="020B0503030303020204" pitchFamily="34" charset="0"/>
                </a:endParaRPr>
              </a:p>
            </p:txBody>
          </p:sp>
          <p:cxnSp>
            <p:nvCxnSpPr>
              <p:cNvPr id="71" name="직선 연결선 52">
                <a:extLst>
                  <a:ext uri="{FF2B5EF4-FFF2-40B4-BE49-F238E27FC236}">
                    <a16:creationId xmlns="" xmlns:a16="http://schemas.microsoft.com/office/drawing/2014/main" id="{378728D4-936E-48B7-8725-6A43657EABD8}"/>
                  </a:ext>
                </a:extLst>
              </p:cNvPr>
              <p:cNvCxnSpPr/>
              <p:nvPr/>
            </p:nvCxnSpPr>
            <p:spPr>
              <a:xfrm>
                <a:off x="6827373" y="3065920"/>
                <a:ext cx="1620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2" name="Rectangle 15">
                <a:extLst>
                  <a:ext uri="{FF2B5EF4-FFF2-40B4-BE49-F238E27FC236}">
                    <a16:creationId xmlns="" xmlns:a16="http://schemas.microsoft.com/office/drawing/2014/main" id="{8802535C-5AD8-4461-BD13-5D9813A40AF5}"/>
                  </a:ext>
                </a:extLst>
              </p:cNvPr>
              <p:cNvSpPr/>
              <p:nvPr/>
            </p:nvSpPr>
            <p:spPr>
              <a:xfrm>
                <a:off x="5106181" y="3151564"/>
                <a:ext cx="1620000" cy="400110"/>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Instantaneous driving decisions</a:t>
                </a:r>
                <a:endParaRPr lang="ko-KR" altLang="en-US" sz="1300" dirty="0">
                  <a:solidFill>
                    <a:schemeClr val="tx1">
                      <a:lumMod val="75000"/>
                      <a:lumOff val="25000"/>
                    </a:schemeClr>
                  </a:solidFill>
                  <a:latin typeface="SamsungOne 400" panose="020B0503030303020204" pitchFamily="34" charset="0"/>
                </a:endParaRPr>
              </a:p>
            </p:txBody>
          </p:sp>
          <p:cxnSp>
            <p:nvCxnSpPr>
              <p:cNvPr id="73" name="직선 연결선 51">
                <a:extLst>
                  <a:ext uri="{FF2B5EF4-FFF2-40B4-BE49-F238E27FC236}">
                    <a16:creationId xmlns="" xmlns:a16="http://schemas.microsoft.com/office/drawing/2014/main" id="{BDC3E9D6-59C9-4770-9288-39C78EF65D1B}"/>
                  </a:ext>
                </a:extLst>
              </p:cNvPr>
              <p:cNvCxnSpPr/>
              <p:nvPr/>
            </p:nvCxnSpPr>
            <p:spPr>
              <a:xfrm>
                <a:off x="5106181" y="3065920"/>
                <a:ext cx="1620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4" name="Rectangle 15">
                <a:extLst>
                  <a:ext uri="{FF2B5EF4-FFF2-40B4-BE49-F238E27FC236}">
                    <a16:creationId xmlns="" xmlns:a16="http://schemas.microsoft.com/office/drawing/2014/main" id="{C1EEC96D-A23B-4BC6-B404-D902BD2B2E97}"/>
                  </a:ext>
                </a:extLst>
              </p:cNvPr>
              <p:cNvSpPr/>
              <p:nvPr/>
            </p:nvSpPr>
            <p:spPr>
              <a:xfrm>
                <a:off x="3384990" y="3151564"/>
                <a:ext cx="1620000" cy="120032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On-device facial recognition and object recognition, where user data doesn’t leave the device</a:t>
                </a:r>
                <a:endParaRPr lang="ko-KR" altLang="en-US" sz="1300" dirty="0">
                  <a:solidFill>
                    <a:schemeClr val="tx1">
                      <a:lumMod val="75000"/>
                      <a:lumOff val="25000"/>
                    </a:schemeClr>
                  </a:solidFill>
                  <a:latin typeface="SamsungOne 400" panose="020B0503030303020204" pitchFamily="34" charset="0"/>
                </a:endParaRPr>
              </a:p>
            </p:txBody>
          </p:sp>
          <p:cxnSp>
            <p:nvCxnSpPr>
              <p:cNvPr id="75" name="직선 연결선 50">
                <a:extLst>
                  <a:ext uri="{FF2B5EF4-FFF2-40B4-BE49-F238E27FC236}">
                    <a16:creationId xmlns="" xmlns:a16="http://schemas.microsoft.com/office/drawing/2014/main" id="{1C8D57B4-3518-48F9-9AE8-5ACDF2092EBC}"/>
                  </a:ext>
                </a:extLst>
              </p:cNvPr>
              <p:cNvCxnSpPr/>
              <p:nvPr/>
            </p:nvCxnSpPr>
            <p:spPr>
              <a:xfrm>
                <a:off x="3384990" y="3065920"/>
                <a:ext cx="1620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15">
                <a:extLst>
                  <a:ext uri="{FF2B5EF4-FFF2-40B4-BE49-F238E27FC236}">
                    <a16:creationId xmlns="" xmlns:a16="http://schemas.microsoft.com/office/drawing/2014/main" id="{2CA321C8-CD2E-4B8E-90CB-EDA819E2829B}"/>
                  </a:ext>
                </a:extLst>
              </p:cNvPr>
              <p:cNvSpPr/>
              <p:nvPr/>
            </p:nvSpPr>
            <p:spPr>
              <a:xfrm>
                <a:off x="1663799" y="3151564"/>
                <a:ext cx="1620000" cy="1000274"/>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In-home smart cameras can recognize that a person(s) has entered an area</a:t>
                </a:r>
                <a:endParaRPr lang="ko-KR" altLang="en-US" sz="1300" dirty="0">
                  <a:solidFill>
                    <a:schemeClr val="tx1">
                      <a:lumMod val="75000"/>
                      <a:lumOff val="25000"/>
                    </a:schemeClr>
                  </a:solidFill>
                  <a:latin typeface="SamsungOne 400" panose="020B0503030303020204" pitchFamily="34" charset="0"/>
                </a:endParaRPr>
              </a:p>
            </p:txBody>
          </p:sp>
          <p:cxnSp>
            <p:nvCxnSpPr>
              <p:cNvPr id="77" name="직선 연결선 44">
                <a:extLst>
                  <a:ext uri="{FF2B5EF4-FFF2-40B4-BE49-F238E27FC236}">
                    <a16:creationId xmlns="" xmlns:a16="http://schemas.microsoft.com/office/drawing/2014/main" id="{7D9A8373-E93A-41E7-9EC8-FE90E0C5D2E2}"/>
                  </a:ext>
                </a:extLst>
              </p:cNvPr>
              <p:cNvCxnSpPr/>
              <p:nvPr/>
            </p:nvCxnSpPr>
            <p:spPr>
              <a:xfrm>
                <a:off x="1663799" y="3065920"/>
                <a:ext cx="1620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78" name="그룹 77">
                <a:extLst>
                  <a:ext uri="{FF2B5EF4-FFF2-40B4-BE49-F238E27FC236}">
                    <a16:creationId xmlns="" xmlns:a16="http://schemas.microsoft.com/office/drawing/2014/main" id="{D13B105B-704A-4E6A-8736-86A8A740B1F7}"/>
                  </a:ext>
                </a:extLst>
              </p:cNvPr>
              <p:cNvGrpSpPr/>
              <p:nvPr/>
            </p:nvGrpSpPr>
            <p:grpSpPr>
              <a:xfrm>
                <a:off x="1753799" y="4691527"/>
                <a:ext cx="6698880" cy="1080000"/>
                <a:chOff x="1753799" y="4045220"/>
                <a:chExt cx="6698880" cy="1080000"/>
              </a:xfrm>
            </p:grpSpPr>
            <p:sp>
              <p:nvSpPr>
                <p:cNvPr id="79" name="모서리가 둥근 직사각형 77">
                  <a:extLst>
                    <a:ext uri="{FF2B5EF4-FFF2-40B4-BE49-F238E27FC236}">
                      <a16:creationId xmlns="" xmlns:a16="http://schemas.microsoft.com/office/drawing/2014/main" id="{8B7D9809-87E9-4ABC-A08D-3DAF14012F9D}"/>
                    </a:ext>
                  </a:extLst>
                </p:cNvPr>
                <p:cNvSpPr/>
                <p:nvPr/>
              </p:nvSpPr>
              <p:spPr>
                <a:xfrm>
                  <a:off x="6917372" y="4045220"/>
                  <a:ext cx="1535307" cy="1080000"/>
                </a:xfrm>
                <a:prstGeom prst="roundRect">
                  <a:avLst>
                    <a:gd name="adj" fmla="val 788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80" name="그룹 48">
                  <a:extLst>
                    <a:ext uri="{FF2B5EF4-FFF2-40B4-BE49-F238E27FC236}">
                      <a16:creationId xmlns="" xmlns:a16="http://schemas.microsoft.com/office/drawing/2014/main" id="{A5117F87-B178-4804-B23A-197375CB1B87}"/>
                    </a:ext>
                  </a:extLst>
                </p:cNvPr>
                <p:cNvGrpSpPr/>
                <p:nvPr/>
              </p:nvGrpSpPr>
              <p:grpSpPr>
                <a:xfrm>
                  <a:off x="7067906" y="4420366"/>
                  <a:ext cx="1242399" cy="362091"/>
                  <a:chOff x="7440933" y="4933280"/>
                  <a:chExt cx="1242399" cy="362091"/>
                </a:xfrm>
              </p:grpSpPr>
              <p:sp>
                <p:nvSpPr>
                  <p:cNvPr id="94" name="TextBox 93">
                    <a:extLst>
                      <a:ext uri="{FF2B5EF4-FFF2-40B4-BE49-F238E27FC236}">
                        <a16:creationId xmlns="" xmlns:a16="http://schemas.microsoft.com/office/drawing/2014/main" id="{FA73AC81-54B2-465A-9E66-667569A63EDD}"/>
                      </a:ext>
                    </a:extLst>
                  </p:cNvPr>
                  <p:cNvSpPr txBox="1"/>
                  <p:nvPr/>
                </p:nvSpPr>
                <p:spPr>
                  <a:xfrm>
                    <a:off x="8027253" y="4983520"/>
                    <a:ext cx="656079" cy="200055"/>
                  </a:xfrm>
                  <a:prstGeom prst="rect">
                    <a:avLst/>
                  </a:prstGeom>
                  <a:noFill/>
                </p:spPr>
                <p:txBody>
                  <a:bodyPr wrap="square" lIns="0" tIns="0" rIns="0" bIns="0" rtlCol="0" anchor="b" anchorCtr="0">
                    <a:spAutoFit/>
                  </a:bodyPr>
                  <a:lstStyle/>
                  <a:p>
                    <a:pPr algn="ctr" defTabSz="914400" latinLnBrk="1"/>
                    <a:r>
                      <a:rPr lang="en-US" altLang="ko-KR" sz="1300" dirty="0">
                        <a:latin typeface="SamsungOne 400" panose="020B0503030303020204" pitchFamily="34" charset="0"/>
                        <a:ea typeface="SamsungOne 400" panose="020B0503030303020204" pitchFamily="34" charset="0"/>
                      </a:rPr>
                      <a:t>Myriad X</a:t>
                    </a:r>
                    <a:endParaRPr lang="ko-KR" altLang="en-US" sz="1300" dirty="0">
                      <a:latin typeface="SamsungOne 400" panose="020B0503030303020204" pitchFamily="34" charset="0"/>
                    </a:endParaRPr>
                  </a:p>
                </p:txBody>
              </p:sp>
              <p:pic>
                <p:nvPicPr>
                  <p:cNvPr id="95" name="그림 39">
                    <a:extLst>
                      <a:ext uri="{FF2B5EF4-FFF2-40B4-BE49-F238E27FC236}">
                        <a16:creationId xmlns="" xmlns:a16="http://schemas.microsoft.com/office/drawing/2014/main" id="{187EB196-B19B-4485-877E-0B85C40C98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33" y="4933280"/>
                    <a:ext cx="510822" cy="362091"/>
                  </a:xfrm>
                  <a:prstGeom prst="rect">
                    <a:avLst/>
                  </a:prstGeom>
                </p:spPr>
              </p:pic>
            </p:grpSp>
            <p:sp>
              <p:nvSpPr>
                <p:cNvPr id="81" name="모서리가 둥근 직사각형 76">
                  <a:extLst>
                    <a:ext uri="{FF2B5EF4-FFF2-40B4-BE49-F238E27FC236}">
                      <a16:creationId xmlns="" xmlns:a16="http://schemas.microsoft.com/office/drawing/2014/main" id="{FA324B22-90B1-4AF1-8C08-A3A87E93FF70}"/>
                    </a:ext>
                  </a:extLst>
                </p:cNvPr>
                <p:cNvSpPr/>
                <p:nvPr/>
              </p:nvSpPr>
              <p:spPr>
                <a:xfrm>
                  <a:off x="5196180" y="4045220"/>
                  <a:ext cx="1518871" cy="1080000"/>
                </a:xfrm>
                <a:prstGeom prst="roundRect">
                  <a:avLst>
                    <a:gd name="adj" fmla="val 94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82" name="그룹 47">
                  <a:extLst>
                    <a:ext uri="{FF2B5EF4-FFF2-40B4-BE49-F238E27FC236}">
                      <a16:creationId xmlns="" xmlns:a16="http://schemas.microsoft.com/office/drawing/2014/main" id="{E85C1F04-A031-4F59-BA4D-E69D25F9BA84}"/>
                    </a:ext>
                  </a:extLst>
                </p:cNvPr>
                <p:cNvGrpSpPr/>
                <p:nvPr/>
              </p:nvGrpSpPr>
              <p:grpSpPr>
                <a:xfrm>
                  <a:off x="5398576" y="4254329"/>
                  <a:ext cx="1117898" cy="670610"/>
                  <a:chOff x="6272357" y="5262100"/>
                  <a:chExt cx="1117898" cy="670610"/>
                </a:xfrm>
              </p:grpSpPr>
              <p:pic>
                <p:nvPicPr>
                  <p:cNvPr id="92" name="그림 16">
                    <a:extLst>
                      <a:ext uri="{FF2B5EF4-FFF2-40B4-BE49-F238E27FC236}">
                        <a16:creationId xmlns="" xmlns:a16="http://schemas.microsoft.com/office/drawing/2014/main" id="{23107397-2704-4586-8F8C-1FEBCB2CB3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2357" y="5262100"/>
                    <a:ext cx="294727" cy="670610"/>
                  </a:xfrm>
                  <a:prstGeom prst="rect">
                    <a:avLst/>
                  </a:prstGeom>
                </p:spPr>
              </p:pic>
              <p:sp>
                <p:nvSpPr>
                  <p:cNvPr id="93" name="TextBox 92">
                    <a:extLst>
                      <a:ext uri="{FF2B5EF4-FFF2-40B4-BE49-F238E27FC236}">
                        <a16:creationId xmlns="" xmlns:a16="http://schemas.microsoft.com/office/drawing/2014/main" id="{D0CC15BB-B5F1-4035-ADEC-F5428E331532}"/>
                      </a:ext>
                    </a:extLst>
                  </p:cNvPr>
                  <p:cNvSpPr txBox="1"/>
                  <p:nvPr/>
                </p:nvSpPr>
                <p:spPr>
                  <a:xfrm>
                    <a:off x="6596902" y="5400058"/>
                    <a:ext cx="793353" cy="400110"/>
                  </a:xfrm>
                  <a:prstGeom prst="rect">
                    <a:avLst/>
                  </a:prstGeom>
                  <a:noFill/>
                </p:spPr>
                <p:txBody>
                  <a:bodyPr wrap="square" lIns="0" tIns="0" rIns="0" bIns="0" rtlCol="0" anchor="b" anchorCtr="0">
                    <a:spAutoFit/>
                  </a:bodyPr>
                  <a:lstStyle/>
                  <a:p>
                    <a:pPr algn="ctr" defTabSz="914400" latinLnBrk="1"/>
                    <a:r>
                      <a:rPr lang="en-US" altLang="ko-KR" sz="1300" dirty="0">
                        <a:latin typeface="SamsungOne 400" panose="020B0503030303020204" pitchFamily="34" charset="0"/>
                        <a:ea typeface="SamsungOne 400" panose="020B0503030303020204" pitchFamily="34" charset="0"/>
                      </a:rPr>
                      <a:t>custom </a:t>
                    </a:r>
                    <a:br>
                      <a:rPr lang="en-US" altLang="ko-KR" sz="1300" dirty="0">
                        <a:latin typeface="SamsungOne 400" panose="020B0503030303020204" pitchFamily="34" charset="0"/>
                        <a:ea typeface="SamsungOne 400" panose="020B0503030303020204" pitchFamily="34" charset="0"/>
                      </a:rPr>
                    </a:br>
                    <a:r>
                      <a:rPr lang="en-US" altLang="ko-KR" sz="1300" dirty="0">
                        <a:latin typeface="SamsungOne 400" panose="020B0503030303020204" pitchFamily="34" charset="0"/>
                        <a:ea typeface="SamsungOne 400" panose="020B0503030303020204" pitchFamily="34" charset="0"/>
                      </a:rPr>
                      <a:t>AI chip</a:t>
                    </a:r>
                    <a:endParaRPr lang="ko-KR" altLang="en-US" sz="1300" dirty="0">
                      <a:latin typeface="SamsungOne 400" panose="020B0503030303020204" pitchFamily="34" charset="0"/>
                      <a:ea typeface="SamsungOne 400" panose="020B0503030303020204" pitchFamily="34" charset="0"/>
                    </a:endParaRPr>
                  </a:p>
                </p:txBody>
              </p:sp>
            </p:grpSp>
            <p:sp>
              <p:nvSpPr>
                <p:cNvPr id="83" name="모서리가 둥근 직사각형 75">
                  <a:extLst>
                    <a:ext uri="{FF2B5EF4-FFF2-40B4-BE49-F238E27FC236}">
                      <a16:creationId xmlns="" xmlns:a16="http://schemas.microsoft.com/office/drawing/2014/main" id="{58C2499A-093E-4AEE-9BB8-1EADF9CA2CB5}"/>
                    </a:ext>
                  </a:extLst>
                </p:cNvPr>
                <p:cNvSpPr/>
                <p:nvPr/>
              </p:nvSpPr>
              <p:spPr>
                <a:xfrm>
                  <a:off x="3474990" y="4045220"/>
                  <a:ext cx="1518872" cy="1080000"/>
                </a:xfrm>
                <a:prstGeom prst="roundRect">
                  <a:avLst>
                    <a:gd name="adj" fmla="val 1107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84" name="모서리가 둥근 직사각형 74">
                  <a:extLst>
                    <a:ext uri="{FF2B5EF4-FFF2-40B4-BE49-F238E27FC236}">
                      <a16:creationId xmlns="" xmlns:a16="http://schemas.microsoft.com/office/drawing/2014/main" id="{63D80C13-74DF-45E0-91DC-315DEC2A1B30}"/>
                    </a:ext>
                  </a:extLst>
                </p:cNvPr>
                <p:cNvSpPr/>
                <p:nvPr/>
              </p:nvSpPr>
              <p:spPr>
                <a:xfrm>
                  <a:off x="1753799" y="4045220"/>
                  <a:ext cx="1520594" cy="1080000"/>
                </a:xfrm>
                <a:prstGeom prst="roundRect">
                  <a:avLst>
                    <a:gd name="adj" fmla="val 94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85" name="그룹 41">
                  <a:extLst>
                    <a:ext uri="{FF2B5EF4-FFF2-40B4-BE49-F238E27FC236}">
                      <a16:creationId xmlns="" xmlns:a16="http://schemas.microsoft.com/office/drawing/2014/main" id="{8E71D476-0EB5-4EC9-B92D-1B44880CA6C7}"/>
                    </a:ext>
                  </a:extLst>
                </p:cNvPr>
                <p:cNvGrpSpPr/>
                <p:nvPr/>
              </p:nvGrpSpPr>
              <p:grpSpPr>
                <a:xfrm>
                  <a:off x="1912695" y="4270551"/>
                  <a:ext cx="1255495" cy="603317"/>
                  <a:chOff x="2757601" y="5234261"/>
                  <a:chExt cx="1255495" cy="603317"/>
                </a:xfrm>
              </p:grpSpPr>
              <p:sp>
                <p:nvSpPr>
                  <p:cNvPr id="88" name="TextBox 87">
                    <a:extLst>
                      <a:ext uri="{FF2B5EF4-FFF2-40B4-BE49-F238E27FC236}">
                        <a16:creationId xmlns="" xmlns:a16="http://schemas.microsoft.com/office/drawing/2014/main" id="{1CAE0431-9C1E-423F-83EE-649247D731DE}"/>
                      </a:ext>
                    </a:extLst>
                  </p:cNvPr>
                  <p:cNvSpPr txBox="1"/>
                  <p:nvPr/>
                </p:nvSpPr>
                <p:spPr>
                  <a:xfrm>
                    <a:off x="3240558" y="5234261"/>
                    <a:ext cx="772538" cy="600164"/>
                  </a:xfrm>
                  <a:prstGeom prst="rect">
                    <a:avLst/>
                  </a:prstGeom>
                  <a:noFill/>
                </p:spPr>
                <p:txBody>
                  <a:bodyPr wrap="square" lIns="0" tIns="0" rIns="0" bIns="0" rtlCol="0" anchor="b" anchorCtr="0">
                    <a:spAutoFit/>
                  </a:bodyPr>
                  <a:lstStyle/>
                  <a:p>
                    <a:pPr algn="ctr" defTabSz="914400" latinLnBrk="1"/>
                    <a:r>
                      <a:rPr lang="en-US" altLang="ko-KR" sz="1300" dirty="0">
                        <a:latin typeface="SamsungOne 400" panose="020B0503030303020204" pitchFamily="34" charset="0"/>
                        <a:ea typeface="SamsungOne 400" panose="020B0503030303020204" pitchFamily="34" charset="0"/>
                      </a:rPr>
                      <a:t>IQ cameras,</a:t>
                    </a:r>
                  </a:p>
                  <a:p>
                    <a:pPr algn="ctr" defTabSz="914400" latinLnBrk="1"/>
                    <a:r>
                      <a:rPr lang="en-US" altLang="ko-KR" sz="1300" dirty="0">
                        <a:latin typeface="SamsungOne 400" panose="020B0503030303020204" pitchFamily="34" charset="0"/>
                        <a:ea typeface="SamsungOne 400" panose="020B0503030303020204" pitchFamily="34" charset="0"/>
                      </a:rPr>
                      <a:t>Deep Lens</a:t>
                    </a:r>
                    <a:endParaRPr lang="ko-KR" altLang="en-US" sz="1300" dirty="0">
                      <a:latin typeface="SamsungOne 400" panose="020B0503030303020204" pitchFamily="34" charset="0"/>
                    </a:endParaRPr>
                  </a:p>
                </p:txBody>
              </p:sp>
              <p:grpSp>
                <p:nvGrpSpPr>
                  <p:cNvPr id="89" name="그룹 40">
                    <a:extLst>
                      <a:ext uri="{FF2B5EF4-FFF2-40B4-BE49-F238E27FC236}">
                        <a16:creationId xmlns="" xmlns:a16="http://schemas.microsoft.com/office/drawing/2014/main" id="{DC1B7C91-ABA7-4D66-82AE-32085B21B098}"/>
                      </a:ext>
                    </a:extLst>
                  </p:cNvPr>
                  <p:cNvGrpSpPr/>
                  <p:nvPr/>
                </p:nvGrpSpPr>
                <p:grpSpPr>
                  <a:xfrm>
                    <a:off x="2757601" y="5292665"/>
                    <a:ext cx="412319" cy="544913"/>
                    <a:chOff x="2757601" y="5292665"/>
                    <a:chExt cx="412319" cy="544913"/>
                  </a:xfrm>
                </p:grpSpPr>
                <p:pic>
                  <p:nvPicPr>
                    <p:cNvPr id="90" name="그림 8">
                      <a:extLst>
                        <a:ext uri="{FF2B5EF4-FFF2-40B4-BE49-F238E27FC236}">
                          <a16:creationId xmlns="" xmlns:a16="http://schemas.microsoft.com/office/drawing/2014/main" id="{2051FC22-E148-4874-8E89-4FAD90C3596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57601" y="5591008"/>
                      <a:ext cx="412319" cy="246570"/>
                    </a:xfrm>
                    <a:prstGeom prst="rect">
                      <a:avLst/>
                    </a:prstGeom>
                  </p:spPr>
                </p:pic>
                <p:pic>
                  <p:nvPicPr>
                    <p:cNvPr id="91" name="그림 9">
                      <a:extLst>
                        <a:ext uri="{FF2B5EF4-FFF2-40B4-BE49-F238E27FC236}">
                          <a16:creationId xmlns="" xmlns:a16="http://schemas.microsoft.com/office/drawing/2014/main" id="{B2954DB4-269E-4E33-8DAA-65BB6F938A2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70709" y="5292665"/>
                      <a:ext cx="386103" cy="177639"/>
                    </a:xfrm>
                    <a:prstGeom prst="rect">
                      <a:avLst/>
                    </a:prstGeom>
                  </p:spPr>
                </p:pic>
              </p:grpSp>
            </p:grpSp>
            <p:pic>
              <p:nvPicPr>
                <p:cNvPr id="86" name="그림 14">
                  <a:extLst>
                    <a:ext uri="{FF2B5EF4-FFF2-40B4-BE49-F238E27FC236}">
                      <a16:creationId xmlns="" xmlns:a16="http://schemas.microsoft.com/office/drawing/2014/main" id="{4CE0E587-8D10-4A51-857A-FDD4834CE5D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98451" y="4373634"/>
                  <a:ext cx="432000" cy="432000"/>
                </a:xfrm>
                <a:prstGeom prst="rect">
                  <a:avLst/>
                </a:prstGeom>
              </p:spPr>
            </p:pic>
            <p:sp>
              <p:nvSpPr>
                <p:cNvPr id="87" name="TextBox 86">
                  <a:extLst>
                    <a:ext uri="{FF2B5EF4-FFF2-40B4-BE49-F238E27FC236}">
                      <a16:creationId xmlns="" xmlns:a16="http://schemas.microsoft.com/office/drawing/2014/main" id="{5F47A89E-1D06-49ED-9724-C5511BAACBFC}"/>
                    </a:ext>
                  </a:extLst>
                </p:cNvPr>
                <p:cNvSpPr txBox="1"/>
                <p:nvPr/>
              </p:nvSpPr>
              <p:spPr>
                <a:xfrm>
                  <a:off x="4082874" y="4389579"/>
                  <a:ext cx="831784" cy="400110"/>
                </a:xfrm>
                <a:prstGeom prst="rect">
                  <a:avLst/>
                </a:prstGeom>
                <a:noFill/>
              </p:spPr>
              <p:txBody>
                <a:bodyPr wrap="square" lIns="0" tIns="0" rIns="0" bIns="0" rtlCol="0" anchor="b" anchorCtr="0">
                  <a:spAutoFit/>
                </a:bodyPr>
                <a:lstStyle/>
                <a:p>
                  <a:pPr algn="ctr" defTabSz="914400" latinLnBrk="1"/>
                  <a:r>
                    <a:rPr lang="en-US" altLang="ko-KR" sz="1300" dirty="0">
                      <a:latin typeface="SamsungOne 400" panose="020B0503030303020204" pitchFamily="34" charset="0"/>
                      <a:ea typeface="SamsungOne 400" panose="020B0503030303020204" pitchFamily="34" charset="0"/>
                    </a:rPr>
                    <a:t>AI processor</a:t>
                  </a:r>
                  <a:endParaRPr lang="ko-KR" altLang="en-US" sz="1300" dirty="0">
                    <a:latin typeface="SamsungOne 400" panose="020B0503030303020204" pitchFamily="34" charset="0"/>
                  </a:endParaRPr>
                </a:p>
              </p:txBody>
            </p:sp>
          </p:grpSp>
          <p:pic>
            <p:nvPicPr>
              <p:cNvPr id="99" name="그림 98">
                <a:extLst>
                  <a:ext uri="{FF2B5EF4-FFF2-40B4-BE49-F238E27FC236}">
                    <a16:creationId xmlns="" xmlns:a16="http://schemas.microsoft.com/office/drawing/2014/main" id="{218606B7-F767-4F74-85DA-70309797BCE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63955" y="2242253"/>
                <a:ext cx="626598" cy="626598"/>
              </a:xfrm>
              <a:prstGeom prst="rect">
                <a:avLst/>
              </a:prstGeom>
            </p:spPr>
          </p:pic>
          <p:pic>
            <p:nvPicPr>
              <p:cNvPr id="100" name="그림 99">
                <a:extLst>
                  <a:ext uri="{FF2B5EF4-FFF2-40B4-BE49-F238E27FC236}">
                    <a16:creationId xmlns="" xmlns:a16="http://schemas.microsoft.com/office/drawing/2014/main" id="{3A6AC86C-8E6C-4C05-8CE2-3114CCB3899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89113" y="2091268"/>
                <a:ext cx="915298" cy="915298"/>
              </a:xfrm>
              <a:prstGeom prst="rect">
                <a:avLst/>
              </a:prstGeom>
            </p:spPr>
          </p:pic>
          <p:pic>
            <p:nvPicPr>
              <p:cNvPr id="101" name="그림 100">
                <a:extLst>
                  <a:ext uri="{FF2B5EF4-FFF2-40B4-BE49-F238E27FC236}">
                    <a16:creationId xmlns="" xmlns:a16="http://schemas.microsoft.com/office/drawing/2014/main" id="{C5149E66-7A47-443C-B55F-87C2F621D55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20780" y="2006688"/>
                <a:ext cx="990802" cy="990802"/>
              </a:xfrm>
              <a:prstGeom prst="rect">
                <a:avLst/>
              </a:prstGeom>
            </p:spPr>
          </p:pic>
          <p:pic>
            <p:nvPicPr>
              <p:cNvPr id="102" name="그림 101">
                <a:extLst>
                  <a:ext uri="{FF2B5EF4-FFF2-40B4-BE49-F238E27FC236}">
                    <a16:creationId xmlns="" xmlns:a16="http://schemas.microsoft.com/office/drawing/2014/main" id="{ED48F542-818A-40D0-A52A-87F918EF732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97564" y="2006688"/>
                <a:ext cx="1113324" cy="1113324"/>
              </a:xfrm>
              <a:prstGeom prst="rect">
                <a:avLst/>
              </a:prstGeom>
            </p:spPr>
          </p:pic>
          <p:pic>
            <p:nvPicPr>
              <p:cNvPr id="103" name="그림 102">
                <a:extLst>
                  <a:ext uri="{FF2B5EF4-FFF2-40B4-BE49-F238E27FC236}">
                    <a16:creationId xmlns="" xmlns:a16="http://schemas.microsoft.com/office/drawing/2014/main" id="{9F6E96EA-6D93-4EBB-ADD0-CF0E8EE5FFF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41979" y="2117819"/>
                <a:ext cx="749460" cy="749460"/>
              </a:xfrm>
              <a:prstGeom prst="rect">
                <a:avLst/>
              </a:prstGeom>
            </p:spPr>
          </p:pic>
        </p:grpSp>
      </p:grpSp>
      <p:sp>
        <p:nvSpPr>
          <p:cNvPr id="42" name="직사각형 41">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Initiatives</a:t>
            </a:r>
          </a:p>
        </p:txBody>
      </p:sp>
    </p:spTree>
    <p:custDataLst>
      <p:tags r:id="rId1"/>
    </p:custDataLst>
    <p:extLst>
      <p:ext uri="{BB962C8B-B14F-4D97-AF65-F5344CB8AC3E}">
        <p14:creationId xmlns:p14="http://schemas.microsoft.com/office/powerpoint/2010/main" val="341405005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Techniques in Artificial Intelligence</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5" name="직사각형 24">
            <a:extLst>
              <a:ext uri="{FF2B5EF4-FFF2-40B4-BE49-F238E27FC236}">
                <a16:creationId xmlns="" xmlns:a16="http://schemas.microsoft.com/office/drawing/2014/main" id="{BA136F10-78BF-451F-8819-41B6D66F8C72}"/>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3.1. Edge AI</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3.2. Medical Imaging &amp; Diagnostics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3.3. Autonomous Vehicle</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3.4. Reinforcement Learning</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3.5. Conversational AI</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3.6. GAN, XAI, Synthetic Training Data </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p:txBody>
      </p:sp>
    </p:spTree>
    <p:custDataLst>
      <p:tags r:id="rId1"/>
    </p:custDataLst>
    <p:extLst>
      <p:ext uri="{BB962C8B-B14F-4D97-AF65-F5344CB8AC3E}">
        <p14:creationId xmlns:p14="http://schemas.microsoft.com/office/powerpoint/2010/main" val="110328690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그룹 12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9" name="직사각형 12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3.2. Medical Imaging &amp; Diagnostics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30" name="직사각형 12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35" name="사각형: 둥근 모서리 32">
            <a:extLst>
              <a:ext uri="{FF2B5EF4-FFF2-40B4-BE49-F238E27FC236}">
                <a16:creationId xmlns="" xmlns:a16="http://schemas.microsoft.com/office/drawing/2014/main" id="{9F9FFF6C-7C72-4E08-8072-03F5113CBF51}"/>
              </a:ext>
            </a:extLst>
          </p:cNvPr>
          <p:cNvSpPr/>
          <p:nvPr/>
        </p:nvSpPr>
        <p:spPr>
          <a:xfrm>
            <a:off x="429308" y="5200570"/>
            <a:ext cx="1104908" cy="20379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1000" b="1" dirty="0">
                <a:latin typeface="SamsungOne 400" panose="020B0503030303020204" pitchFamily="34" charset="0"/>
                <a:ea typeface="SamsungOne 400" panose="020B0503030303020204" pitchFamily="34" charset="0"/>
              </a:rPr>
              <a:t>CB Insights, IDx</a:t>
            </a:r>
          </a:p>
        </p:txBody>
      </p:sp>
      <p:grpSp>
        <p:nvGrpSpPr>
          <p:cNvPr id="136" name="그룹 135">
            <a:extLst>
              <a:ext uri="{FF2B5EF4-FFF2-40B4-BE49-F238E27FC236}">
                <a16:creationId xmlns="" xmlns:a16="http://schemas.microsoft.com/office/drawing/2014/main" id="{6C0C8C83-0D02-4EDA-BAF2-DFC759CBB6A9}"/>
              </a:ext>
            </a:extLst>
          </p:cNvPr>
          <p:cNvGrpSpPr/>
          <p:nvPr/>
        </p:nvGrpSpPr>
        <p:grpSpPr>
          <a:xfrm>
            <a:off x="429308" y="1916832"/>
            <a:ext cx="5467077" cy="3203597"/>
            <a:chOff x="712181" y="3175375"/>
            <a:chExt cx="5467077" cy="3203597"/>
          </a:xfrm>
        </p:grpSpPr>
        <p:sp>
          <p:nvSpPr>
            <p:cNvPr id="137" name="모서리가 둥근 직사각형 4">
              <a:extLst>
                <a:ext uri="{FF2B5EF4-FFF2-40B4-BE49-F238E27FC236}">
                  <a16:creationId xmlns="" xmlns:a16="http://schemas.microsoft.com/office/drawing/2014/main" id="{18B03288-3DB4-4EB3-88B8-1F8FDAA66052}"/>
                </a:ext>
              </a:extLst>
            </p:cNvPr>
            <p:cNvSpPr/>
            <p:nvPr/>
          </p:nvSpPr>
          <p:spPr>
            <a:xfrm>
              <a:off x="712181" y="3337089"/>
              <a:ext cx="5467077" cy="30418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38" name="Rectangle 15">
              <a:extLst>
                <a:ext uri="{FF2B5EF4-FFF2-40B4-BE49-F238E27FC236}">
                  <a16:creationId xmlns="" xmlns:a16="http://schemas.microsoft.com/office/drawing/2014/main" id="{4BB958C8-5C2F-4332-BE0A-B66B504AFE61}"/>
                </a:ext>
              </a:extLst>
            </p:cNvPr>
            <p:cNvSpPr/>
            <p:nvPr/>
          </p:nvSpPr>
          <p:spPr>
            <a:xfrm>
              <a:off x="808686" y="5890299"/>
              <a:ext cx="2376120" cy="4154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bg2">
                      <a:lumMod val="50000"/>
                    </a:schemeClr>
                  </a:solidFill>
                  <a:latin typeface="SamsungOne 400" panose="020B0503030303020204" pitchFamily="34" charset="0"/>
                  <a:ea typeface="SamsungOne 400" panose="020B0503030303020204" pitchFamily="34" charset="0"/>
                </a:rPr>
                <a:t>Physiologically plausible AI: Abramoff et al, </a:t>
              </a:r>
              <a:br>
                <a:rPr lang="en-US" altLang="ko-KR" sz="900" dirty="0">
                  <a:solidFill>
                    <a:schemeClr val="bg2">
                      <a:lumMod val="50000"/>
                    </a:schemeClr>
                  </a:solidFill>
                  <a:latin typeface="SamsungOne 400" panose="020B0503030303020204" pitchFamily="34" charset="0"/>
                  <a:ea typeface="SamsungOne 400" panose="020B0503030303020204" pitchFamily="34" charset="0"/>
                </a:rPr>
              </a:br>
              <a:r>
                <a:rPr lang="en-US" altLang="ko-KR" sz="900" dirty="0">
                  <a:solidFill>
                    <a:schemeClr val="bg2">
                      <a:lumMod val="50000"/>
                    </a:schemeClr>
                  </a:solidFill>
                  <a:latin typeface="SamsungOne 400" panose="020B0503030303020204" pitchFamily="34" charset="0"/>
                  <a:ea typeface="SamsungOne 400" panose="020B0503030303020204" pitchFamily="34" charset="0"/>
                </a:rPr>
                <a:t>IOVS 2007</a:t>
              </a:r>
            </a:p>
            <a:p>
              <a:r>
                <a:rPr lang="en-US" altLang="ko-KR" sz="900" dirty="0">
                  <a:solidFill>
                    <a:schemeClr val="bg2">
                      <a:lumMod val="50000"/>
                    </a:schemeClr>
                  </a:solidFill>
                  <a:latin typeface="SamsungOne 400" panose="020B0503030303020204" pitchFamily="34" charset="0"/>
                  <a:ea typeface="SamsungOne 400" panose="020B0503030303020204" pitchFamily="34" charset="0"/>
                </a:rPr>
                <a:t>Abramoff et al, Nat Dig Med 2018</a:t>
              </a:r>
              <a:endParaRPr lang="ko-KR" altLang="en-US" sz="900" dirty="0">
                <a:solidFill>
                  <a:schemeClr val="bg2">
                    <a:lumMod val="50000"/>
                  </a:schemeClr>
                </a:solidFill>
                <a:latin typeface="SamsungOne 400" panose="020B0503030303020204" pitchFamily="34" charset="0"/>
              </a:endParaRPr>
            </a:p>
          </p:txBody>
        </p:sp>
        <p:grpSp>
          <p:nvGrpSpPr>
            <p:cNvPr id="139" name="그룹 138">
              <a:extLst>
                <a:ext uri="{FF2B5EF4-FFF2-40B4-BE49-F238E27FC236}">
                  <a16:creationId xmlns="" xmlns:a16="http://schemas.microsoft.com/office/drawing/2014/main" id="{FC07DBDD-9E1E-4A5A-A8FE-4CEB5939345F}"/>
                </a:ext>
              </a:extLst>
            </p:cNvPr>
            <p:cNvGrpSpPr/>
            <p:nvPr/>
          </p:nvGrpSpPr>
          <p:grpSpPr>
            <a:xfrm>
              <a:off x="1047729" y="3175375"/>
              <a:ext cx="4795981" cy="3150473"/>
              <a:chOff x="4442305" y="2505704"/>
              <a:chExt cx="4795981" cy="3150473"/>
            </a:xfrm>
          </p:grpSpPr>
          <p:sp>
            <p:nvSpPr>
              <p:cNvPr id="140" name="직사각형 24">
                <a:extLst>
                  <a:ext uri="{FF2B5EF4-FFF2-40B4-BE49-F238E27FC236}">
                    <a16:creationId xmlns="" xmlns:a16="http://schemas.microsoft.com/office/drawing/2014/main" id="{C3FE488E-9823-4FFE-A7A5-C6C12C45B59A}"/>
                  </a:ext>
                </a:extLst>
              </p:cNvPr>
              <p:cNvSpPr/>
              <p:nvPr/>
            </p:nvSpPr>
            <p:spPr>
              <a:xfrm>
                <a:off x="4536039" y="2505704"/>
                <a:ext cx="4462046" cy="338554"/>
              </a:xfrm>
              <a:prstGeom prst="rect">
                <a:avLst/>
              </a:prstGeom>
              <a:solidFill>
                <a:schemeClr val="bg1"/>
              </a:solidFill>
            </p:spPr>
            <p:txBody>
              <a:bodyPr wrap="square">
                <a:spAutoFit/>
              </a:bodyPr>
              <a:lstStyle/>
              <a:p>
                <a:pPr algn="ctr"/>
                <a:r>
                  <a:rPr lang="en-US" altLang="ko-KR" sz="1600" dirty="0">
                    <a:solidFill>
                      <a:srgbClr val="294D9D"/>
                    </a:solidFill>
                    <a:latin typeface="SamsungOne 700" panose="020B0803030303020204" pitchFamily="34" charset="0"/>
                    <a:ea typeface="SamsungOne 700" panose="020B0803030303020204" pitchFamily="34" charset="0"/>
                  </a:rPr>
                  <a:t>Autonomous AI algorithm based on biomarkers</a:t>
                </a:r>
                <a:endParaRPr lang="ko-KR" altLang="en-US" sz="1600" dirty="0">
                  <a:solidFill>
                    <a:srgbClr val="294D9D"/>
                  </a:solidFill>
                  <a:latin typeface="SamsungOne 700" panose="020B0803030303020204" pitchFamily="34" charset="0"/>
                  <a:ea typeface="SamsungOne 700" panose="020B0803030303020204" pitchFamily="34" charset="0"/>
                </a:endParaRPr>
              </a:p>
            </p:txBody>
          </p:sp>
          <p:sp>
            <p:nvSpPr>
              <p:cNvPr id="141" name="Rectangle 15">
                <a:extLst>
                  <a:ext uri="{FF2B5EF4-FFF2-40B4-BE49-F238E27FC236}">
                    <a16:creationId xmlns="" xmlns:a16="http://schemas.microsoft.com/office/drawing/2014/main" id="{0068269F-C67E-4FB0-AF3F-62E85B1650D7}"/>
                  </a:ext>
                </a:extLst>
              </p:cNvPr>
              <p:cNvSpPr/>
              <p:nvPr/>
            </p:nvSpPr>
            <p:spPr>
              <a:xfrm>
                <a:off x="6175548" y="2946987"/>
                <a:ext cx="2896563"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300" dirty="0">
                    <a:solidFill>
                      <a:schemeClr val="bg2">
                        <a:lumMod val="50000"/>
                      </a:schemeClr>
                    </a:solidFill>
                    <a:latin typeface="SamsungOne 400" panose="020B0503030303020204" pitchFamily="34" charset="0"/>
                    <a:ea typeface="SamsungOne 400" panose="020B0503030303020204" pitchFamily="34" charset="0"/>
                  </a:rPr>
                  <a:t>Biomarker Detection(mostly CNN)</a:t>
                </a:r>
                <a:endParaRPr lang="ko-KR" altLang="en-US" sz="1300" dirty="0">
                  <a:solidFill>
                    <a:schemeClr val="bg2">
                      <a:lumMod val="50000"/>
                    </a:schemeClr>
                  </a:solidFill>
                  <a:latin typeface="SamsungOne 400" panose="020B0503030303020204" pitchFamily="34" charset="0"/>
                </a:endParaRPr>
              </a:p>
            </p:txBody>
          </p:sp>
          <p:sp>
            <p:nvSpPr>
              <p:cNvPr id="142" name="Rectangle 15">
                <a:extLst>
                  <a:ext uri="{FF2B5EF4-FFF2-40B4-BE49-F238E27FC236}">
                    <a16:creationId xmlns="" xmlns:a16="http://schemas.microsoft.com/office/drawing/2014/main" id="{CE008699-7992-4B90-93E3-E44EE2BCE703}"/>
                  </a:ext>
                </a:extLst>
              </p:cNvPr>
              <p:cNvSpPr/>
              <p:nvPr/>
            </p:nvSpPr>
            <p:spPr>
              <a:xfrm>
                <a:off x="5776610" y="4488518"/>
                <a:ext cx="817066" cy="369332"/>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Quality Assessment</a:t>
                </a:r>
                <a:endParaRPr lang="ko-KR" altLang="en-US" sz="1200" dirty="0">
                  <a:solidFill>
                    <a:schemeClr val="tx1">
                      <a:lumMod val="75000"/>
                      <a:lumOff val="25000"/>
                    </a:schemeClr>
                  </a:solidFill>
                  <a:latin typeface="SamsungOne 400" panose="020B0503030303020204" pitchFamily="34" charset="0"/>
                </a:endParaRPr>
              </a:p>
            </p:txBody>
          </p:sp>
          <p:sp>
            <p:nvSpPr>
              <p:cNvPr id="143" name="Rectangle 15">
                <a:extLst>
                  <a:ext uri="{FF2B5EF4-FFF2-40B4-BE49-F238E27FC236}">
                    <a16:creationId xmlns="" xmlns:a16="http://schemas.microsoft.com/office/drawing/2014/main" id="{3E95CF68-4CBE-402A-A524-CF8E477CE1E7}"/>
                  </a:ext>
                </a:extLst>
              </p:cNvPr>
              <p:cNvSpPr/>
              <p:nvPr/>
            </p:nvSpPr>
            <p:spPr>
              <a:xfrm>
                <a:off x="7938300" y="4652977"/>
                <a:ext cx="942975" cy="738664"/>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Disease</a:t>
                </a:r>
              </a:p>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Assessment</a:t>
                </a:r>
              </a:p>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Clinical Decision</a:t>
                </a:r>
                <a:endParaRPr lang="ko-KR" altLang="en-US" sz="1200" dirty="0">
                  <a:solidFill>
                    <a:schemeClr val="tx1">
                      <a:lumMod val="75000"/>
                      <a:lumOff val="25000"/>
                    </a:schemeClr>
                  </a:solidFill>
                  <a:latin typeface="SamsungOne 400" panose="020B0503030303020204" pitchFamily="34" charset="0"/>
                </a:endParaRPr>
              </a:p>
            </p:txBody>
          </p:sp>
          <p:grpSp>
            <p:nvGrpSpPr>
              <p:cNvPr id="144" name="그룹 82">
                <a:extLst>
                  <a:ext uri="{FF2B5EF4-FFF2-40B4-BE49-F238E27FC236}">
                    <a16:creationId xmlns="" xmlns:a16="http://schemas.microsoft.com/office/drawing/2014/main" id="{0BB85A36-BA1F-4163-94BF-4DD562EA87B3}"/>
                  </a:ext>
                </a:extLst>
              </p:cNvPr>
              <p:cNvGrpSpPr/>
              <p:nvPr/>
            </p:nvGrpSpPr>
            <p:grpSpPr>
              <a:xfrm>
                <a:off x="7077840" y="3213178"/>
                <a:ext cx="187101" cy="176101"/>
                <a:chOff x="7228656" y="3403698"/>
                <a:chExt cx="187101" cy="176101"/>
              </a:xfrm>
            </p:grpSpPr>
            <p:pic>
              <p:nvPicPr>
                <p:cNvPr id="194" name="그림 6">
                  <a:extLst>
                    <a:ext uri="{FF2B5EF4-FFF2-40B4-BE49-F238E27FC236}">
                      <a16:creationId xmlns="" xmlns:a16="http://schemas.microsoft.com/office/drawing/2014/main" id="{143832C3-AAEA-452A-879D-91216BE0C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6310" y="3450352"/>
                  <a:ext cx="129447" cy="129447"/>
                </a:xfrm>
                <a:prstGeom prst="rect">
                  <a:avLst/>
                </a:prstGeom>
                <a:ln w="3175">
                  <a:solidFill>
                    <a:schemeClr val="bg2">
                      <a:lumMod val="50000"/>
                    </a:schemeClr>
                  </a:solidFill>
                </a:ln>
              </p:spPr>
            </p:pic>
            <p:pic>
              <p:nvPicPr>
                <p:cNvPr id="195" name="그림 40">
                  <a:extLst>
                    <a:ext uri="{FF2B5EF4-FFF2-40B4-BE49-F238E27FC236}">
                      <a16:creationId xmlns="" xmlns:a16="http://schemas.microsoft.com/office/drawing/2014/main" id="{39ABB1E0-2AAE-47CA-A780-7C68AFBA91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1898" y="3438687"/>
                  <a:ext cx="129447" cy="129447"/>
                </a:xfrm>
                <a:prstGeom prst="rect">
                  <a:avLst/>
                </a:prstGeom>
                <a:ln w="3175">
                  <a:solidFill>
                    <a:schemeClr val="bg2">
                      <a:lumMod val="50000"/>
                    </a:schemeClr>
                  </a:solidFill>
                </a:ln>
              </p:spPr>
            </p:pic>
            <p:pic>
              <p:nvPicPr>
                <p:cNvPr id="196" name="그림 41">
                  <a:extLst>
                    <a:ext uri="{FF2B5EF4-FFF2-40B4-BE49-F238E27FC236}">
                      <a16:creationId xmlns="" xmlns:a16="http://schemas.microsoft.com/office/drawing/2014/main" id="{28D76DA1-E220-4260-A3C4-ABFC3738DB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7484" y="3427024"/>
                  <a:ext cx="129447" cy="129447"/>
                </a:xfrm>
                <a:prstGeom prst="rect">
                  <a:avLst/>
                </a:prstGeom>
                <a:ln w="3175">
                  <a:solidFill>
                    <a:schemeClr val="bg2">
                      <a:lumMod val="50000"/>
                    </a:schemeClr>
                  </a:solidFill>
                </a:ln>
              </p:spPr>
            </p:pic>
            <p:pic>
              <p:nvPicPr>
                <p:cNvPr id="197" name="그림 42">
                  <a:extLst>
                    <a:ext uri="{FF2B5EF4-FFF2-40B4-BE49-F238E27FC236}">
                      <a16:creationId xmlns="" xmlns:a16="http://schemas.microsoft.com/office/drawing/2014/main" id="{E7C6A3C5-7886-492A-817A-9680A3D662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3070" y="3415361"/>
                  <a:ext cx="129447" cy="129447"/>
                </a:xfrm>
                <a:prstGeom prst="rect">
                  <a:avLst/>
                </a:prstGeom>
                <a:ln w="3175">
                  <a:solidFill>
                    <a:schemeClr val="bg2">
                      <a:lumMod val="50000"/>
                    </a:schemeClr>
                  </a:solidFill>
                </a:ln>
              </p:spPr>
            </p:pic>
            <p:pic>
              <p:nvPicPr>
                <p:cNvPr id="198" name="그림 43">
                  <a:extLst>
                    <a:ext uri="{FF2B5EF4-FFF2-40B4-BE49-F238E27FC236}">
                      <a16:creationId xmlns="" xmlns:a16="http://schemas.microsoft.com/office/drawing/2014/main" id="{7AAFC171-439F-432E-8736-3823F20448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8656" y="3403698"/>
                  <a:ext cx="129447" cy="129447"/>
                </a:xfrm>
                <a:prstGeom prst="rect">
                  <a:avLst/>
                </a:prstGeom>
                <a:ln w="3175">
                  <a:solidFill>
                    <a:schemeClr val="bg2">
                      <a:lumMod val="50000"/>
                    </a:schemeClr>
                  </a:solidFill>
                </a:ln>
              </p:spPr>
            </p:pic>
          </p:grpSp>
          <p:grpSp>
            <p:nvGrpSpPr>
              <p:cNvPr id="145" name="그룹 11">
                <a:extLst>
                  <a:ext uri="{FF2B5EF4-FFF2-40B4-BE49-F238E27FC236}">
                    <a16:creationId xmlns="" xmlns:a16="http://schemas.microsoft.com/office/drawing/2014/main" id="{98B4D795-4CA8-4900-AB45-F6E77601C0C1}"/>
                  </a:ext>
                </a:extLst>
              </p:cNvPr>
              <p:cNvGrpSpPr/>
              <p:nvPr/>
            </p:nvGrpSpPr>
            <p:grpSpPr>
              <a:xfrm>
                <a:off x="7077763" y="3622126"/>
                <a:ext cx="187254" cy="173879"/>
                <a:chOff x="7228656" y="3641182"/>
                <a:chExt cx="187254" cy="173879"/>
              </a:xfrm>
            </p:grpSpPr>
            <p:pic>
              <p:nvPicPr>
                <p:cNvPr id="189" name="그림 50">
                  <a:extLst>
                    <a:ext uri="{FF2B5EF4-FFF2-40B4-BE49-F238E27FC236}">
                      <a16:creationId xmlns="" xmlns:a16="http://schemas.microsoft.com/office/drawing/2014/main" id="{71BD2F0C-1052-48CE-9871-7BE3604D32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86310" y="3685461"/>
                  <a:ext cx="129600" cy="129600"/>
                </a:xfrm>
                <a:prstGeom prst="rect">
                  <a:avLst/>
                </a:prstGeom>
                <a:ln w="3175">
                  <a:solidFill>
                    <a:schemeClr val="bg2">
                      <a:lumMod val="50000"/>
                    </a:schemeClr>
                  </a:solidFill>
                </a:ln>
              </p:spPr>
            </p:pic>
            <p:pic>
              <p:nvPicPr>
                <p:cNvPr id="190" name="그림 51">
                  <a:extLst>
                    <a:ext uri="{FF2B5EF4-FFF2-40B4-BE49-F238E27FC236}">
                      <a16:creationId xmlns="" xmlns:a16="http://schemas.microsoft.com/office/drawing/2014/main" id="{227C87BA-B459-4910-B6F0-1798FE166C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71895" y="3674392"/>
                  <a:ext cx="129600" cy="129600"/>
                </a:xfrm>
                <a:prstGeom prst="rect">
                  <a:avLst/>
                </a:prstGeom>
                <a:ln w="3175">
                  <a:solidFill>
                    <a:schemeClr val="bg2">
                      <a:lumMod val="50000"/>
                    </a:schemeClr>
                  </a:solidFill>
                </a:ln>
              </p:spPr>
            </p:pic>
            <p:pic>
              <p:nvPicPr>
                <p:cNvPr id="191" name="그림 52">
                  <a:extLst>
                    <a:ext uri="{FF2B5EF4-FFF2-40B4-BE49-F238E27FC236}">
                      <a16:creationId xmlns="" xmlns:a16="http://schemas.microsoft.com/office/drawing/2014/main" id="{39EDE986-F443-46C7-B894-E22FACBAA2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7482" y="3663322"/>
                  <a:ext cx="129600" cy="129600"/>
                </a:xfrm>
                <a:prstGeom prst="rect">
                  <a:avLst/>
                </a:prstGeom>
                <a:ln w="3175">
                  <a:solidFill>
                    <a:schemeClr val="bg2">
                      <a:lumMod val="50000"/>
                    </a:schemeClr>
                  </a:solidFill>
                </a:ln>
              </p:spPr>
            </p:pic>
            <p:pic>
              <p:nvPicPr>
                <p:cNvPr id="192" name="그림 53">
                  <a:extLst>
                    <a:ext uri="{FF2B5EF4-FFF2-40B4-BE49-F238E27FC236}">
                      <a16:creationId xmlns="" xmlns:a16="http://schemas.microsoft.com/office/drawing/2014/main" id="{754230A1-14CC-4B22-AEAE-399B6C1622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43069" y="3652252"/>
                  <a:ext cx="129600" cy="129600"/>
                </a:xfrm>
                <a:prstGeom prst="rect">
                  <a:avLst/>
                </a:prstGeom>
                <a:ln w="3175">
                  <a:solidFill>
                    <a:schemeClr val="bg2">
                      <a:lumMod val="50000"/>
                    </a:schemeClr>
                  </a:solidFill>
                </a:ln>
              </p:spPr>
            </p:pic>
            <p:pic>
              <p:nvPicPr>
                <p:cNvPr id="193" name="그림 54">
                  <a:extLst>
                    <a:ext uri="{FF2B5EF4-FFF2-40B4-BE49-F238E27FC236}">
                      <a16:creationId xmlns="" xmlns:a16="http://schemas.microsoft.com/office/drawing/2014/main" id="{BB468B12-47AB-4675-A05C-6FD6C16196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8656" y="3641182"/>
                  <a:ext cx="129600" cy="129600"/>
                </a:xfrm>
                <a:prstGeom prst="rect">
                  <a:avLst/>
                </a:prstGeom>
                <a:ln w="3175">
                  <a:solidFill>
                    <a:schemeClr val="bg2">
                      <a:lumMod val="50000"/>
                    </a:schemeClr>
                  </a:solidFill>
                </a:ln>
              </p:spPr>
            </p:pic>
          </p:grpSp>
          <p:grpSp>
            <p:nvGrpSpPr>
              <p:cNvPr id="146" name="그룹 61">
                <a:extLst>
                  <a:ext uri="{FF2B5EF4-FFF2-40B4-BE49-F238E27FC236}">
                    <a16:creationId xmlns="" xmlns:a16="http://schemas.microsoft.com/office/drawing/2014/main" id="{235102C8-3FBE-487C-92DA-65DAD5FE438D}"/>
                  </a:ext>
                </a:extLst>
              </p:cNvPr>
              <p:cNvGrpSpPr/>
              <p:nvPr/>
            </p:nvGrpSpPr>
            <p:grpSpPr>
              <a:xfrm>
                <a:off x="7077840" y="3986631"/>
                <a:ext cx="187101" cy="176101"/>
                <a:chOff x="7228656" y="3179348"/>
                <a:chExt cx="187101" cy="176101"/>
              </a:xfrm>
            </p:grpSpPr>
            <p:pic>
              <p:nvPicPr>
                <p:cNvPr id="184" name="그림 15">
                  <a:extLst>
                    <a:ext uri="{FF2B5EF4-FFF2-40B4-BE49-F238E27FC236}">
                      <a16:creationId xmlns="" xmlns:a16="http://schemas.microsoft.com/office/drawing/2014/main" id="{12C61F2B-021D-4380-A436-DDFC267B65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6157" y="3225849"/>
                  <a:ext cx="129600" cy="129600"/>
                </a:xfrm>
                <a:prstGeom prst="rect">
                  <a:avLst/>
                </a:prstGeom>
                <a:ln w="3175">
                  <a:solidFill>
                    <a:schemeClr val="bg2">
                      <a:lumMod val="50000"/>
                    </a:schemeClr>
                  </a:solidFill>
                </a:ln>
              </p:spPr>
            </p:pic>
            <p:pic>
              <p:nvPicPr>
                <p:cNvPr id="185" name="그림 56">
                  <a:extLst>
                    <a:ext uri="{FF2B5EF4-FFF2-40B4-BE49-F238E27FC236}">
                      <a16:creationId xmlns="" xmlns:a16="http://schemas.microsoft.com/office/drawing/2014/main" id="{0364C82F-8A47-4A27-9009-65A866F9B9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1781" y="3214223"/>
                  <a:ext cx="129600" cy="129600"/>
                </a:xfrm>
                <a:prstGeom prst="rect">
                  <a:avLst/>
                </a:prstGeom>
                <a:ln w="3175">
                  <a:solidFill>
                    <a:schemeClr val="bg2">
                      <a:lumMod val="50000"/>
                    </a:schemeClr>
                  </a:solidFill>
                </a:ln>
              </p:spPr>
            </p:pic>
            <p:pic>
              <p:nvPicPr>
                <p:cNvPr id="186" name="그림 57">
                  <a:extLst>
                    <a:ext uri="{FF2B5EF4-FFF2-40B4-BE49-F238E27FC236}">
                      <a16:creationId xmlns="" xmlns:a16="http://schemas.microsoft.com/office/drawing/2014/main" id="{4ABC637E-39B0-4467-A945-16D0920CBB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7406" y="3202598"/>
                  <a:ext cx="129600" cy="129600"/>
                </a:xfrm>
                <a:prstGeom prst="rect">
                  <a:avLst/>
                </a:prstGeom>
                <a:ln w="3175">
                  <a:solidFill>
                    <a:schemeClr val="bg2">
                      <a:lumMod val="50000"/>
                    </a:schemeClr>
                  </a:solidFill>
                </a:ln>
              </p:spPr>
            </p:pic>
            <p:pic>
              <p:nvPicPr>
                <p:cNvPr id="187" name="그림 58">
                  <a:extLst>
                    <a:ext uri="{FF2B5EF4-FFF2-40B4-BE49-F238E27FC236}">
                      <a16:creationId xmlns="" xmlns:a16="http://schemas.microsoft.com/office/drawing/2014/main" id="{7C321885-EDD5-4A37-B05D-1826A9360D7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43031" y="3190973"/>
                  <a:ext cx="129600" cy="129600"/>
                </a:xfrm>
                <a:prstGeom prst="rect">
                  <a:avLst/>
                </a:prstGeom>
                <a:ln w="3175">
                  <a:solidFill>
                    <a:schemeClr val="bg2">
                      <a:lumMod val="50000"/>
                    </a:schemeClr>
                  </a:solidFill>
                </a:ln>
              </p:spPr>
            </p:pic>
            <p:pic>
              <p:nvPicPr>
                <p:cNvPr id="188" name="그림 59">
                  <a:extLst>
                    <a:ext uri="{FF2B5EF4-FFF2-40B4-BE49-F238E27FC236}">
                      <a16:creationId xmlns="" xmlns:a16="http://schemas.microsoft.com/office/drawing/2014/main" id="{B515CA6F-79F2-4689-9710-BA0B3DF25D6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8656" y="3179348"/>
                  <a:ext cx="129600" cy="129600"/>
                </a:xfrm>
                <a:prstGeom prst="rect">
                  <a:avLst/>
                </a:prstGeom>
                <a:ln w="3175">
                  <a:solidFill>
                    <a:schemeClr val="bg2">
                      <a:lumMod val="50000"/>
                    </a:schemeClr>
                  </a:solidFill>
                </a:ln>
              </p:spPr>
            </p:pic>
          </p:grpSp>
          <p:grpSp>
            <p:nvGrpSpPr>
              <p:cNvPr id="147" name="그룹 62">
                <a:extLst>
                  <a:ext uri="{FF2B5EF4-FFF2-40B4-BE49-F238E27FC236}">
                    <a16:creationId xmlns="" xmlns:a16="http://schemas.microsoft.com/office/drawing/2014/main" id="{7F485718-B15E-472F-A245-6855B1147A5F}"/>
                  </a:ext>
                </a:extLst>
              </p:cNvPr>
              <p:cNvGrpSpPr/>
              <p:nvPr/>
            </p:nvGrpSpPr>
            <p:grpSpPr>
              <a:xfrm>
                <a:off x="7025810" y="4360599"/>
                <a:ext cx="291161" cy="249926"/>
                <a:chOff x="7221651" y="4190494"/>
                <a:chExt cx="291161" cy="249926"/>
              </a:xfrm>
            </p:grpSpPr>
            <p:grpSp>
              <p:nvGrpSpPr>
                <p:cNvPr id="166" name="그룹 63">
                  <a:extLst>
                    <a:ext uri="{FF2B5EF4-FFF2-40B4-BE49-F238E27FC236}">
                      <a16:creationId xmlns="" xmlns:a16="http://schemas.microsoft.com/office/drawing/2014/main" id="{FAEC1B76-D1FC-4581-BAF0-1A21C1F80ACF}"/>
                    </a:ext>
                  </a:extLst>
                </p:cNvPr>
                <p:cNvGrpSpPr/>
                <p:nvPr/>
              </p:nvGrpSpPr>
              <p:grpSpPr>
                <a:xfrm>
                  <a:off x="7221651" y="4190494"/>
                  <a:ext cx="187101" cy="176101"/>
                  <a:chOff x="7228656" y="3179348"/>
                  <a:chExt cx="187101" cy="176101"/>
                </a:xfrm>
              </p:grpSpPr>
              <p:pic>
                <p:nvPicPr>
                  <p:cNvPr id="179" name="그림 64">
                    <a:extLst>
                      <a:ext uri="{FF2B5EF4-FFF2-40B4-BE49-F238E27FC236}">
                        <a16:creationId xmlns="" xmlns:a16="http://schemas.microsoft.com/office/drawing/2014/main" id="{7C72678D-FD3B-4556-87BB-D4256CBB65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6157" y="3225849"/>
                    <a:ext cx="129600" cy="129600"/>
                  </a:xfrm>
                  <a:prstGeom prst="rect">
                    <a:avLst/>
                  </a:prstGeom>
                  <a:ln w="3175">
                    <a:solidFill>
                      <a:schemeClr val="bg2">
                        <a:lumMod val="50000"/>
                      </a:schemeClr>
                    </a:solidFill>
                  </a:ln>
                </p:spPr>
              </p:pic>
              <p:pic>
                <p:nvPicPr>
                  <p:cNvPr id="180" name="그림 65">
                    <a:extLst>
                      <a:ext uri="{FF2B5EF4-FFF2-40B4-BE49-F238E27FC236}">
                        <a16:creationId xmlns="" xmlns:a16="http://schemas.microsoft.com/office/drawing/2014/main" id="{5F87B0B6-91BE-4611-ABB8-B1B51E753E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1781" y="3214223"/>
                    <a:ext cx="129600" cy="129600"/>
                  </a:xfrm>
                  <a:prstGeom prst="rect">
                    <a:avLst/>
                  </a:prstGeom>
                  <a:ln w="3175">
                    <a:solidFill>
                      <a:schemeClr val="bg2">
                        <a:lumMod val="50000"/>
                      </a:schemeClr>
                    </a:solidFill>
                  </a:ln>
                </p:spPr>
              </p:pic>
              <p:pic>
                <p:nvPicPr>
                  <p:cNvPr id="181" name="그림 66">
                    <a:extLst>
                      <a:ext uri="{FF2B5EF4-FFF2-40B4-BE49-F238E27FC236}">
                        <a16:creationId xmlns="" xmlns:a16="http://schemas.microsoft.com/office/drawing/2014/main" id="{F1291BA2-BAA8-4775-BDB1-939EA7AA57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7406" y="3202598"/>
                    <a:ext cx="129600" cy="129600"/>
                  </a:xfrm>
                  <a:prstGeom prst="rect">
                    <a:avLst/>
                  </a:prstGeom>
                  <a:ln w="3175">
                    <a:solidFill>
                      <a:schemeClr val="bg2">
                        <a:lumMod val="50000"/>
                      </a:schemeClr>
                    </a:solidFill>
                  </a:ln>
                </p:spPr>
              </p:pic>
              <p:pic>
                <p:nvPicPr>
                  <p:cNvPr id="182" name="그림 67">
                    <a:extLst>
                      <a:ext uri="{FF2B5EF4-FFF2-40B4-BE49-F238E27FC236}">
                        <a16:creationId xmlns="" xmlns:a16="http://schemas.microsoft.com/office/drawing/2014/main" id="{2C5DD900-C317-4194-9028-14B78BF4AE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43031" y="3190973"/>
                    <a:ext cx="129600" cy="129600"/>
                  </a:xfrm>
                  <a:prstGeom prst="rect">
                    <a:avLst/>
                  </a:prstGeom>
                  <a:ln w="3175">
                    <a:solidFill>
                      <a:schemeClr val="bg2">
                        <a:lumMod val="50000"/>
                      </a:schemeClr>
                    </a:solidFill>
                  </a:ln>
                </p:spPr>
              </p:pic>
              <p:pic>
                <p:nvPicPr>
                  <p:cNvPr id="183" name="그림 68">
                    <a:extLst>
                      <a:ext uri="{FF2B5EF4-FFF2-40B4-BE49-F238E27FC236}">
                        <a16:creationId xmlns="" xmlns:a16="http://schemas.microsoft.com/office/drawing/2014/main" id="{7470643A-5592-48A7-BE98-8B15C2BA220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8656" y="3179348"/>
                    <a:ext cx="129600" cy="129600"/>
                  </a:xfrm>
                  <a:prstGeom prst="rect">
                    <a:avLst/>
                  </a:prstGeom>
                  <a:ln w="3175">
                    <a:solidFill>
                      <a:schemeClr val="bg2">
                        <a:lumMod val="50000"/>
                      </a:schemeClr>
                    </a:solidFill>
                  </a:ln>
                </p:spPr>
              </p:pic>
            </p:grpSp>
            <p:grpSp>
              <p:nvGrpSpPr>
                <p:cNvPr id="167" name="그룹 69">
                  <a:extLst>
                    <a:ext uri="{FF2B5EF4-FFF2-40B4-BE49-F238E27FC236}">
                      <a16:creationId xmlns="" xmlns:a16="http://schemas.microsoft.com/office/drawing/2014/main" id="{EE3DE8AC-ADE2-430A-8A65-50A2F986A894}"/>
                    </a:ext>
                  </a:extLst>
                </p:cNvPr>
                <p:cNvGrpSpPr/>
                <p:nvPr/>
              </p:nvGrpSpPr>
              <p:grpSpPr>
                <a:xfrm>
                  <a:off x="7273681" y="4227407"/>
                  <a:ext cx="187101" cy="176101"/>
                  <a:chOff x="7228656" y="3179348"/>
                  <a:chExt cx="187101" cy="176101"/>
                </a:xfrm>
              </p:grpSpPr>
              <p:pic>
                <p:nvPicPr>
                  <p:cNvPr id="174" name="그림 70">
                    <a:extLst>
                      <a:ext uri="{FF2B5EF4-FFF2-40B4-BE49-F238E27FC236}">
                        <a16:creationId xmlns="" xmlns:a16="http://schemas.microsoft.com/office/drawing/2014/main" id="{62324C5E-73F0-4860-9D5D-F30EB3FE24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6157" y="3225849"/>
                    <a:ext cx="129600" cy="129600"/>
                  </a:xfrm>
                  <a:prstGeom prst="rect">
                    <a:avLst/>
                  </a:prstGeom>
                  <a:ln w="3175">
                    <a:solidFill>
                      <a:schemeClr val="bg2">
                        <a:lumMod val="50000"/>
                      </a:schemeClr>
                    </a:solidFill>
                  </a:ln>
                </p:spPr>
              </p:pic>
              <p:pic>
                <p:nvPicPr>
                  <p:cNvPr id="175" name="그림 71">
                    <a:extLst>
                      <a:ext uri="{FF2B5EF4-FFF2-40B4-BE49-F238E27FC236}">
                        <a16:creationId xmlns="" xmlns:a16="http://schemas.microsoft.com/office/drawing/2014/main" id="{5731E091-1CF7-470B-891B-59769FA1AB3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1781" y="3214223"/>
                    <a:ext cx="129600" cy="129600"/>
                  </a:xfrm>
                  <a:prstGeom prst="rect">
                    <a:avLst/>
                  </a:prstGeom>
                  <a:ln w="3175">
                    <a:solidFill>
                      <a:schemeClr val="bg2">
                        <a:lumMod val="50000"/>
                      </a:schemeClr>
                    </a:solidFill>
                  </a:ln>
                </p:spPr>
              </p:pic>
              <p:pic>
                <p:nvPicPr>
                  <p:cNvPr id="176" name="그림 72">
                    <a:extLst>
                      <a:ext uri="{FF2B5EF4-FFF2-40B4-BE49-F238E27FC236}">
                        <a16:creationId xmlns="" xmlns:a16="http://schemas.microsoft.com/office/drawing/2014/main" id="{F91B5D59-45BB-4EC6-B2B9-AF27253A98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7406" y="3202598"/>
                    <a:ext cx="129600" cy="129600"/>
                  </a:xfrm>
                  <a:prstGeom prst="rect">
                    <a:avLst/>
                  </a:prstGeom>
                  <a:ln w="3175">
                    <a:solidFill>
                      <a:schemeClr val="bg2">
                        <a:lumMod val="50000"/>
                      </a:schemeClr>
                    </a:solidFill>
                  </a:ln>
                </p:spPr>
              </p:pic>
              <p:pic>
                <p:nvPicPr>
                  <p:cNvPr id="177" name="그림 73">
                    <a:extLst>
                      <a:ext uri="{FF2B5EF4-FFF2-40B4-BE49-F238E27FC236}">
                        <a16:creationId xmlns="" xmlns:a16="http://schemas.microsoft.com/office/drawing/2014/main" id="{7FB82552-2031-4148-89B3-4B409820AE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43031" y="3190973"/>
                    <a:ext cx="129600" cy="129600"/>
                  </a:xfrm>
                  <a:prstGeom prst="rect">
                    <a:avLst/>
                  </a:prstGeom>
                  <a:ln w="3175">
                    <a:solidFill>
                      <a:schemeClr val="bg2">
                        <a:lumMod val="50000"/>
                      </a:schemeClr>
                    </a:solidFill>
                  </a:ln>
                </p:spPr>
              </p:pic>
              <p:pic>
                <p:nvPicPr>
                  <p:cNvPr id="178" name="그림 74">
                    <a:extLst>
                      <a:ext uri="{FF2B5EF4-FFF2-40B4-BE49-F238E27FC236}">
                        <a16:creationId xmlns="" xmlns:a16="http://schemas.microsoft.com/office/drawing/2014/main" id="{15348482-36BF-4D91-9653-5A9DDC1E01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8656" y="3179348"/>
                    <a:ext cx="129600" cy="129600"/>
                  </a:xfrm>
                  <a:prstGeom prst="rect">
                    <a:avLst/>
                  </a:prstGeom>
                  <a:ln w="3175">
                    <a:solidFill>
                      <a:schemeClr val="bg2">
                        <a:lumMod val="50000"/>
                      </a:schemeClr>
                    </a:solidFill>
                  </a:ln>
                </p:spPr>
              </p:pic>
            </p:grpSp>
            <p:grpSp>
              <p:nvGrpSpPr>
                <p:cNvPr id="168" name="그룹 75">
                  <a:extLst>
                    <a:ext uri="{FF2B5EF4-FFF2-40B4-BE49-F238E27FC236}">
                      <a16:creationId xmlns="" xmlns:a16="http://schemas.microsoft.com/office/drawing/2014/main" id="{39ACE3E2-C047-4DC5-8B1C-6345A596C537}"/>
                    </a:ext>
                  </a:extLst>
                </p:cNvPr>
                <p:cNvGrpSpPr/>
                <p:nvPr/>
              </p:nvGrpSpPr>
              <p:grpSpPr>
                <a:xfrm>
                  <a:off x="7325711" y="4264319"/>
                  <a:ext cx="187101" cy="176101"/>
                  <a:chOff x="7228656" y="3179348"/>
                  <a:chExt cx="187101" cy="176101"/>
                </a:xfrm>
              </p:grpSpPr>
              <p:pic>
                <p:nvPicPr>
                  <p:cNvPr id="169" name="그림 76">
                    <a:extLst>
                      <a:ext uri="{FF2B5EF4-FFF2-40B4-BE49-F238E27FC236}">
                        <a16:creationId xmlns="" xmlns:a16="http://schemas.microsoft.com/office/drawing/2014/main" id="{39893B89-5526-40FE-9665-46F5C4785E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6157" y="3225849"/>
                    <a:ext cx="129600" cy="129600"/>
                  </a:xfrm>
                  <a:prstGeom prst="rect">
                    <a:avLst/>
                  </a:prstGeom>
                  <a:ln w="3175">
                    <a:solidFill>
                      <a:schemeClr val="bg2">
                        <a:lumMod val="50000"/>
                      </a:schemeClr>
                    </a:solidFill>
                  </a:ln>
                </p:spPr>
              </p:pic>
              <p:pic>
                <p:nvPicPr>
                  <p:cNvPr id="170" name="그림 77">
                    <a:extLst>
                      <a:ext uri="{FF2B5EF4-FFF2-40B4-BE49-F238E27FC236}">
                        <a16:creationId xmlns="" xmlns:a16="http://schemas.microsoft.com/office/drawing/2014/main" id="{B5E9DDEC-717B-45F5-9ADE-E7D18724907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1781" y="3214223"/>
                    <a:ext cx="129600" cy="129600"/>
                  </a:xfrm>
                  <a:prstGeom prst="rect">
                    <a:avLst/>
                  </a:prstGeom>
                  <a:ln w="3175">
                    <a:solidFill>
                      <a:schemeClr val="bg2">
                        <a:lumMod val="50000"/>
                      </a:schemeClr>
                    </a:solidFill>
                  </a:ln>
                </p:spPr>
              </p:pic>
              <p:pic>
                <p:nvPicPr>
                  <p:cNvPr id="171" name="그림 78">
                    <a:extLst>
                      <a:ext uri="{FF2B5EF4-FFF2-40B4-BE49-F238E27FC236}">
                        <a16:creationId xmlns="" xmlns:a16="http://schemas.microsoft.com/office/drawing/2014/main" id="{638858E5-65FD-4829-9863-D5046450626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7406" y="3202598"/>
                    <a:ext cx="129600" cy="129600"/>
                  </a:xfrm>
                  <a:prstGeom prst="rect">
                    <a:avLst/>
                  </a:prstGeom>
                  <a:ln w="3175">
                    <a:solidFill>
                      <a:schemeClr val="bg2">
                        <a:lumMod val="50000"/>
                      </a:schemeClr>
                    </a:solidFill>
                  </a:ln>
                </p:spPr>
              </p:pic>
              <p:pic>
                <p:nvPicPr>
                  <p:cNvPr id="172" name="그림 79">
                    <a:extLst>
                      <a:ext uri="{FF2B5EF4-FFF2-40B4-BE49-F238E27FC236}">
                        <a16:creationId xmlns="" xmlns:a16="http://schemas.microsoft.com/office/drawing/2014/main" id="{20FCCE4D-FE0F-41EB-ADF0-494C9A1A4F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43031" y="3190973"/>
                    <a:ext cx="129600" cy="129600"/>
                  </a:xfrm>
                  <a:prstGeom prst="rect">
                    <a:avLst/>
                  </a:prstGeom>
                  <a:ln w="3175">
                    <a:solidFill>
                      <a:schemeClr val="bg2">
                        <a:lumMod val="50000"/>
                      </a:schemeClr>
                    </a:solidFill>
                  </a:ln>
                </p:spPr>
              </p:pic>
              <p:pic>
                <p:nvPicPr>
                  <p:cNvPr id="173" name="그림 80">
                    <a:extLst>
                      <a:ext uri="{FF2B5EF4-FFF2-40B4-BE49-F238E27FC236}">
                        <a16:creationId xmlns="" xmlns:a16="http://schemas.microsoft.com/office/drawing/2014/main" id="{557AB8F6-020B-454C-B16A-9E40491A452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8656" y="3179348"/>
                    <a:ext cx="129600" cy="129600"/>
                  </a:xfrm>
                  <a:prstGeom prst="rect">
                    <a:avLst/>
                  </a:prstGeom>
                  <a:ln w="3175">
                    <a:solidFill>
                      <a:schemeClr val="bg2">
                        <a:lumMod val="50000"/>
                      </a:schemeClr>
                    </a:solidFill>
                  </a:ln>
                </p:spPr>
              </p:pic>
            </p:grpSp>
          </p:grpSp>
          <p:pic>
            <p:nvPicPr>
              <p:cNvPr id="148" name="그림 90">
                <a:extLst>
                  <a:ext uri="{FF2B5EF4-FFF2-40B4-BE49-F238E27FC236}">
                    <a16:creationId xmlns="" xmlns:a16="http://schemas.microsoft.com/office/drawing/2014/main" id="{C763D405-DD2D-452C-BB0F-3A4BF76DD34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3273" y="3525457"/>
                <a:ext cx="1315013" cy="1077039"/>
              </a:xfrm>
              <a:prstGeom prst="rect">
                <a:avLst/>
              </a:prstGeom>
            </p:spPr>
          </p:pic>
          <p:cxnSp>
            <p:nvCxnSpPr>
              <p:cNvPr id="149" name="직선 화살표 연결선 92">
                <a:extLst>
                  <a:ext uri="{FF2B5EF4-FFF2-40B4-BE49-F238E27FC236}">
                    <a16:creationId xmlns="" xmlns:a16="http://schemas.microsoft.com/office/drawing/2014/main" id="{96DAB636-9158-437D-87E8-B9BBD475E8AC}"/>
                  </a:ext>
                </a:extLst>
              </p:cNvPr>
              <p:cNvCxnSpPr>
                <a:cxnSpLocks/>
                <a:endCxn id="157" idx="1"/>
              </p:cNvCxnSpPr>
              <p:nvPr/>
            </p:nvCxnSpPr>
            <p:spPr>
              <a:xfrm>
                <a:off x="5385546" y="4037834"/>
                <a:ext cx="218819"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98">
                <a:extLst>
                  <a:ext uri="{FF2B5EF4-FFF2-40B4-BE49-F238E27FC236}">
                    <a16:creationId xmlns="" xmlns:a16="http://schemas.microsoft.com/office/drawing/2014/main" id="{84B51638-A8DB-4E7E-9569-07B69B93F97B}"/>
                  </a:ext>
                </a:extLst>
              </p:cNvPr>
              <p:cNvCxnSpPr>
                <a:stCxn id="157" idx="3"/>
              </p:cNvCxnSpPr>
              <p:nvPr/>
            </p:nvCxnSpPr>
            <p:spPr>
              <a:xfrm>
                <a:off x="6579382" y="4037834"/>
                <a:ext cx="307986" cy="1"/>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05">
                <a:extLst>
                  <a:ext uri="{FF2B5EF4-FFF2-40B4-BE49-F238E27FC236}">
                    <a16:creationId xmlns="" xmlns:a16="http://schemas.microsoft.com/office/drawing/2014/main" id="{AC117280-689A-4DB4-86F0-2592FA8A74B4}"/>
                  </a:ext>
                </a:extLst>
              </p:cNvPr>
              <p:cNvCxnSpPr>
                <a:cxnSpLocks/>
                <a:stCxn id="194" idx="3"/>
              </p:cNvCxnSpPr>
              <p:nvPr/>
            </p:nvCxnSpPr>
            <p:spPr>
              <a:xfrm>
                <a:off x="7264941" y="3324556"/>
                <a:ext cx="629429" cy="192991"/>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직선 화살표 연결선 107">
                <a:extLst>
                  <a:ext uri="{FF2B5EF4-FFF2-40B4-BE49-F238E27FC236}">
                    <a16:creationId xmlns="" xmlns:a16="http://schemas.microsoft.com/office/drawing/2014/main" id="{811E9EF9-5342-4F80-ADF4-A0ACC316F81F}"/>
                  </a:ext>
                </a:extLst>
              </p:cNvPr>
              <p:cNvCxnSpPr>
                <a:cxnSpLocks/>
                <a:stCxn id="189" idx="3"/>
              </p:cNvCxnSpPr>
              <p:nvPr/>
            </p:nvCxnSpPr>
            <p:spPr>
              <a:xfrm>
                <a:off x="7265017" y="3731205"/>
                <a:ext cx="639467" cy="32488"/>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09">
                <a:extLst>
                  <a:ext uri="{FF2B5EF4-FFF2-40B4-BE49-F238E27FC236}">
                    <a16:creationId xmlns="" xmlns:a16="http://schemas.microsoft.com/office/drawing/2014/main" id="{C321321B-F2B1-468B-9479-B922DB7A4BC8}"/>
                  </a:ext>
                </a:extLst>
              </p:cNvPr>
              <p:cNvCxnSpPr>
                <a:cxnSpLocks/>
                <a:stCxn id="184" idx="3"/>
                <a:endCxn id="148" idx="1"/>
              </p:cNvCxnSpPr>
              <p:nvPr/>
            </p:nvCxnSpPr>
            <p:spPr>
              <a:xfrm flipV="1">
                <a:off x="7264941" y="4063977"/>
                <a:ext cx="658332" cy="33955"/>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11">
                <a:extLst>
                  <a:ext uri="{FF2B5EF4-FFF2-40B4-BE49-F238E27FC236}">
                    <a16:creationId xmlns="" xmlns:a16="http://schemas.microsoft.com/office/drawing/2014/main" id="{A07AA245-DDD1-42E4-92B0-755C79BB20D3}"/>
                  </a:ext>
                </a:extLst>
              </p:cNvPr>
              <p:cNvCxnSpPr>
                <a:cxnSpLocks/>
                <a:stCxn id="169" idx="3"/>
              </p:cNvCxnSpPr>
              <p:nvPr/>
            </p:nvCxnSpPr>
            <p:spPr>
              <a:xfrm flipV="1">
                <a:off x="7316971" y="4242377"/>
                <a:ext cx="611773" cy="303348"/>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직선 화살표 연결선 113">
                <a:extLst>
                  <a:ext uri="{FF2B5EF4-FFF2-40B4-BE49-F238E27FC236}">
                    <a16:creationId xmlns="" xmlns:a16="http://schemas.microsoft.com/office/drawing/2014/main" id="{93739F04-B054-45E8-84AC-681385F9EF84}"/>
                  </a:ext>
                </a:extLst>
              </p:cNvPr>
              <p:cNvCxnSpPr>
                <a:cxnSpLocks/>
              </p:cNvCxnSpPr>
              <p:nvPr/>
            </p:nvCxnSpPr>
            <p:spPr>
              <a:xfrm flipV="1">
                <a:off x="7471704" y="4497188"/>
                <a:ext cx="449147" cy="519325"/>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6" name="그림 4">
                <a:extLst>
                  <a:ext uri="{FF2B5EF4-FFF2-40B4-BE49-F238E27FC236}">
                    <a16:creationId xmlns="" xmlns:a16="http://schemas.microsoft.com/office/drawing/2014/main" id="{7C66221B-8A2C-43E4-AD03-5C086509DD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2305" y="3638549"/>
                <a:ext cx="975017" cy="798571"/>
              </a:xfrm>
              <a:prstGeom prst="rect">
                <a:avLst/>
              </a:prstGeom>
            </p:spPr>
          </p:pic>
          <p:pic>
            <p:nvPicPr>
              <p:cNvPr id="157" name="그림 38">
                <a:extLst>
                  <a:ext uri="{FF2B5EF4-FFF2-40B4-BE49-F238E27FC236}">
                    <a16:creationId xmlns="" xmlns:a16="http://schemas.microsoft.com/office/drawing/2014/main" id="{904225E8-7598-4C9B-A424-ED005E8234A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04365" y="3638548"/>
                <a:ext cx="975017" cy="798571"/>
              </a:xfrm>
              <a:prstGeom prst="rect">
                <a:avLst/>
              </a:prstGeom>
            </p:spPr>
          </p:pic>
          <p:grpSp>
            <p:nvGrpSpPr>
              <p:cNvPr id="158" name="그룹 95">
                <a:extLst>
                  <a:ext uri="{FF2B5EF4-FFF2-40B4-BE49-F238E27FC236}">
                    <a16:creationId xmlns="" xmlns:a16="http://schemas.microsoft.com/office/drawing/2014/main" id="{02814611-733B-405E-B72A-41402A4DD2D0}"/>
                  </a:ext>
                </a:extLst>
              </p:cNvPr>
              <p:cNvGrpSpPr/>
              <p:nvPr/>
            </p:nvGrpSpPr>
            <p:grpSpPr>
              <a:xfrm>
                <a:off x="6807166" y="4828241"/>
                <a:ext cx="817066" cy="827936"/>
                <a:chOff x="7196474" y="4511675"/>
                <a:chExt cx="817066" cy="827936"/>
              </a:xfrm>
            </p:grpSpPr>
            <p:sp>
              <p:nvSpPr>
                <p:cNvPr id="164" name="Rectangle 15">
                  <a:extLst>
                    <a:ext uri="{FF2B5EF4-FFF2-40B4-BE49-F238E27FC236}">
                      <a16:creationId xmlns="" xmlns:a16="http://schemas.microsoft.com/office/drawing/2014/main" id="{2E1CBB4C-7B2F-4F2B-9091-A936F189CAA0}"/>
                    </a:ext>
                  </a:extLst>
                </p:cNvPr>
                <p:cNvSpPr/>
                <p:nvPr/>
              </p:nvSpPr>
              <p:spPr>
                <a:xfrm>
                  <a:off x="7196474" y="4970279"/>
                  <a:ext cx="817066" cy="369332"/>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Anatomy</a:t>
                  </a:r>
                </a:p>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Localization</a:t>
                  </a:r>
                  <a:endParaRPr lang="ko-KR" altLang="en-US" sz="1200" dirty="0">
                    <a:solidFill>
                      <a:schemeClr val="tx1">
                        <a:lumMod val="75000"/>
                        <a:lumOff val="25000"/>
                      </a:schemeClr>
                    </a:solidFill>
                    <a:latin typeface="SamsungOne 400" panose="020B0503030303020204" pitchFamily="34" charset="0"/>
                  </a:endParaRPr>
                </a:p>
              </p:txBody>
            </p:sp>
            <p:pic>
              <p:nvPicPr>
                <p:cNvPr id="165" name="그림 88">
                  <a:extLst>
                    <a:ext uri="{FF2B5EF4-FFF2-40B4-BE49-F238E27FC236}">
                      <a16:creationId xmlns="" xmlns:a16="http://schemas.microsoft.com/office/drawing/2014/main" id="{29B8436C-DFC6-45C8-BE20-63B71B02D9E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48184" y="4511675"/>
                  <a:ext cx="513646" cy="420694"/>
                </a:xfrm>
                <a:prstGeom prst="rect">
                  <a:avLst/>
                </a:prstGeom>
              </p:spPr>
            </p:pic>
          </p:grpSp>
          <p:sp>
            <p:nvSpPr>
              <p:cNvPr id="159" name="Rectangle 15">
                <a:extLst>
                  <a:ext uri="{FF2B5EF4-FFF2-40B4-BE49-F238E27FC236}">
                    <a16:creationId xmlns="" xmlns:a16="http://schemas.microsoft.com/office/drawing/2014/main" id="{A95BDA1F-C7CE-4D88-91BF-82ACBC6CAF96}"/>
                  </a:ext>
                </a:extLst>
              </p:cNvPr>
              <p:cNvSpPr/>
              <p:nvPr/>
            </p:nvSpPr>
            <p:spPr>
              <a:xfrm>
                <a:off x="6718549" y="3398159"/>
                <a:ext cx="905684" cy="369332"/>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bg2">
                        <a:lumMod val="25000"/>
                      </a:schemeClr>
                    </a:solidFill>
                    <a:latin typeface="SamsungOne 400" panose="020B0503030303020204" pitchFamily="34" charset="0"/>
                    <a:ea typeface="SamsungOne 400" panose="020B0503030303020204" pitchFamily="34" charset="0"/>
                  </a:rPr>
                  <a:t>Hemorrhages</a:t>
                </a:r>
                <a:endParaRPr lang="ko-KR" altLang="en-US" sz="1200" dirty="0">
                  <a:solidFill>
                    <a:schemeClr val="bg2">
                      <a:lumMod val="25000"/>
                    </a:schemeClr>
                  </a:solidFill>
                  <a:latin typeface="SamsungOne 400" panose="020B0503030303020204" pitchFamily="34" charset="0"/>
                </a:endParaRPr>
              </a:p>
            </p:txBody>
          </p:sp>
          <p:sp>
            <p:nvSpPr>
              <p:cNvPr id="160" name="Rectangle 15">
                <a:extLst>
                  <a:ext uri="{FF2B5EF4-FFF2-40B4-BE49-F238E27FC236}">
                    <a16:creationId xmlns="" xmlns:a16="http://schemas.microsoft.com/office/drawing/2014/main" id="{FE37FAD9-9941-410D-9918-458084E54DA7}"/>
                  </a:ext>
                </a:extLst>
              </p:cNvPr>
              <p:cNvSpPr/>
              <p:nvPr/>
            </p:nvSpPr>
            <p:spPr>
              <a:xfrm>
                <a:off x="6680882" y="3796005"/>
                <a:ext cx="1122102" cy="184666"/>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bg2">
                        <a:lumMod val="25000"/>
                      </a:schemeClr>
                    </a:solidFill>
                    <a:latin typeface="SamsungOne 400" panose="020B0503030303020204" pitchFamily="34" charset="0"/>
                    <a:ea typeface="SamsungOne 400" panose="020B0503030303020204" pitchFamily="34" charset="0"/>
                  </a:rPr>
                  <a:t>Microaneurysms</a:t>
                </a:r>
                <a:endParaRPr lang="ko-KR" altLang="en-US" sz="1200" dirty="0">
                  <a:solidFill>
                    <a:schemeClr val="bg2">
                      <a:lumMod val="25000"/>
                    </a:schemeClr>
                  </a:solidFill>
                  <a:latin typeface="SamsungOne 400" panose="020B0503030303020204" pitchFamily="34" charset="0"/>
                  <a:ea typeface="SamsungOne 400" panose="020B0503030303020204" pitchFamily="34" charset="0"/>
                </a:endParaRPr>
              </a:p>
            </p:txBody>
          </p:sp>
          <p:sp>
            <p:nvSpPr>
              <p:cNvPr id="161" name="Rectangle 15">
                <a:extLst>
                  <a:ext uri="{FF2B5EF4-FFF2-40B4-BE49-F238E27FC236}">
                    <a16:creationId xmlns="" xmlns:a16="http://schemas.microsoft.com/office/drawing/2014/main" id="{02C75990-8A97-467E-BB14-14E72862310B}"/>
                  </a:ext>
                </a:extLst>
              </p:cNvPr>
              <p:cNvSpPr/>
              <p:nvPr/>
            </p:nvSpPr>
            <p:spPr>
              <a:xfrm>
                <a:off x="6843977" y="4184263"/>
                <a:ext cx="654826" cy="184666"/>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bg2">
                        <a:lumMod val="25000"/>
                      </a:schemeClr>
                    </a:solidFill>
                    <a:latin typeface="SamsungOne 400" panose="020B0503030303020204" pitchFamily="34" charset="0"/>
                    <a:ea typeface="SamsungOne 400" panose="020B0503030303020204" pitchFamily="34" charset="0"/>
                  </a:rPr>
                  <a:t>Exudates</a:t>
                </a:r>
                <a:endParaRPr lang="ko-KR" altLang="en-US" sz="1200" dirty="0">
                  <a:solidFill>
                    <a:schemeClr val="bg2">
                      <a:lumMod val="25000"/>
                    </a:schemeClr>
                  </a:solidFill>
                  <a:latin typeface="SamsungOne 400" panose="020B0503030303020204" pitchFamily="34" charset="0"/>
                  <a:ea typeface="SamsungOne 400" panose="020B0503030303020204" pitchFamily="34" charset="0"/>
                </a:endParaRPr>
              </a:p>
            </p:txBody>
          </p:sp>
          <p:sp>
            <p:nvSpPr>
              <p:cNvPr id="162" name="Rectangle 15">
                <a:extLst>
                  <a:ext uri="{FF2B5EF4-FFF2-40B4-BE49-F238E27FC236}">
                    <a16:creationId xmlns="" xmlns:a16="http://schemas.microsoft.com/office/drawing/2014/main" id="{CFF5E821-7B05-452E-8576-AB55233131D7}"/>
                  </a:ext>
                </a:extLst>
              </p:cNvPr>
              <p:cNvSpPr/>
              <p:nvPr/>
            </p:nvSpPr>
            <p:spPr>
              <a:xfrm>
                <a:off x="6674404" y="4624914"/>
                <a:ext cx="993974" cy="184666"/>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bg2">
                        <a:lumMod val="25000"/>
                      </a:schemeClr>
                    </a:solidFill>
                    <a:latin typeface="SamsungOne 400" panose="020B0503030303020204" pitchFamily="34" charset="0"/>
                    <a:ea typeface="SamsungOne 400" panose="020B0503030303020204" pitchFamily="34" charset="0"/>
                  </a:rPr>
                  <a:t>IRMAs etc.…</a:t>
                </a:r>
                <a:endParaRPr lang="ko-KR" altLang="en-US" sz="1200" dirty="0">
                  <a:solidFill>
                    <a:schemeClr val="bg2">
                      <a:lumMod val="25000"/>
                    </a:schemeClr>
                  </a:solidFill>
                  <a:latin typeface="SamsungOne 400" panose="020B0503030303020204" pitchFamily="34" charset="0"/>
                  <a:ea typeface="SamsungOne 400" panose="020B0503030303020204" pitchFamily="34" charset="0"/>
                </a:endParaRPr>
              </a:p>
            </p:txBody>
          </p:sp>
          <p:cxnSp>
            <p:nvCxnSpPr>
              <p:cNvPr id="163" name="연결선: 꺾임 9">
                <a:extLst>
                  <a:ext uri="{FF2B5EF4-FFF2-40B4-BE49-F238E27FC236}">
                    <a16:creationId xmlns="" xmlns:a16="http://schemas.microsoft.com/office/drawing/2014/main" id="{161DFC14-9E34-4D0D-9C52-A291FCBC2510}"/>
                  </a:ext>
                </a:extLst>
              </p:cNvPr>
              <p:cNvCxnSpPr>
                <a:stCxn id="157" idx="3"/>
                <a:endCxn id="165" idx="1"/>
              </p:cNvCxnSpPr>
              <p:nvPr/>
            </p:nvCxnSpPr>
            <p:spPr>
              <a:xfrm>
                <a:off x="6579382" y="4037834"/>
                <a:ext cx="379494" cy="1000754"/>
              </a:xfrm>
              <a:prstGeom prst="bentConnector3">
                <a:avLst>
                  <a:gd name="adj1" fmla="val 29542"/>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1" name="직사각형 70">
            <a:extLst>
              <a:ext uri="{FF2B5EF4-FFF2-40B4-BE49-F238E27FC236}">
                <a16:creationId xmlns="" xmlns:a16="http://schemas.microsoft.com/office/drawing/2014/main" id="{4C065641-3666-4F94-9243-1B1A99D79ED7}"/>
              </a:ext>
            </a:extLst>
          </p:cNvPr>
          <p:cNvSpPr/>
          <p:nvPr/>
        </p:nvSpPr>
        <p:spPr>
          <a:xfrm>
            <a:off x="6050959" y="2119454"/>
            <a:ext cx="3417042" cy="3057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0"/>
              </a:buBlip>
              <a:defRPr/>
            </a:pPr>
            <a:r>
              <a:rPr lang="en-US" altLang="ko-KR" sz="1400" dirty="0">
                <a:solidFill>
                  <a:schemeClr val="tx1"/>
                </a:solidFill>
                <a:latin typeface="SamsungOne 400" panose="020B0503030303020204" pitchFamily="34" charset="0"/>
                <a:ea typeface="SamsungOne 400" panose="020B0503030303020204" pitchFamily="34" charset="0"/>
              </a:rPr>
              <a:t>In April 2018, the FDA approved AI based software that screens patients for diabetic retinopathy without the need for a second opinion from a medical specialist.</a:t>
            </a:r>
          </a:p>
          <a:p>
            <a:pPr marL="115888" indent="-115888">
              <a:spcAft>
                <a:spcPts val="1000"/>
              </a:spcAft>
              <a:buClr>
                <a:srgbClr val="A5A5A5"/>
              </a:buClr>
              <a:buSzPct val="120000"/>
              <a:buBlip>
                <a:blip r:embed="rId10"/>
              </a:buBlip>
              <a:defRPr/>
            </a:pPr>
            <a:r>
              <a:rPr lang="en-US" altLang="ko-KR" sz="1400" dirty="0">
                <a:solidFill>
                  <a:schemeClr val="tx1"/>
                </a:solidFill>
                <a:latin typeface="SamsungOne 400" panose="020B0503030303020204" pitchFamily="34" charset="0"/>
                <a:ea typeface="SamsungOne 400" panose="020B0503030303020204" pitchFamily="34" charset="0"/>
              </a:rPr>
              <a:t>The software, </a:t>
            </a:r>
            <a:r>
              <a:rPr lang="en-US" altLang="ko-KR" sz="1400" dirty="0" err="1">
                <a:solidFill>
                  <a:schemeClr val="tx1"/>
                </a:solidFill>
                <a:latin typeface="SamsungOne 400" panose="020B0503030303020204" pitchFamily="34" charset="0"/>
                <a:ea typeface="SamsungOne 400" panose="020B0503030303020204" pitchFamily="34" charset="0"/>
              </a:rPr>
              <a:t>IDx</a:t>
            </a:r>
            <a:r>
              <a:rPr lang="en-US" altLang="ko-KR" sz="1400" dirty="0">
                <a:solidFill>
                  <a:schemeClr val="tx1"/>
                </a:solidFill>
                <a:latin typeface="SamsungOne 400" panose="020B0503030303020204" pitchFamily="34" charset="0"/>
                <a:ea typeface="SamsungOne 400" panose="020B0503030303020204" pitchFamily="34" charset="0"/>
              </a:rPr>
              <a:t>-DR, correctly identified patients with “more than mild diabetic retinopathy” 87.4% of the time, and identified those who did not have it 89.5% of the time.</a:t>
            </a:r>
          </a:p>
          <a:p>
            <a:pPr marL="115888" indent="-115888">
              <a:spcAft>
                <a:spcPts val="1000"/>
              </a:spcAft>
              <a:buClr>
                <a:srgbClr val="A5A5A5"/>
              </a:buClr>
              <a:buSzPct val="120000"/>
              <a:buBlip>
                <a:blip r:embed="rId10"/>
              </a:buBlip>
              <a:defRPr/>
            </a:pPr>
            <a:r>
              <a:rPr lang="en-US" altLang="ko-KR" sz="1400" dirty="0" err="1">
                <a:solidFill>
                  <a:schemeClr val="tx1"/>
                </a:solidFill>
                <a:latin typeface="SamsungOne 400" panose="020B0503030303020204" pitchFamily="34" charset="0"/>
                <a:ea typeface="SamsungOne 400" panose="020B0503030303020204" pitchFamily="34" charset="0"/>
              </a:rPr>
              <a:t>IDx</a:t>
            </a:r>
            <a:r>
              <a:rPr lang="en-US" altLang="ko-KR" sz="1400" dirty="0">
                <a:solidFill>
                  <a:schemeClr val="tx1"/>
                </a:solidFill>
                <a:latin typeface="SamsungOne 400" panose="020B0503030303020204" pitchFamily="34" charset="0"/>
                <a:ea typeface="SamsungOne 400" panose="020B0503030303020204" pitchFamily="34" charset="0"/>
              </a:rPr>
              <a:t> is one of the many AI based software products approved by the FDA for clinical commercial applications in recent months.</a:t>
            </a:r>
          </a:p>
        </p:txBody>
      </p:sp>
      <p:sp>
        <p:nvSpPr>
          <p:cNvPr id="72" name="직사각형 71">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AI-as-a-medical-device</a:t>
            </a:r>
          </a:p>
        </p:txBody>
      </p:sp>
    </p:spTree>
    <p:custDataLst>
      <p:tags r:id="rId1"/>
    </p:custDataLst>
    <p:extLst>
      <p:ext uri="{BB962C8B-B14F-4D97-AF65-F5344CB8AC3E}">
        <p14:creationId xmlns:p14="http://schemas.microsoft.com/office/powerpoint/2010/main" val="307036022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3.2. Medical Imaging &amp; Diagnostics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1" name="직사각형 2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22" name="사각형: 둥근 모서리 32">
            <a:extLst>
              <a:ext uri="{FF2B5EF4-FFF2-40B4-BE49-F238E27FC236}">
                <a16:creationId xmlns="" xmlns:a16="http://schemas.microsoft.com/office/drawing/2014/main" id="{9F9FFF6C-7C72-4E08-8072-03F5113CBF51}"/>
              </a:ext>
            </a:extLst>
          </p:cNvPr>
          <p:cNvSpPr/>
          <p:nvPr/>
        </p:nvSpPr>
        <p:spPr>
          <a:xfrm>
            <a:off x="8455843" y="6134907"/>
            <a:ext cx="1012157" cy="21209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1000" b="1" dirty="0">
                <a:latin typeface="SamsungOne 400" panose="020B0503030303020204" pitchFamily="34" charset="0"/>
                <a:ea typeface="SamsungOne 400" panose="020B0503030303020204" pitchFamily="34" charset="0"/>
              </a:rPr>
              <a:t>CB Insights</a:t>
            </a:r>
          </a:p>
        </p:txBody>
      </p:sp>
      <p:grpSp>
        <p:nvGrpSpPr>
          <p:cNvPr id="3" name="그룹 2">
            <a:extLst>
              <a:ext uri="{FF2B5EF4-FFF2-40B4-BE49-F238E27FC236}">
                <a16:creationId xmlns="" xmlns:a16="http://schemas.microsoft.com/office/drawing/2014/main" id="{DBCE5943-7B88-4B51-AC18-7A44260A8DB7}"/>
              </a:ext>
            </a:extLst>
          </p:cNvPr>
          <p:cNvGrpSpPr/>
          <p:nvPr/>
        </p:nvGrpSpPr>
        <p:grpSpPr>
          <a:xfrm>
            <a:off x="449998" y="1925150"/>
            <a:ext cx="9018002" cy="4096138"/>
            <a:chOff x="558800" y="1827584"/>
            <a:chExt cx="8909200" cy="4096138"/>
          </a:xfrm>
        </p:grpSpPr>
        <p:sp>
          <p:nvSpPr>
            <p:cNvPr id="17" name="모서리가 둥근 직사각형 4">
              <a:extLst>
                <a:ext uri="{FF2B5EF4-FFF2-40B4-BE49-F238E27FC236}">
                  <a16:creationId xmlns="" xmlns:a16="http://schemas.microsoft.com/office/drawing/2014/main" id="{32D19375-38A0-4AAE-AE09-65D630EEFC1D}"/>
                </a:ext>
              </a:extLst>
            </p:cNvPr>
            <p:cNvSpPr/>
            <p:nvPr/>
          </p:nvSpPr>
          <p:spPr>
            <a:xfrm>
              <a:off x="558800" y="1827584"/>
              <a:ext cx="8909200" cy="409613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 name="그룹 1">
              <a:extLst>
                <a:ext uri="{FF2B5EF4-FFF2-40B4-BE49-F238E27FC236}">
                  <a16:creationId xmlns="" xmlns:a16="http://schemas.microsoft.com/office/drawing/2014/main" id="{817C1141-034B-4EC5-8181-F754D35E13FE}"/>
                </a:ext>
              </a:extLst>
            </p:cNvPr>
            <p:cNvGrpSpPr/>
            <p:nvPr/>
          </p:nvGrpSpPr>
          <p:grpSpPr>
            <a:xfrm>
              <a:off x="770835" y="2070511"/>
              <a:ext cx="8632825" cy="3648419"/>
              <a:chOff x="711200" y="1652789"/>
              <a:chExt cx="8632825" cy="3648419"/>
            </a:xfrm>
          </p:grpSpPr>
          <p:sp>
            <p:nvSpPr>
              <p:cNvPr id="23" name="Rectangle 12">
                <a:extLst>
                  <a:ext uri="{FF2B5EF4-FFF2-40B4-BE49-F238E27FC236}">
                    <a16:creationId xmlns="" xmlns:a16="http://schemas.microsoft.com/office/drawing/2014/main" id="{9EC76390-218C-41B1-A12B-DD349485A79E}"/>
                  </a:ext>
                </a:extLst>
              </p:cNvPr>
              <p:cNvSpPr/>
              <p:nvPr/>
            </p:nvSpPr>
            <p:spPr>
              <a:xfrm>
                <a:off x="711200" y="3550234"/>
                <a:ext cx="2597728" cy="1448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FDA clearance</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AI based software that screens patients for diabetic retinopathy without confirmation of medical specialist</a:t>
                </a:r>
              </a:p>
            </p:txBody>
          </p:sp>
          <p:grpSp>
            <p:nvGrpSpPr>
              <p:cNvPr id="24" name="Group 1">
                <a:extLst>
                  <a:ext uri="{FF2B5EF4-FFF2-40B4-BE49-F238E27FC236}">
                    <a16:creationId xmlns="" xmlns:a16="http://schemas.microsoft.com/office/drawing/2014/main" id="{38FDE13E-DF31-4323-89AF-F4C4E163FC9F}"/>
                  </a:ext>
                </a:extLst>
              </p:cNvPr>
              <p:cNvGrpSpPr/>
              <p:nvPr/>
            </p:nvGrpSpPr>
            <p:grpSpPr>
              <a:xfrm>
                <a:off x="755336" y="1652789"/>
                <a:ext cx="8339274" cy="1691677"/>
                <a:chOff x="755336" y="4300811"/>
                <a:chExt cx="8339274" cy="1691677"/>
              </a:xfrm>
            </p:grpSpPr>
            <p:pic>
              <p:nvPicPr>
                <p:cNvPr id="26" name="Picture 4" descr="Image result for Viz lvo,png&quot;">
                  <a:extLst>
                    <a:ext uri="{FF2B5EF4-FFF2-40B4-BE49-F238E27FC236}">
                      <a16:creationId xmlns="" xmlns:a16="http://schemas.microsoft.com/office/drawing/2014/main" id="{7E70E386-D426-48F5-A7C7-02AC9C2C58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2650" y="4303383"/>
                  <a:ext cx="1615812" cy="1615812"/>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7">
                  <a:extLst>
                    <a:ext uri="{FF2B5EF4-FFF2-40B4-BE49-F238E27FC236}">
                      <a16:creationId xmlns="" xmlns:a16="http://schemas.microsoft.com/office/drawing/2014/main" id="{B39EF7BB-3345-4160-B9C0-40552BE09A28}"/>
                    </a:ext>
                  </a:extLst>
                </p:cNvPr>
                <p:cNvSpPr/>
                <p:nvPr/>
              </p:nvSpPr>
              <p:spPr>
                <a:xfrm>
                  <a:off x="3895673" y="5684711"/>
                  <a:ext cx="2111476" cy="307777"/>
                </a:xfrm>
                <a:prstGeom prst="rect">
                  <a:avLst/>
                </a:prstGeom>
              </p:spPr>
              <p:txBody>
                <a:bodyPr wrap="none">
                  <a:spAutoFit/>
                </a:bodyPr>
                <a:lstStyle/>
                <a:p>
                  <a:pPr algn="ct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Liver and Lung AI Lesion</a:t>
                  </a:r>
                  <a:endParaRPr lang="ko-KR" altLang="en-US" sz="1400" dirty="0">
                    <a:solidFill>
                      <a:prstClr val="black">
                        <a:lumMod val="85000"/>
                        <a:lumOff val="15000"/>
                      </a:prstClr>
                    </a:solidFill>
                    <a:latin typeface="SamsungOne 400" panose="020B0503030303020204" pitchFamily="34" charset="0"/>
                  </a:endParaRPr>
                </a:p>
              </p:txBody>
            </p:sp>
            <p:sp>
              <p:nvSpPr>
                <p:cNvPr id="31" name="Rectangle 28">
                  <a:extLst>
                    <a:ext uri="{FF2B5EF4-FFF2-40B4-BE49-F238E27FC236}">
                      <a16:creationId xmlns="" xmlns:a16="http://schemas.microsoft.com/office/drawing/2014/main" id="{D0BB6410-ED77-4F8C-9018-E0CDBBB859E0}"/>
                    </a:ext>
                  </a:extLst>
                </p:cNvPr>
                <p:cNvSpPr/>
                <p:nvPr/>
              </p:nvSpPr>
              <p:spPr>
                <a:xfrm>
                  <a:off x="6646503" y="5684711"/>
                  <a:ext cx="2448107" cy="307777"/>
                </a:xfrm>
                <a:prstGeom prst="rect">
                  <a:avLst/>
                </a:prstGeom>
              </p:spPr>
              <p:txBody>
                <a:bodyPr wrap="none">
                  <a:spAutoFit/>
                </a:bodyPr>
                <a:lstStyle/>
                <a:p>
                  <a:pPr algn="ct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CT-Scan Analysis for Strokes</a:t>
                  </a:r>
                  <a:endParaRPr lang="ko-KR" altLang="en-US" sz="1400" dirty="0">
                    <a:solidFill>
                      <a:prstClr val="black">
                        <a:lumMod val="85000"/>
                        <a:lumOff val="15000"/>
                      </a:prstClr>
                    </a:solidFill>
                    <a:latin typeface="SamsungOne 400" panose="020B0503030303020204" pitchFamily="34" charset="0"/>
                  </a:endParaRPr>
                </a:p>
              </p:txBody>
            </p:sp>
            <p:sp>
              <p:nvSpPr>
                <p:cNvPr id="32" name="Rectangle 29">
                  <a:extLst>
                    <a:ext uri="{FF2B5EF4-FFF2-40B4-BE49-F238E27FC236}">
                      <a16:creationId xmlns="" xmlns:a16="http://schemas.microsoft.com/office/drawing/2014/main" id="{D0347E0B-CA57-46B7-92E2-1854F3FE9393}"/>
                    </a:ext>
                  </a:extLst>
                </p:cNvPr>
                <p:cNvSpPr/>
                <p:nvPr/>
              </p:nvSpPr>
              <p:spPr>
                <a:xfrm>
                  <a:off x="1132439" y="5684711"/>
                  <a:ext cx="1848584" cy="307777"/>
                </a:xfrm>
                <a:prstGeom prst="rect">
                  <a:avLst/>
                </a:prstGeom>
              </p:spPr>
              <p:txBody>
                <a:bodyPr wrap="none">
                  <a:spAutoFit/>
                </a:bodyPr>
                <a:lstStyle/>
                <a:p>
                  <a:pPr algn="ct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Diabetic Retinopathy</a:t>
                  </a:r>
                  <a:endParaRPr lang="ko-KR" altLang="en-US" sz="1400" dirty="0"/>
                </a:p>
              </p:txBody>
            </p:sp>
            <p:pic>
              <p:nvPicPr>
                <p:cNvPr id="33" name="Picture 2" descr="Image result for arterys,png&quot;">
                  <a:extLst>
                    <a:ext uri="{FF2B5EF4-FFF2-40B4-BE49-F238E27FC236}">
                      <a16:creationId xmlns="" xmlns:a16="http://schemas.microsoft.com/office/drawing/2014/main" id="{B7F068F7-B209-4F48-8578-BAE9D4EA0C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5169" y="4620403"/>
                  <a:ext cx="1852487" cy="97756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 result for IDx,png&quot;">
                  <a:extLst>
                    <a:ext uri="{FF2B5EF4-FFF2-40B4-BE49-F238E27FC236}">
                      <a16:creationId xmlns="" xmlns:a16="http://schemas.microsoft.com/office/drawing/2014/main" id="{911D3FA1-5E98-4455-977F-A33B71DF2F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336" y="4300811"/>
                  <a:ext cx="2597727" cy="1541318"/>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ectangle 12">
                <a:extLst>
                  <a:ext uri="{FF2B5EF4-FFF2-40B4-BE49-F238E27FC236}">
                    <a16:creationId xmlns="" xmlns:a16="http://schemas.microsoft.com/office/drawing/2014/main" id="{693AB665-F089-4958-BBB4-E01CC2518A47}"/>
                  </a:ext>
                </a:extLst>
              </p:cNvPr>
              <p:cNvSpPr/>
              <p:nvPr/>
            </p:nvSpPr>
            <p:spPr>
              <a:xfrm>
                <a:off x="3652548" y="3550234"/>
                <a:ext cx="2597728"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FDA clearance</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GE Ventures-backed startup</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Oncology AI suite initially focused on spotting lung and liver lesions.</a:t>
                </a:r>
              </a:p>
            </p:txBody>
          </p:sp>
          <p:sp>
            <p:nvSpPr>
              <p:cNvPr id="36" name="Rectangle 12">
                <a:extLst>
                  <a:ext uri="{FF2B5EF4-FFF2-40B4-BE49-F238E27FC236}">
                    <a16:creationId xmlns="" xmlns:a16="http://schemas.microsoft.com/office/drawing/2014/main" id="{298A1DA2-D6E8-4327-9F4A-AC12B2315C3C}"/>
                  </a:ext>
                </a:extLst>
              </p:cNvPr>
              <p:cNvSpPr/>
              <p:nvPr/>
            </p:nvSpPr>
            <p:spPr>
              <a:xfrm>
                <a:off x="6746297" y="3550234"/>
                <a:ext cx="2597728" cy="1750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FDA clearance</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Analyze CT scans and notify healthcare providers of potential strokes in patients</a:t>
                </a:r>
              </a:p>
              <a:p>
                <a:pPr marL="182563"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$21M Series A round from Google Ventures and Kleiner Perkins Caufield &amp; Byers</a:t>
                </a:r>
              </a:p>
            </p:txBody>
          </p:sp>
        </p:grpSp>
      </p:grpSp>
      <p:sp>
        <p:nvSpPr>
          <p:cNvPr id="25" name="직사각형 24">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AI-as-a-medical-device</a:t>
            </a:r>
          </a:p>
        </p:txBody>
      </p:sp>
    </p:spTree>
    <p:custDataLst>
      <p:tags r:id="rId1"/>
    </p:custDataLst>
    <p:extLst>
      <p:ext uri="{BB962C8B-B14F-4D97-AF65-F5344CB8AC3E}">
        <p14:creationId xmlns:p14="http://schemas.microsoft.com/office/powerpoint/2010/main" val="347654980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3.2. Medical Imaging &amp; Diagnostics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24" name="사각형: 둥근 모서리 32">
            <a:extLst>
              <a:ext uri="{FF2B5EF4-FFF2-40B4-BE49-F238E27FC236}">
                <a16:creationId xmlns="" xmlns:a16="http://schemas.microsoft.com/office/drawing/2014/main" id="{9F9FFF6C-7C72-4E08-8072-03F5113CBF51}"/>
              </a:ext>
            </a:extLst>
          </p:cNvPr>
          <p:cNvSpPr/>
          <p:nvPr/>
        </p:nvSpPr>
        <p:spPr>
          <a:xfrm>
            <a:off x="7902878" y="6155796"/>
            <a:ext cx="1546486" cy="193826"/>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1000" b="1" dirty="0">
                <a:latin typeface="SamsungOne 400" panose="020B0503030303020204" pitchFamily="34" charset="0"/>
                <a:ea typeface="SamsungOne 400" panose="020B0503030303020204" pitchFamily="34" charset="0"/>
              </a:rPr>
              <a:t>Samsung, Project BOM</a:t>
            </a:r>
          </a:p>
        </p:txBody>
      </p:sp>
      <p:grpSp>
        <p:nvGrpSpPr>
          <p:cNvPr id="2" name="그룹 1">
            <a:extLst>
              <a:ext uri="{FF2B5EF4-FFF2-40B4-BE49-F238E27FC236}">
                <a16:creationId xmlns="" xmlns:a16="http://schemas.microsoft.com/office/drawing/2014/main" id="{992103BA-2463-4A4F-B624-E5FD7659550A}"/>
              </a:ext>
            </a:extLst>
          </p:cNvPr>
          <p:cNvGrpSpPr/>
          <p:nvPr/>
        </p:nvGrpSpPr>
        <p:grpSpPr>
          <a:xfrm>
            <a:off x="561986" y="3517564"/>
            <a:ext cx="8781914" cy="2104939"/>
            <a:chOff x="712182" y="2924944"/>
            <a:chExt cx="8631843" cy="2104939"/>
          </a:xfrm>
        </p:grpSpPr>
        <p:sp>
          <p:nvSpPr>
            <p:cNvPr id="23" name="모서리가 둥근 직사각형 4">
              <a:extLst>
                <a:ext uri="{FF2B5EF4-FFF2-40B4-BE49-F238E27FC236}">
                  <a16:creationId xmlns="" xmlns:a16="http://schemas.microsoft.com/office/drawing/2014/main" id="{44D1AC91-3A38-4E36-9440-26CCDA5D60AE}"/>
                </a:ext>
              </a:extLst>
            </p:cNvPr>
            <p:cNvSpPr/>
            <p:nvPr/>
          </p:nvSpPr>
          <p:spPr>
            <a:xfrm>
              <a:off x="712182" y="2924944"/>
              <a:ext cx="8631843" cy="210493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9" name="Picture 35" descr="A picture containing dryer, appliance&#10;&#10;Description automatically generated">
              <a:extLst>
                <a:ext uri="{FF2B5EF4-FFF2-40B4-BE49-F238E27FC236}">
                  <a16:creationId xmlns="" xmlns:a16="http://schemas.microsoft.com/office/drawing/2014/main" id="{DC000702-60F3-4C85-8CEC-19A35F97557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09" r="1383" b="1816"/>
            <a:stretch/>
          </p:blipFill>
          <p:spPr>
            <a:xfrm>
              <a:off x="832231" y="3071480"/>
              <a:ext cx="2948491" cy="1685505"/>
            </a:xfrm>
            <a:prstGeom prst="rect">
              <a:avLst/>
            </a:prstGeom>
          </p:spPr>
        </p:pic>
        <p:grpSp>
          <p:nvGrpSpPr>
            <p:cNvPr id="40" name="그룹 39">
              <a:extLst>
                <a:ext uri="{FF2B5EF4-FFF2-40B4-BE49-F238E27FC236}">
                  <a16:creationId xmlns="" xmlns:a16="http://schemas.microsoft.com/office/drawing/2014/main" id="{CADDEF13-18EF-4CED-B856-981001A230FD}"/>
                </a:ext>
              </a:extLst>
            </p:cNvPr>
            <p:cNvGrpSpPr/>
            <p:nvPr/>
          </p:nvGrpSpPr>
          <p:grpSpPr>
            <a:xfrm>
              <a:off x="3764233" y="3071479"/>
              <a:ext cx="5426409" cy="1757513"/>
              <a:chOff x="3764233" y="3071479"/>
              <a:chExt cx="5426409" cy="1757513"/>
            </a:xfrm>
          </p:grpSpPr>
          <p:grpSp>
            <p:nvGrpSpPr>
              <p:cNvPr id="41" name="Group 3">
                <a:extLst>
                  <a:ext uri="{FF2B5EF4-FFF2-40B4-BE49-F238E27FC236}">
                    <a16:creationId xmlns="" xmlns:a16="http://schemas.microsoft.com/office/drawing/2014/main" id="{678AD3F2-F014-4716-9149-BF80AD410EF5}"/>
                  </a:ext>
                </a:extLst>
              </p:cNvPr>
              <p:cNvGrpSpPr/>
              <p:nvPr/>
            </p:nvGrpSpPr>
            <p:grpSpPr>
              <a:xfrm>
                <a:off x="3764233" y="3071479"/>
                <a:ext cx="5426409" cy="1757513"/>
                <a:chOff x="3713845" y="3843834"/>
                <a:chExt cx="5443254" cy="1685417"/>
              </a:xfrm>
            </p:grpSpPr>
            <p:pic>
              <p:nvPicPr>
                <p:cNvPr id="47" name="그림 1">
                  <a:extLst>
                    <a:ext uri="{FF2B5EF4-FFF2-40B4-BE49-F238E27FC236}">
                      <a16:creationId xmlns="" xmlns:a16="http://schemas.microsoft.com/office/drawing/2014/main" id="{96C7B954-40B0-446A-BEC5-BD9A6290F54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49105" t="6569" r="30146" b="76532"/>
                <a:stretch/>
              </p:blipFill>
              <p:spPr>
                <a:xfrm>
                  <a:off x="3713845" y="3843834"/>
                  <a:ext cx="1780249" cy="815559"/>
                </a:xfrm>
                <a:prstGeom prst="rect">
                  <a:avLst/>
                </a:prstGeom>
              </p:spPr>
            </p:pic>
            <p:pic>
              <p:nvPicPr>
                <p:cNvPr id="48" name="그림 1">
                  <a:extLst>
                    <a:ext uri="{FF2B5EF4-FFF2-40B4-BE49-F238E27FC236}">
                      <a16:creationId xmlns="" xmlns:a16="http://schemas.microsoft.com/office/drawing/2014/main" id="{BB8ECCB6-DB06-4249-A6FD-844A2B53C00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49105" t="22385" r="30146" b="60716"/>
                <a:stretch/>
              </p:blipFill>
              <p:spPr>
                <a:xfrm>
                  <a:off x="5545347" y="3843834"/>
                  <a:ext cx="1780249" cy="815559"/>
                </a:xfrm>
                <a:prstGeom prst="rect">
                  <a:avLst/>
                </a:prstGeom>
              </p:spPr>
            </p:pic>
            <p:pic>
              <p:nvPicPr>
                <p:cNvPr id="49" name="그림 1">
                  <a:extLst>
                    <a:ext uri="{FF2B5EF4-FFF2-40B4-BE49-F238E27FC236}">
                      <a16:creationId xmlns="" xmlns:a16="http://schemas.microsoft.com/office/drawing/2014/main" id="{A7BB366B-40DF-4D06-9F9C-8CB84978FD5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49105" t="39283" r="30146" b="43818"/>
                <a:stretch/>
              </p:blipFill>
              <p:spPr>
                <a:xfrm>
                  <a:off x="7376850" y="3843834"/>
                  <a:ext cx="1780249" cy="815559"/>
                </a:xfrm>
                <a:prstGeom prst="rect">
                  <a:avLst/>
                </a:prstGeom>
              </p:spPr>
            </p:pic>
            <p:pic>
              <p:nvPicPr>
                <p:cNvPr id="50" name="그림 1">
                  <a:extLst>
                    <a:ext uri="{FF2B5EF4-FFF2-40B4-BE49-F238E27FC236}">
                      <a16:creationId xmlns="" xmlns:a16="http://schemas.microsoft.com/office/drawing/2014/main" id="{8076FC47-CDE0-4867-B7AF-8EEA9790508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49105" t="56182" r="30146" b="26919"/>
                <a:stretch/>
              </p:blipFill>
              <p:spPr>
                <a:xfrm>
                  <a:off x="3713845" y="4713692"/>
                  <a:ext cx="1780249" cy="815559"/>
                </a:xfrm>
                <a:prstGeom prst="rect">
                  <a:avLst/>
                </a:prstGeom>
              </p:spPr>
            </p:pic>
            <p:pic>
              <p:nvPicPr>
                <p:cNvPr id="51" name="그림 1">
                  <a:extLst>
                    <a:ext uri="{FF2B5EF4-FFF2-40B4-BE49-F238E27FC236}">
                      <a16:creationId xmlns="" xmlns:a16="http://schemas.microsoft.com/office/drawing/2014/main" id="{AB2A3FC7-A087-4D90-A99A-704D1BCABE6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49105" t="73081" r="30146" b="10020"/>
                <a:stretch/>
              </p:blipFill>
              <p:spPr>
                <a:xfrm>
                  <a:off x="5545347" y="4713692"/>
                  <a:ext cx="1780249" cy="815559"/>
                </a:xfrm>
                <a:prstGeom prst="rect">
                  <a:avLst/>
                </a:prstGeom>
              </p:spPr>
            </p:pic>
          </p:grpSp>
          <p:sp>
            <p:nvSpPr>
              <p:cNvPr id="42" name="TextBox 41">
                <a:extLst>
                  <a:ext uri="{FF2B5EF4-FFF2-40B4-BE49-F238E27FC236}">
                    <a16:creationId xmlns="" xmlns:a16="http://schemas.microsoft.com/office/drawing/2014/main" id="{F2139CFF-CF75-4C8B-A0DA-1DD2BA931B4D}"/>
                  </a:ext>
                </a:extLst>
              </p:cNvPr>
              <p:cNvSpPr txBox="1"/>
              <p:nvPr/>
            </p:nvSpPr>
            <p:spPr>
              <a:xfrm>
                <a:off x="4589013" y="3298009"/>
                <a:ext cx="877163" cy="400110"/>
              </a:xfrm>
              <a:prstGeom prst="rect">
                <a:avLst/>
              </a:prstGeom>
              <a:solidFill>
                <a:srgbClr val="4E4C4D"/>
              </a:solidFill>
            </p:spPr>
            <p:txBody>
              <a:bodyPr wrap="none" rtlCol="0">
                <a:spAutoFit/>
              </a:bodyPr>
              <a:lstStyle/>
              <a:p>
                <a:r>
                  <a:rPr lang="en-US" altLang="ko-KR" sz="1000" dirty="0">
                    <a:solidFill>
                      <a:schemeClr val="bg1"/>
                    </a:solidFill>
                    <a:latin typeface="SamsungOne 400" panose="020B0503030303020204" pitchFamily="34" charset="0"/>
                    <a:ea typeface="SamsungOne 400" panose="020B0503030303020204" pitchFamily="34" charset="0"/>
                  </a:rPr>
                  <a:t>Diabetic</a:t>
                </a:r>
                <a:br>
                  <a:rPr lang="en-US" altLang="ko-KR" sz="1000" dirty="0">
                    <a:solidFill>
                      <a:schemeClr val="bg1"/>
                    </a:solidFill>
                    <a:latin typeface="SamsungOne 400" panose="020B0503030303020204" pitchFamily="34" charset="0"/>
                    <a:ea typeface="SamsungOne 400" panose="020B0503030303020204" pitchFamily="34" charset="0"/>
                  </a:rPr>
                </a:br>
                <a:r>
                  <a:rPr lang="en-US" altLang="ko-KR" sz="1000" dirty="0">
                    <a:solidFill>
                      <a:schemeClr val="bg1"/>
                    </a:solidFill>
                    <a:latin typeface="SamsungOne 400" panose="020B0503030303020204" pitchFamily="34" charset="0"/>
                    <a:ea typeface="SamsungOne 400" panose="020B0503030303020204" pitchFamily="34" charset="0"/>
                  </a:rPr>
                  <a:t>Retinopathy</a:t>
                </a:r>
                <a:endParaRPr lang="ko-KR" altLang="en-US" sz="1000" dirty="0">
                  <a:solidFill>
                    <a:schemeClr val="bg1"/>
                  </a:solidFill>
                  <a:latin typeface="SamsungOne 400" panose="020B0503030303020204" pitchFamily="34" charset="0"/>
                </a:endParaRPr>
              </a:p>
            </p:txBody>
          </p:sp>
          <p:sp>
            <p:nvSpPr>
              <p:cNvPr id="43" name="TextBox 42">
                <a:extLst>
                  <a:ext uri="{FF2B5EF4-FFF2-40B4-BE49-F238E27FC236}">
                    <a16:creationId xmlns="" xmlns:a16="http://schemas.microsoft.com/office/drawing/2014/main" id="{AF982AAD-CCDC-4F83-9F92-46713B98D3B1}"/>
                  </a:ext>
                </a:extLst>
              </p:cNvPr>
              <p:cNvSpPr txBox="1"/>
              <p:nvPr/>
            </p:nvSpPr>
            <p:spPr>
              <a:xfrm>
                <a:off x="4589013" y="4280658"/>
                <a:ext cx="748923" cy="246221"/>
              </a:xfrm>
              <a:prstGeom prst="rect">
                <a:avLst/>
              </a:prstGeom>
              <a:solidFill>
                <a:srgbClr val="4E4C4D"/>
              </a:solidFill>
            </p:spPr>
            <p:txBody>
              <a:bodyPr wrap="none" rtlCol="0">
                <a:spAutoFit/>
              </a:bodyPr>
              <a:lstStyle/>
              <a:p>
                <a:r>
                  <a:rPr lang="en-US" altLang="ko-KR" sz="1000" dirty="0">
                    <a:solidFill>
                      <a:schemeClr val="bg1"/>
                    </a:solidFill>
                    <a:latin typeface="SamsungOne 400" panose="020B0503030303020204" pitchFamily="34" charset="0"/>
                    <a:ea typeface="SamsungOne 400" panose="020B0503030303020204" pitchFamily="34" charset="0"/>
                  </a:rPr>
                  <a:t>Glaucoma</a:t>
                </a:r>
                <a:endParaRPr lang="ko-KR" altLang="en-US" sz="1000" dirty="0">
                  <a:solidFill>
                    <a:schemeClr val="bg1"/>
                  </a:solidFill>
                  <a:latin typeface="SamsungOne 400" panose="020B0503030303020204" pitchFamily="34" charset="0"/>
                </a:endParaRPr>
              </a:p>
            </p:txBody>
          </p:sp>
          <p:sp>
            <p:nvSpPr>
              <p:cNvPr id="44" name="TextBox 43">
                <a:extLst>
                  <a:ext uri="{FF2B5EF4-FFF2-40B4-BE49-F238E27FC236}">
                    <a16:creationId xmlns="" xmlns:a16="http://schemas.microsoft.com/office/drawing/2014/main" id="{9841E8C4-9E64-4ABE-948D-44D175CEFE2F}"/>
                  </a:ext>
                </a:extLst>
              </p:cNvPr>
              <p:cNvSpPr txBox="1"/>
              <p:nvPr/>
            </p:nvSpPr>
            <p:spPr>
              <a:xfrm>
                <a:off x="6501592" y="4280658"/>
                <a:ext cx="662361" cy="246221"/>
              </a:xfrm>
              <a:prstGeom prst="rect">
                <a:avLst/>
              </a:prstGeom>
              <a:solidFill>
                <a:srgbClr val="4E4C4D"/>
              </a:solidFill>
            </p:spPr>
            <p:txBody>
              <a:bodyPr wrap="none" rtlCol="0">
                <a:spAutoFit/>
              </a:bodyPr>
              <a:lstStyle/>
              <a:p>
                <a:r>
                  <a:rPr lang="en-US" altLang="ko-KR" sz="1000" dirty="0">
                    <a:solidFill>
                      <a:schemeClr val="bg1"/>
                    </a:solidFill>
                    <a:latin typeface="SamsungOne 400" panose="020B0503030303020204" pitchFamily="34" charset="0"/>
                    <a:ea typeface="SamsungOne 400" panose="020B0503030303020204" pitchFamily="34" charset="0"/>
                  </a:rPr>
                  <a:t>Cataract</a:t>
                </a:r>
                <a:endParaRPr lang="ko-KR" altLang="en-US" sz="1000" dirty="0">
                  <a:solidFill>
                    <a:schemeClr val="bg1"/>
                  </a:solidFill>
                  <a:latin typeface="SamsungOne 400" panose="020B0503030303020204" pitchFamily="34" charset="0"/>
                </a:endParaRPr>
              </a:p>
            </p:txBody>
          </p:sp>
          <p:sp>
            <p:nvSpPr>
              <p:cNvPr id="45" name="TextBox 44">
                <a:extLst>
                  <a:ext uri="{FF2B5EF4-FFF2-40B4-BE49-F238E27FC236}">
                    <a16:creationId xmlns="" xmlns:a16="http://schemas.microsoft.com/office/drawing/2014/main" id="{665D95ED-DCC6-468F-8FE9-9361C9F40027}"/>
                  </a:ext>
                </a:extLst>
              </p:cNvPr>
              <p:cNvSpPr txBox="1"/>
              <p:nvPr/>
            </p:nvSpPr>
            <p:spPr>
              <a:xfrm>
                <a:off x="6501592" y="3302677"/>
                <a:ext cx="728084" cy="400110"/>
              </a:xfrm>
              <a:prstGeom prst="rect">
                <a:avLst/>
              </a:prstGeom>
              <a:solidFill>
                <a:srgbClr val="4E4C4D"/>
              </a:solidFill>
            </p:spPr>
            <p:txBody>
              <a:bodyPr wrap="none" rtlCol="0">
                <a:spAutoFit/>
              </a:bodyPr>
              <a:lstStyle/>
              <a:p>
                <a:r>
                  <a:rPr lang="en-US" altLang="ko-KR" sz="1000" dirty="0">
                    <a:solidFill>
                      <a:schemeClr val="bg1"/>
                    </a:solidFill>
                    <a:latin typeface="SamsungOne 400" panose="020B0503030303020204" pitchFamily="34" charset="0"/>
                    <a:ea typeface="SamsungOne 400" panose="020B0503030303020204" pitchFamily="34" charset="0"/>
                  </a:rPr>
                  <a:t>Cornea</a:t>
                </a:r>
                <a:br>
                  <a:rPr lang="en-US" altLang="ko-KR" sz="1000" dirty="0">
                    <a:solidFill>
                      <a:schemeClr val="bg1"/>
                    </a:solidFill>
                    <a:latin typeface="SamsungOne 400" panose="020B0503030303020204" pitchFamily="34" charset="0"/>
                    <a:ea typeface="SamsungOne 400" panose="020B0503030303020204" pitchFamily="34" charset="0"/>
                  </a:rPr>
                </a:br>
                <a:r>
                  <a:rPr lang="en-US" altLang="ko-KR" sz="1000" dirty="0">
                    <a:solidFill>
                      <a:schemeClr val="bg1"/>
                    </a:solidFill>
                    <a:latin typeface="SamsungOne 400" panose="020B0503030303020204" pitchFamily="34" charset="0"/>
                    <a:ea typeface="SamsungOne 400" panose="020B0503030303020204" pitchFamily="34" charset="0"/>
                  </a:rPr>
                  <a:t>Disorders</a:t>
                </a:r>
                <a:endParaRPr lang="ko-KR" altLang="en-US" sz="1000" dirty="0">
                  <a:solidFill>
                    <a:schemeClr val="bg1"/>
                  </a:solidFill>
                  <a:latin typeface="SamsungOne 400" panose="020B0503030303020204" pitchFamily="34" charset="0"/>
                </a:endParaRPr>
              </a:p>
            </p:txBody>
          </p:sp>
          <p:sp>
            <p:nvSpPr>
              <p:cNvPr id="46" name="TextBox 45">
                <a:extLst>
                  <a:ext uri="{FF2B5EF4-FFF2-40B4-BE49-F238E27FC236}">
                    <a16:creationId xmlns="" xmlns:a16="http://schemas.microsoft.com/office/drawing/2014/main" id="{8C403F0B-E978-4AE8-803E-7B11B923FB1B}"/>
                  </a:ext>
                </a:extLst>
              </p:cNvPr>
              <p:cNvSpPr txBox="1"/>
              <p:nvPr/>
            </p:nvSpPr>
            <p:spPr>
              <a:xfrm>
                <a:off x="8274458" y="3373591"/>
                <a:ext cx="538930" cy="246221"/>
              </a:xfrm>
              <a:prstGeom prst="rect">
                <a:avLst/>
              </a:prstGeom>
              <a:solidFill>
                <a:srgbClr val="4E4C4D"/>
              </a:solidFill>
            </p:spPr>
            <p:txBody>
              <a:bodyPr wrap="none" rtlCol="0">
                <a:spAutoFit/>
              </a:bodyPr>
              <a:lstStyle/>
              <a:p>
                <a:r>
                  <a:rPr lang="en-US" altLang="ko-KR" sz="1000" dirty="0">
                    <a:solidFill>
                      <a:schemeClr val="bg1"/>
                    </a:solidFill>
                    <a:latin typeface="SamsungOne 400" panose="020B0503030303020204" pitchFamily="34" charset="0"/>
                    <a:ea typeface="SamsungOne 400" panose="020B0503030303020204" pitchFamily="34" charset="0"/>
                  </a:rPr>
                  <a:t>ARMD</a:t>
                </a:r>
                <a:endParaRPr lang="ko-KR" altLang="en-US" sz="1000" dirty="0">
                  <a:solidFill>
                    <a:schemeClr val="bg1"/>
                  </a:solidFill>
                  <a:latin typeface="SamsungOne 400" panose="020B0503030303020204" pitchFamily="34" charset="0"/>
                </a:endParaRPr>
              </a:p>
            </p:txBody>
          </p:sp>
        </p:grpSp>
      </p:grpSp>
      <p:sp>
        <p:nvSpPr>
          <p:cNvPr id="26" name="직사각형 25">
            <a:extLst>
              <a:ext uri="{FF2B5EF4-FFF2-40B4-BE49-F238E27FC236}">
                <a16:creationId xmlns="" xmlns:a16="http://schemas.microsoft.com/office/drawing/2014/main" id="{4C065641-3666-4F94-9243-1B1A99D79ED7}"/>
              </a:ext>
            </a:extLst>
          </p:cNvPr>
          <p:cNvSpPr/>
          <p:nvPr/>
        </p:nvSpPr>
        <p:spPr>
          <a:xfrm>
            <a:off x="558924" y="2241148"/>
            <a:ext cx="8896060" cy="1118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Developed a portable diagnostic device and diagnosis support algorithm based on image processing for underserved people in Vietnam.</a:t>
            </a:r>
          </a:p>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40,000 images are being accumulated per month.</a:t>
            </a:r>
          </a:p>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Detect anomaly from eye images based on Machine learning and classify the image for triage.</a:t>
            </a:r>
          </a:p>
        </p:txBody>
      </p:sp>
      <p:sp>
        <p:nvSpPr>
          <p:cNvPr id="27" name="직사각형 26">
            <a:extLst>
              <a:ext uri="{FF2B5EF4-FFF2-40B4-BE49-F238E27FC236}">
                <a16:creationId xmlns="" xmlns:a16="http://schemas.microsoft.com/office/drawing/2014/main" id="{DB896CD5-A0B0-4F39-9F23-22CE6C96BB3D}"/>
              </a:ext>
            </a:extLst>
          </p:cNvPr>
          <p:cNvSpPr/>
          <p:nvPr/>
        </p:nvSpPr>
        <p:spPr>
          <a:xfrm>
            <a:off x="449998" y="1375101"/>
            <a:ext cx="9004986"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300" dirty="0">
                <a:solidFill>
                  <a:schemeClr val="tx1">
                    <a:lumMod val="95000"/>
                    <a:lumOff val="5000"/>
                  </a:schemeClr>
                </a:solidFill>
                <a:latin typeface="Samsung Sharp Sans" pitchFamily="2" charset="0"/>
                <a:ea typeface="Samsung Sharp Sans" pitchFamily="2" charset="0"/>
                <a:cs typeface="Samsung Sharp Sans" pitchFamily="2" charset="0"/>
              </a:rPr>
              <a:t>Portable Ophthalmoscope Based on </a:t>
            </a:r>
            <a:r>
              <a:rPr lang="en-US" altLang="ko-KR" sz="2300" dirty="0" smtClean="0">
                <a:solidFill>
                  <a:schemeClr val="tx1">
                    <a:lumMod val="95000"/>
                    <a:lumOff val="5000"/>
                  </a:schemeClr>
                </a:solidFill>
                <a:latin typeface="Samsung Sharp Sans" pitchFamily="2" charset="0"/>
                <a:ea typeface="Samsung Sharp Sans" pitchFamily="2" charset="0"/>
                <a:cs typeface="Samsung Sharp Sans" pitchFamily="2" charset="0"/>
              </a:rPr>
              <a:t>AI</a:t>
            </a:r>
            <a:br>
              <a:rPr lang="en-US" altLang="ko-KR" sz="2300" dirty="0" smtClean="0">
                <a:solidFill>
                  <a:schemeClr val="tx1">
                    <a:lumMod val="95000"/>
                    <a:lumOff val="5000"/>
                  </a:schemeClr>
                </a:solidFill>
                <a:latin typeface="Samsung Sharp Sans" pitchFamily="2" charset="0"/>
                <a:ea typeface="Samsung Sharp Sans" pitchFamily="2" charset="0"/>
                <a:cs typeface="Samsung Sharp Sans" pitchFamily="2" charset="0"/>
              </a:rPr>
            </a:br>
            <a:r>
              <a:rPr lang="en-US" altLang="ko-KR" sz="2300" dirty="0" smtClean="0">
                <a:solidFill>
                  <a:schemeClr val="tx1">
                    <a:lumMod val="95000"/>
                    <a:lumOff val="5000"/>
                  </a:schemeClr>
                </a:solidFill>
                <a:latin typeface="Samsung Sharp Sans" pitchFamily="2" charset="0"/>
                <a:ea typeface="Samsung Sharp Sans" pitchFamily="2" charset="0"/>
                <a:cs typeface="Samsung Sharp Sans" pitchFamily="2" charset="0"/>
              </a:rPr>
              <a:t>(</a:t>
            </a:r>
            <a:r>
              <a:rPr lang="en-US" altLang="ko-KR" sz="2300" dirty="0">
                <a:solidFill>
                  <a:schemeClr val="tx1">
                    <a:lumMod val="95000"/>
                    <a:lumOff val="5000"/>
                  </a:schemeClr>
                </a:solidFill>
                <a:latin typeface="Samsung Sharp Sans" pitchFamily="2" charset="0"/>
                <a:ea typeface="Samsung Sharp Sans" pitchFamily="2" charset="0"/>
                <a:cs typeface="Samsung Sharp Sans" pitchFamily="2" charset="0"/>
              </a:rPr>
              <a:t>Project Powered by Samsung)</a:t>
            </a:r>
          </a:p>
        </p:txBody>
      </p:sp>
    </p:spTree>
    <p:custDataLst>
      <p:tags r:id="rId1"/>
    </p:custDataLst>
    <p:extLst>
      <p:ext uri="{BB962C8B-B14F-4D97-AF65-F5344CB8AC3E}">
        <p14:creationId xmlns:p14="http://schemas.microsoft.com/office/powerpoint/2010/main" val="307329089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Techniques in Artificial Intelligence</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7" name="직사각형 26">
            <a:extLst>
              <a:ext uri="{FF2B5EF4-FFF2-40B4-BE49-F238E27FC236}">
                <a16:creationId xmlns="" xmlns:a16="http://schemas.microsoft.com/office/drawing/2014/main" id="{E1ED3DE3-45F1-44B6-96DD-04CFFC4EF2E2}"/>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3.1. Edge AI</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3.2. Medical Imaging &amp; Diagnostics</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3.3. Autonomous Vehicle</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3.4. Reinforcement Learning</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3.5. Conversational AI</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3.6. GAN, XAI, Synthetic Training Data </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p:txBody>
      </p:sp>
    </p:spTree>
    <p:custDataLst>
      <p:tags r:id="rId1"/>
    </p:custDataLst>
    <p:extLst>
      <p:ext uri="{BB962C8B-B14F-4D97-AF65-F5344CB8AC3E}">
        <p14:creationId xmlns:p14="http://schemas.microsoft.com/office/powerpoint/2010/main" val="24538235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Types and Subsets of Artificial Intelligence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6" name="그룹 25">
            <a:extLst>
              <a:ext uri="{FF2B5EF4-FFF2-40B4-BE49-F238E27FC236}">
                <a16:creationId xmlns="" xmlns:a16="http://schemas.microsoft.com/office/drawing/2014/main" id="{6CE94C87-C50E-4C68-BD2E-2BC900B8E87A}"/>
              </a:ext>
            </a:extLst>
          </p:cNvPr>
          <p:cNvGrpSpPr/>
          <p:nvPr/>
        </p:nvGrpSpPr>
        <p:grpSpPr>
          <a:xfrm>
            <a:off x="1082622" y="2276872"/>
            <a:ext cx="7519981" cy="3593248"/>
            <a:chOff x="1149608" y="1268413"/>
            <a:chExt cx="7519981" cy="3593248"/>
          </a:xfrm>
        </p:grpSpPr>
        <p:sp>
          <p:nvSpPr>
            <p:cNvPr id="30" name="직사각형 29"/>
            <p:cNvSpPr/>
            <p:nvPr/>
          </p:nvSpPr>
          <p:spPr>
            <a:xfrm>
              <a:off x="1319330" y="2212367"/>
              <a:ext cx="3716220" cy="2260775"/>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grpSp>
          <p:nvGrpSpPr>
            <p:cNvPr id="31" name="그룹 30"/>
            <p:cNvGrpSpPr/>
            <p:nvPr/>
          </p:nvGrpSpPr>
          <p:grpSpPr>
            <a:xfrm>
              <a:off x="3183791" y="1637745"/>
              <a:ext cx="3743366" cy="759492"/>
              <a:chOff x="3183791" y="2879778"/>
              <a:chExt cx="3743366" cy="759492"/>
            </a:xfrm>
          </p:grpSpPr>
          <p:cxnSp>
            <p:nvCxnSpPr>
              <p:cNvPr id="58" name="직선 연결선 57"/>
              <p:cNvCxnSpPr/>
              <p:nvPr/>
            </p:nvCxnSpPr>
            <p:spPr>
              <a:xfrm flipV="1">
                <a:off x="3183791" y="3103898"/>
                <a:ext cx="0" cy="535372"/>
              </a:xfrm>
              <a:prstGeom prst="line">
                <a:avLst/>
              </a:prstGeom>
              <a:ln w="15875">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59" name="직선 연결선 58"/>
              <p:cNvCxnSpPr/>
              <p:nvPr/>
            </p:nvCxnSpPr>
            <p:spPr>
              <a:xfrm>
                <a:off x="3183791" y="3103898"/>
                <a:ext cx="3743366" cy="0"/>
              </a:xfrm>
              <a:prstGeom prst="line">
                <a:avLst/>
              </a:prstGeom>
              <a:ln w="15875">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60" name="직선 연결선 59"/>
              <p:cNvCxnSpPr/>
              <p:nvPr/>
            </p:nvCxnSpPr>
            <p:spPr>
              <a:xfrm flipV="1">
                <a:off x="6927157" y="3103898"/>
                <a:ext cx="0" cy="535372"/>
              </a:xfrm>
              <a:prstGeom prst="line">
                <a:avLst/>
              </a:prstGeom>
              <a:ln w="15875">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61" name="직선 연결선 60"/>
              <p:cNvCxnSpPr/>
              <p:nvPr/>
            </p:nvCxnSpPr>
            <p:spPr>
              <a:xfrm flipV="1">
                <a:off x="5055474" y="2879778"/>
                <a:ext cx="0" cy="224122"/>
              </a:xfrm>
              <a:prstGeom prst="line">
                <a:avLst/>
              </a:prstGeom>
              <a:ln w="15875">
                <a:solidFill>
                  <a:srgbClr val="1429A0"/>
                </a:solidFill>
              </a:ln>
            </p:spPr>
            <p:style>
              <a:lnRef idx="1">
                <a:schemeClr val="accent1"/>
              </a:lnRef>
              <a:fillRef idx="0">
                <a:schemeClr val="accent1"/>
              </a:fillRef>
              <a:effectRef idx="0">
                <a:schemeClr val="accent1"/>
              </a:effectRef>
              <a:fontRef idx="minor">
                <a:schemeClr val="tx1"/>
              </a:fontRef>
            </p:style>
          </p:cxnSp>
        </p:grpSp>
        <p:sp>
          <p:nvSpPr>
            <p:cNvPr id="32" name="Rectangle 15">
              <a:extLst>
                <a:ext uri="{FF2B5EF4-FFF2-40B4-BE49-F238E27FC236}">
                  <a16:creationId xmlns="" xmlns:a16="http://schemas.microsoft.com/office/drawing/2014/main" id="{40261EB7-22DC-4A2D-8A29-AA181CBFDA6E}"/>
                </a:ext>
              </a:extLst>
            </p:cNvPr>
            <p:cNvSpPr/>
            <p:nvPr/>
          </p:nvSpPr>
          <p:spPr>
            <a:xfrm>
              <a:off x="3183791" y="1268413"/>
              <a:ext cx="3743366" cy="369332"/>
            </a:xfrm>
            <a:prstGeom prst="rect">
              <a:avLst/>
            </a:prstGeom>
            <a:solidFill>
              <a:schemeClr val="bg2">
                <a:lumMod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1429A0"/>
                  </a:solidFill>
                  <a:latin typeface="SamsungOne 400" panose="020B0503030303020204" pitchFamily="34" charset="0"/>
                  <a:ea typeface="SamsungOne 400" panose="020B0503030303020204" pitchFamily="34" charset="0"/>
                </a:rPr>
                <a:t>Artificial Intelligence</a:t>
              </a:r>
              <a:endParaRPr lang="ko-KR" altLang="en-US" b="1" dirty="0">
                <a:solidFill>
                  <a:srgbClr val="1429A0"/>
                </a:solidFill>
                <a:latin typeface="SamsungOne 400" panose="020B0503030303020204" pitchFamily="34" charset="0"/>
                <a:ea typeface="SamsungOne 400" panose="020B0503030303020204" pitchFamily="34" charset="0"/>
              </a:endParaRPr>
            </a:p>
          </p:txBody>
        </p:sp>
        <p:sp>
          <p:nvSpPr>
            <p:cNvPr id="49" name="Rectangle 15">
              <a:extLst>
                <a:ext uri="{FF2B5EF4-FFF2-40B4-BE49-F238E27FC236}">
                  <a16:creationId xmlns="" xmlns:a16="http://schemas.microsoft.com/office/drawing/2014/main" id="{40261EB7-22DC-4A2D-8A29-AA181CBFDA6E}"/>
                </a:ext>
              </a:extLst>
            </p:cNvPr>
            <p:cNvSpPr/>
            <p:nvPr/>
          </p:nvSpPr>
          <p:spPr>
            <a:xfrm>
              <a:off x="1441391" y="2376432"/>
              <a:ext cx="3484800" cy="246221"/>
            </a:xfrm>
            <a:prstGeom prst="rect">
              <a:avLst/>
            </a:prstGeom>
            <a:solidFill>
              <a:schemeClr val="accent4">
                <a:lumMod val="40000"/>
                <a:lumOff val="60000"/>
              </a:schemeClr>
            </a:solidFill>
          </p:spPr>
          <p:txBody>
            <a:bodyPr wrap="square" lIns="0" tIns="0" rIns="0" bIns="0">
              <a:spAutoFit/>
              <a:scene3d>
                <a:camera prst="orthographicFront"/>
                <a:lightRig rig="threePt" dir="t"/>
              </a:scene3d>
              <a:sp3d>
                <a:bevelT w="0" h="6350"/>
              </a:sp3d>
            </a:bodyPr>
            <a:lstStyle/>
            <a:p>
              <a:pPr marL="398463" indent="-398463" algn="ctr"/>
              <a:r>
                <a:rPr lang="en-US" altLang="ko-KR" sz="1600" dirty="0">
                  <a:solidFill>
                    <a:srgbClr val="193EB0"/>
                  </a:solidFill>
                  <a:latin typeface="SamsungOne 400" pitchFamily="34" charset="0"/>
                  <a:ea typeface="SamsungOne 400" pitchFamily="34" charset="0"/>
                </a:rPr>
                <a:t>Artificial Narrow Intelligence (ANI)</a:t>
              </a:r>
            </a:p>
          </p:txBody>
        </p:sp>
        <p:sp>
          <p:nvSpPr>
            <p:cNvPr id="50" name="Rectangle 15">
              <a:extLst>
                <a:ext uri="{FF2B5EF4-FFF2-40B4-BE49-F238E27FC236}">
                  <a16:creationId xmlns="" xmlns:a16="http://schemas.microsoft.com/office/drawing/2014/main" id="{40261EB7-22DC-4A2D-8A29-AA181CBFDA6E}"/>
                </a:ext>
              </a:extLst>
            </p:cNvPr>
            <p:cNvSpPr/>
            <p:nvPr/>
          </p:nvSpPr>
          <p:spPr>
            <a:xfrm>
              <a:off x="1441391" y="2714797"/>
              <a:ext cx="3484800" cy="600164"/>
            </a:xfrm>
            <a:prstGeom prst="rect">
              <a:avLst/>
            </a:prstGeom>
          </p:spPr>
          <p:txBody>
            <a:bodyPr wrap="square" lIns="0" tIns="0" rIns="0" bIns="0">
              <a:spAutoFit/>
              <a:scene3d>
                <a:camera prst="orthographicFront"/>
                <a:lightRig rig="threePt" dir="t"/>
              </a:scene3d>
              <a:sp3d>
                <a:bevelT w="0" h="6350"/>
              </a:sp3d>
            </a:bodyPr>
            <a:lstStyle/>
            <a:p>
              <a:pPr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Weak AI</a:t>
              </a:r>
            </a:p>
            <a:p>
              <a:pPr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Do particular functions of human</a:t>
              </a:r>
            </a:p>
            <a:p>
              <a:pPr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(E.g., smart speaker, self-driving car)</a:t>
              </a:r>
            </a:p>
          </p:txBody>
        </p:sp>
        <p:sp>
          <p:nvSpPr>
            <p:cNvPr id="51" name="Rectangle 21">
              <a:extLst>
                <a:ext uri="{FF2B5EF4-FFF2-40B4-BE49-F238E27FC236}">
                  <a16:creationId xmlns="" xmlns:a16="http://schemas.microsoft.com/office/drawing/2014/main" id="{680AB7F7-55D1-4984-BBF0-BBF1FBC44178}"/>
                </a:ext>
              </a:extLst>
            </p:cNvPr>
            <p:cNvSpPr/>
            <p:nvPr/>
          </p:nvSpPr>
          <p:spPr bwMode="auto">
            <a:xfrm>
              <a:off x="1441360" y="3441871"/>
              <a:ext cx="3484863" cy="936014"/>
            </a:xfrm>
            <a:prstGeom prst="rect">
              <a:avLst/>
            </a:prstGeom>
            <a:noFill/>
            <a:ln w="9525" cap="flat" cmpd="sng" algn="ctr">
              <a:noFill/>
              <a:prstDash val="solid"/>
              <a:round/>
              <a:headEnd type="none" w="med" len="med"/>
              <a:tailEnd type="none" w="med" len="med"/>
            </a:ln>
            <a:effectLst/>
          </p:spPr>
          <p:txBody>
            <a:bodyPr vert="horz" wrap="square" lIns="36000" tIns="46800" rIns="36000" bIns="46800" numCol="1" rtlCol="0" anchor="ctr" anchorCtr="0" compatLnSpc="1">
              <a:prstTxWarp prst="textNoShape">
                <a:avLst/>
              </a:prstTxWarp>
            </a:bodyPr>
            <a:lstStyle/>
            <a:p>
              <a:pPr marL="171450" marR="0" lvl="0" indent="-171450" defTabSz="91440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0" lang="en-US" altLang="ko-KR" sz="1300" b="0" i="0" u="none" strike="noStrike" kern="0" cap="none" spc="0" normalizeH="0" baseline="0" noProof="0" dirty="0">
                  <a:ln>
                    <a:noFill/>
                  </a:ln>
                  <a:solidFill>
                    <a:srgbClr val="000000"/>
                  </a:solidFill>
                  <a:effectLst/>
                  <a:uLnTx/>
                  <a:uFillTx/>
                  <a:latin typeface="SamsungOne 400" panose="020B0503030303020204" pitchFamily="34" charset="0"/>
                  <a:ea typeface="SamsungOne 400" panose="020B0503030303020204" pitchFamily="34" charset="0"/>
                  <a:cs typeface="Arial" panose="020B0604020202020204" pitchFamily="34" charset="0"/>
                </a:rPr>
                <a:t>An artificial intelligence that covers specific functionality which human can do</a:t>
              </a:r>
            </a:p>
            <a:p>
              <a:pPr marL="171450" marR="0" lvl="0" indent="-171450" defTabSz="91440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0" lang="en-US" altLang="ko-KR" sz="1300" b="0" i="0" u="none" strike="noStrike" kern="0" cap="none" spc="0" normalizeH="0" baseline="0" noProof="0" dirty="0">
                  <a:ln>
                    <a:noFill/>
                  </a:ln>
                  <a:solidFill>
                    <a:srgbClr val="000000"/>
                  </a:solidFill>
                  <a:effectLst/>
                  <a:uLnTx/>
                  <a:uFillTx/>
                  <a:latin typeface="SamsungOne 400" panose="020B0503030303020204" pitchFamily="34" charset="0"/>
                  <a:ea typeface="SamsungOne 400" panose="020B0503030303020204" pitchFamily="34" charset="0"/>
                  <a:cs typeface="Arial" panose="020B0604020202020204" pitchFamily="34" charset="0"/>
                </a:rPr>
                <a:t>Majority of recent technological advancement has been occurred in this area</a:t>
              </a:r>
              <a:endParaRPr kumimoji="0" lang="ko-KR" altLang="en-US" sz="1300" b="0" i="0" u="none" strike="noStrike" kern="0" cap="none" spc="0" normalizeH="0" baseline="0" noProof="0" dirty="0">
                <a:ln>
                  <a:noFill/>
                </a:ln>
                <a:solidFill>
                  <a:srgbClr val="000000"/>
                </a:solidFill>
                <a:effectLst/>
                <a:uLnTx/>
                <a:uFillTx/>
                <a:latin typeface="SamsungOne 400" panose="020B0503030303020204" pitchFamily="34" charset="0"/>
                <a:ea typeface="SamsungOneUI 400" panose="00000500000000000000" pitchFamily="2" charset="-127"/>
                <a:cs typeface="Arial" panose="020B0604020202020204" pitchFamily="34" charset="0"/>
              </a:endParaRPr>
            </a:p>
          </p:txBody>
        </p:sp>
        <p:cxnSp>
          <p:nvCxnSpPr>
            <p:cNvPr id="52" name="직선 연결선 51"/>
            <p:cNvCxnSpPr/>
            <p:nvPr/>
          </p:nvCxnSpPr>
          <p:spPr>
            <a:xfrm>
              <a:off x="1441376" y="3383125"/>
              <a:ext cx="3484832" cy="0"/>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3" name="Rectangle 15">
              <a:extLst>
                <a:ext uri="{FF2B5EF4-FFF2-40B4-BE49-F238E27FC236}">
                  <a16:creationId xmlns="" xmlns:a16="http://schemas.microsoft.com/office/drawing/2014/main" id="{40261EB7-22DC-4A2D-8A29-AA181CBFDA6E}"/>
                </a:ext>
              </a:extLst>
            </p:cNvPr>
            <p:cNvSpPr/>
            <p:nvPr/>
          </p:nvSpPr>
          <p:spPr>
            <a:xfrm>
              <a:off x="5184757" y="2376432"/>
              <a:ext cx="3484800" cy="246221"/>
            </a:xfrm>
            <a:prstGeom prst="rect">
              <a:avLst/>
            </a:prstGeom>
            <a:solidFill>
              <a:schemeClr val="accent1">
                <a:lumMod val="40000"/>
                <a:lumOff val="60000"/>
              </a:schemeClr>
            </a:solidFill>
          </p:spPr>
          <p:txBody>
            <a:bodyPr wrap="square" lIns="0" tIns="0" rIns="0" bIns="0">
              <a:spAutoFit/>
              <a:scene3d>
                <a:camera prst="orthographicFront"/>
                <a:lightRig rig="threePt" dir="t"/>
              </a:scene3d>
              <a:sp3d>
                <a:bevelT w="0" h="6350"/>
              </a:sp3d>
            </a:bodyPr>
            <a:lstStyle/>
            <a:p>
              <a:pPr marL="398463" indent="-398463" algn="ctr"/>
              <a:r>
                <a:rPr lang="en-US" altLang="ko-KR" sz="1600" dirty="0">
                  <a:solidFill>
                    <a:srgbClr val="193EB0"/>
                  </a:solidFill>
                  <a:latin typeface="SamsungOne 400" pitchFamily="34" charset="0"/>
                  <a:ea typeface="SamsungOne 400" pitchFamily="34" charset="0"/>
                </a:rPr>
                <a:t>Artificial General Intelligence (AGI)</a:t>
              </a:r>
              <a:endParaRPr lang="ko-KR" altLang="en-US" sz="1600" dirty="0">
                <a:solidFill>
                  <a:srgbClr val="193EB0"/>
                </a:solidFill>
                <a:latin typeface="SamsungOne 400" pitchFamily="34" charset="0"/>
              </a:endParaRPr>
            </a:p>
          </p:txBody>
        </p:sp>
        <p:sp>
          <p:nvSpPr>
            <p:cNvPr id="54" name="Rectangle 15">
              <a:extLst>
                <a:ext uri="{FF2B5EF4-FFF2-40B4-BE49-F238E27FC236}">
                  <a16:creationId xmlns="" xmlns:a16="http://schemas.microsoft.com/office/drawing/2014/main" id="{40261EB7-22DC-4A2D-8A29-AA181CBFDA6E}"/>
                </a:ext>
              </a:extLst>
            </p:cNvPr>
            <p:cNvSpPr/>
            <p:nvPr/>
          </p:nvSpPr>
          <p:spPr>
            <a:xfrm>
              <a:off x="5184757" y="2714797"/>
              <a:ext cx="3484800" cy="400110"/>
            </a:xfrm>
            <a:prstGeom prst="rect">
              <a:avLst/>
            </a:prstGeom>
          </p:spPr>
          <p:txBody>
            <a:bodyPr wrap="square" lIns="0" tIns="0" rIns="0" bIns="0">
              <a:spAutoFit/>
              <a:scene3d>
                <a:camera prst="orthographicFront"/>
                <a:lightRig rig="threePt" dir="t"/>
              </a:scene3d>
              <a:sp3d>
                <a:bevelT w="0" h="6350"/>
              </a:sp3d>
            </a:bodyPr>
            <a:lstStyle/>
            <a:p>
              <a:pPr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Strong AI</a:t>
              </a:r>
              <a:endParaRPr lang="ko-KR" altLang="en-US" sz="1300" dirty="0">
                <a:solidFill>
                  <a:schemeClr val="tx1">
                    <a:lumMod val="85000"/>
                    <a:lumOff val="15000"/>
                  </a:schemeClr>
                </a:solidFill>
                <a:latin typeface="SamsungOne 400" panose="020B0503030303020204" pitchFamily="34" charset="0"/>
              </a:endParaRPr>
            </a:p>
            <a:p>
              <a:pPr algn="ct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Do anything a human can do</a:t>
              </a:r>
            </a:p>
          </p:txBody>
        </p:sp>
        <p:sp>
          <p:nvSpPr>
            <p:cNvPr id="55" name="Rectangle 21">
              <a:extLst>
                <a:ext uri="{FF2B5EF4-FFF2-40B4-BE49-F238E27FC236}">
                  <a16:creationId xmlns="" xmlns:a16="http://schemas.microsoft.com/office/drawing/2014/main" id="{680AB7F7-55D1-4984-BBF0-BBF1FBC44178}"/>
                </a:ext>
              </a:extLst>
            </p:cNvPr>
            <p:cNvSpPr/>
            <p:nvPr/>
          </p:nvSpPr>
          <p:spPr bwMode="auto">
            <a:xfrm>
              <a:off x="5184726" y="3441870"/>
              <a:ext cx="3484863" cy="936014"/>
            </a:xfrm>
            <a:prstGeom prst="rect">
              <a:avLst/>
            </a:prstGeom>
            <a:noFill/>
            <a:ln w="9525" cap="flat" cmpd="sng" algn="ctr">
              <a:noFill/>
              <a:prstDash val="solid"/>
              <a:round/>
              <a:headEnd type="none" w="med" len="med"/>
              <a:tailEnd type="none" w="med" len="med"/>
            </a:ln>
            <a:effectLst/>
          </p:spPr>
          <p:txBody>
            <a:bodyPr vert="horz" wrap="square" lIns="36000" tIns="46800" rIns="36000" bIns="46800" numCol="1" rtlCol="0" anchor="ctr" anchorCtr="0" compatLnSpc="1">
              <a:prstTxWarp prst="textNoShape">
                <a:avLst/>
              </a:prstTxWarp>
            </a:bodyPr>
            <a:lstStyle/>
            <a:p>
              <a:pPr marL="171450" marR="0" lvl="0" indent="-171450" defTabSz="914400" eaLnBrk="1" fontAlgn="base" latinLnBrk="0" hangingPunct="1">
                <a:lnSpc>
                  <a:spcPct val="100000"/>
                </a:lnSpc>
                <a:spcBef>
                  <a:spcPct val="50000"/>
                </a:spcBef>
                <a:spcAft>
                  <a:spcPct val="0"/>
                </a:spcAft>
                <a:buClrTx/>
                <a:buSzTx/>
                <a:buFont typeface="Arial" panose="020B0604020202020204" pitchFamily="34" charset="0"/>
                <a:buChar char="•"/>
                <a:tabLst/>
                <a:defRPr/>
              </a:pPr>
              <a:r>
                <a:rPr lang="en-US" altLang="ko-KR" sz="1300" kern="0" dirty="0">
                  <a:solidFill>
                    <a:srgbClr val="000000"/>
                  </a:solidFill>
                  <a:latin typeface="SamsungOne 400" panose="020B0503030303020204" pitchFamily="34" charset="0"/>
                  <a:ea typeface="SamsungOne 400" panose="020B0503030303020204" pitchFamily="34" charset="0"/>
                  <a:cs typeface="Arial" panose="020B0604020202020204" pitchFamily="34" charset="0"/>
                </a:rPr>
                <a:t>An artificial intelligence that can perform all the activities which human can perform</a:t>
              </a:r>
            </a:p>
            <a:p>
              <a:pPr marL="171450" lvl="0" indent="-171450" defTabSz="914400" fontAlgn="base">
                <a:spcBef>
                  <a:spcPct val="50000"/>
                </a:spcBef>
                <a:spcAft>
                  <a:spcPct val="0"/>
                </a:spcAft>
                <a:buFont typeface="Arial" panose="020B0604020202020204" pitchFamily="34" charset="0"/>
                <a:buChar char="•"/>
                <a:defRPr/>
              </a:pPr>
              <a:r>
                <a:rPr lang="en-US" altLang="ko-KR" sz="1300" kern="0" dirty="0">
                  <a:solidFill>
                    <a:srgbClr val="000000"/>
                  </a:solidFill>
                  <a:latin typeface="SamsungOne 400" panose="020B0503030303020204" pitchFamily="34" charset="0"/>
                  <a:ea typeface="SamsungOne 400" panose="020B0503030303020204" pitchFamily="34" charset="0"/>
                  <a:cs typeface="Arial" panose="020B0604020202020204" pitchFamily="34" charset="0"/>
                </a:rPr>
                <a:t>Technological advancement in AGI is relatively slower than that in ANI</a:t>
              </a:r>
            </a:p>
          </p:txBody>
        </p:sp>
        <p:cxnSp>
          <p:nvCxnSpPr>
            <p:cNvPr id="56" name="직선 연결선 55"/>
            <p:cNvCxnSpPr/>
            <p:nvPr/>
          </p:nvCxnSpPr>
          <p:spPr>
            <a:xfrm>
              <a:off x="5184742" y="3383125"/>
              <a:ext cx="3484832" cy="0"/>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 xmlns:a16="http://schemas.microsoft.com/office/drawing/2014/main" id="{992A2111-503D-4E5D-B0CB-FE86628BBA74}"/>
                </a:ext>
              </a:extLst>
            </p:cNvPr>
            <p:cNvSpPr txBox="1"/>
            <p:nvPr/>
          </p:nvSpPr>
          <p:spPr>
            <a:xfrm>
              <a:off x="1149608" y="4553884"/>
              <a:ext cx="4068365" cy="307777"/>
            </a:xfrm>
            <a:prstGeom prst="rect">
              <a:avLst/>
            </a:prstGeom>
            <a:noFill/>
          </p:spPr>
          <p:txBody>
            <a:bodyPr wrap="square" rtlCol="0">
              <a:spAutoFit/>
            </a:bodyPr>
            <a:lstStyle/>
            <a:p>
              <a:pPr algn="ctr"/>
              <a:r>
                <a:rPr lang="en-US" altLang="ko-KR" sz="1400" b="1" dirty="0">
                  <a:solidFill>
                    <a:srgbClr val="193EB0"/>
                  </a:solidFill>
                  <a:latin typeface="SamsungOne 400" panose="020B0503030303020204" pitchFamily="34" charset="0"/>
                  <a:ea typeface="SamsungOne 400" panose="020B0503030303020204" pitchFamily="34" charset="0"/>
                </a:rPr>
                <a:t>Main focus on this lecture and the entire course</a:t>
              </a:r>
              <a:endParaRPr lang="ko-KR" altLang="en-US" sz="1400" b="1" dirty="0">
                <a:solidFill>
                  <a:srgbClr val="193EB0"/>
                </a:solidFill>
                <a:latin typeface="SamsungOne 400" panose="020B0503030303020204" pitchFamily="34" charset="0"/>
              </a:endParaRPr>
            </a:p>
          </p:txBody>
        </p:sp>
      </p:grpSp>
      <p:sp>
        <p:nvSpPr>
          <p:cNvPr id="23" name="직사각형 22">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Type of Artificial Intelligence</a:t>
            </a:r>
          </a:p>
        </p:txBody>
      </p:sp>
    </p:spTree>
    <p:custDataLst>
      <p:tags r:id="rId1"/>
    </p:custDataLst>
    <p:extLst>
      <p:ext uri="{BB962C8B-B14F-4D97-AF65-F5344CB8AC3E}">
        <p14:creationId xmlns:p14="http://schemas.microsoft.com/office/powerpoint/2010/main" val="27699781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Autonomous Vehicle</a:t>
            </a:r>
          </a:p>
        </p:txBody>
      </p:sp>
      <p:grpSp>
        <p:nvGrpSpPr>
          <p:cNvPr id="80" name="그룹 7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1" name="직사각형 8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3.3. Autonomous Vehicle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82" name="직사각형 8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83" name="Rectangle 25">
            <a:extLst>
              <a:ext uri="{FF2B5EF4-FFF2-40B4-BE49-F238E27FC236}">
                <a16:creationId xmlns="" xmlns:a16="http://schemas.microsoft.com/office/drawing/2014/main" id="{D2BDE89B-7599-4DF4-BF9F-A06553ED7F9C}"/>
              </a:ext>
            </a:extLst>
          </p:cNvPr>
          <p:cNvSpPr/>
          <p:nvPr/>
        </p:nvSpPr>
        <p:spPr>
          <a:xfrm>
            <a:off x="352642" y="6111931"/>
            <a:ext cx="8737972" cy="276999"/>
          </a:xfrm>
          <a:prstGeom prst="rect">
            <a:avLst/>
          </a:prstGeom>
        </p:spPr>
        <p:txBody>
          <a:bodyPr wrap="square" anchor="b" anchorCtr="0">
            <a:spAutoFit/>
          </a:bodyPr>
          <a:lstStyle/>
          <a:p>
            <a:r>
              <a:rPr lang="en-US" altLang="ko-KR" sz="1200" dirty="0">
                <a:latin typeface="SamsungOne 400" panose="020B0503030303020204" pitchFamily="34" charset="0"/>
                <a:ea typeface="SamsungOne 400" panose="020B0503030303020204" pitchFamily="34" charset="0"/>
              </a:rPr>
              <a:t>Note: 1) ADAS : Advanced Driver Assistance Systems</a:t>
            </a:r>
          </a:p>
        </p:txBody>
      </p:sp>
      <p:sp>
        <p:nvSpPr>
          <p:cNvPr id="125" name="사각형: 둥근 모서리 32">
            <a:extLst>
              <a:ext uri="{FF2B5EF4-FFF2-40B4-BE49-F238E27FC236}">
                <a16:creationId xmlns="" xmlns:a16="http://schemas.microsoft.com/office/drawing/2014/main" id="{9F9FFF6C-7C72-4E08-8072-03F5113CBF51}"/>
              </a:ext>
            </a:extLst>
          </p:cNvPr>
          <p:cNvSpPr/>
          <p:nvPr/>
        </p:nvSpPr>
        <p:spPr>
          <a:xfrm>
            <a:off x="6634652" y="6162675"/>
            <a:ext cx="2820332" cy="198038"/>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1000" b="1" dirty="0">
                <a:latin typeface="SamsungOne 400" panose="020B0503030303020204" pitchFamily="34" charset="0"/>
                <a:ea typeface="SamsungOne 400" panose="020B0503030303020204" pitchFamily="34" charset="0"/>
              </a:rPr>
              <a:t>IEEE Spectrum, SAE International, Evercore ISI</a:t>
            </a:r>
          </a:p>
        </p:txBody>
      </p:sp>
      <p:sp>
        <p:nvSpPr>
          <p:cNvPr id="52" name="직사각형 51">
            <a:extLst>
              <a:ext uri="{FF2B5EF4-FFF2-40B4-BE49-F238E27FC236}">
                <a16:creationId xmlns="" xmlns:a16="http://schemas.microsoft.com/office/drawing/2014/main" id="{DCBDE143-801A-42C5-805A-6B938E744CD2}"/>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Level of Automation</a:t>
            </a:r>
          </a:p>
        </p:txBody>
      </p:sp>
      <p:grpSp>
        <p:nvGrpSpPr>
          <p:cNvPr id="2" name="그룹 1">
            <a:extLst>
              <a:ext uri="{FF2B5EF4-FFF2-40B4-BE49-F238E27FC236}">
                <a16:creationId xmlns="" xmlns:a16="http://schemas.microsoft.com/office/drawing/2014/main" id="{AEFC38DF-1402-4086-9719-74EE2BF718AA}"/>
              </a:ext>
            </a:extLst>
          </p:cNvPr>
          <p:cNvGrpSpPr/>
          <p:nvPr/>
        </p:nvGrpSpPr>
        <p:grpSpPr>
          <a:xfrm>
            <a:off x="989841" y="2091493"/>
            <a:ext cx="8166859" cy="3986228"/>
            <a:chOff x="989841" y="2091493"/>
            <a:chExt cx="8166859" cy="3986228"/>
          </a:xfrm>
        </p:grpSpPr>
        <p:sp>
          <p:nvSpPr>
            <p:cNvPr id="85" name="Rectangle 66">
              <a:extLst>
                <a:ext uri="{FF2B5EF4-FFF2-40B4-BE49-F238E27FC236}">
                  <a16:creationId xmlns="" xmlns:a16="http://schemas.microsoft.com/office/drawing/2014/main" id="{D51AE321-945B-4047-9A6C-65AE182DBB81}"/>
                </a:ext>
              </a:extLst>
            </p:cNvPr>
            <p:cNvSpPr/>
            <p:nvPr/>
          </p:nvSpPr>
          <p:spPr>
            <a:xfrm>
              <a:off x="4209463" y="2386132"/>
              <a:ext cx="4947237" cy="3112519"/>
            </a:xfrm>
            <a:prstGeom prst="rect">
              <a:avLst/>
            </a:prstGeom>
            <a:solidFill>
              <a:srgbClr val="193EB0">
                <a:alpha val="10000"/>
              </a:srgbClr>
            </a:solidFill>
            <a:ln w="28575">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8" name="Rectangle 60">
              <a:extLst>
                <a:ext uri="{FF2B5EF4-FFF2-40B4-BE49-F238E27FC236}">
                  <a16:creationId xmlns="" xmlns:a16="http://schemas.microsoft.com/office/drawing/2014/main" id="{60630194-B5D5-4BB8-A0CE-B76D434323F8}"/>
                </a:ext>
              </a:extLst>
            </p:cNvPr>
            <p:cNvSpPr/>
            <p:nvPr/>
          </p:nvSpPr>
          <p:spPr>
            <a:xfrm>
              <a:off x="3762765" y="2091493"/>
              <a:ext cx="2365395" cy="279797"/>
            </a:xfrm>
            <a:prstGeom prst="rect">
              <a:avLst/>
            </a:prstGeom>
          </p:spPr>
          <p:txBody>
            <a:bodyPr wrap="square">
              <a:spAutoFit/>
            </a:bodyPr>
            <a:lstStyle/>
            <a:p>
              <a:pPr algn="ctr"/>
              <a:r>
                <a:rPr lang="en-US" altLang="ko-KR" sz="1400" dirty="0">
                  <a:solidFill>
                    <a:srgbClr val="294D9D"/>
                  </a:solidFill>
                  <a:latin typeface="SamsungOne 700" panose="020B0803030303020204" pitchFamily="34" charset="0"/>
                  <a:ea typeface="SamsungOne 700" panose="020B0803030303020204" pitchFamily="34" charset="0"/>
                </a:rPr>
                <a:t>Automation Levels</a:t>
              </a:r>
              <a:endParaRPr lang="ko-KR" altLang="en-US" sz="1400" dirty="0">
                <a:solidFill>
                  <a:srgbClr val="294D9D"/>
                </a:solidFill>
                <a:latin typeface="SamsungOne 700" panose="020B0803030303020204" pitchFamily="34" charset="0"/>
                <a:ea typeface="SamsungOne 700" panose="020B0803030303020204" pitchFamily="34" charset="0"/>
              </a:endParaRPr>
            </a:p>
          </p:txBody>
        </p:sp>
        <p:grpSp>
          <p:nvGrpSpPr>
            <p:cNvPr id="89" name="그룹 88"/>
            <p:cNvGrpSpPr/>
            <p:nvPr/>
          </p:nvGrpSpPr>
          <p:grpSpPr>
            <a:xfrm>
              <a:off x="7543387" y="2727844"/>
              <a:ext cx="1548000" cy="2671539"/>
              <a:chOff x="7543387" y="3501073"/>
              <a:chExt cx="1548000" cy="2938692"/>
            </a:xfrm>
          </p:grpSpPr>
          <p:sp>
            <p:nvSpPr>
              <p:cNvPr id="116" name="모서리가 둥근 직사각형 62">
                <a:extLst>
                  <a:ext uri="{FF2B5EF4-FFF2-40B4-BE49-F238E27FC236}">
                    <a16:creationId xmlns="" xmlns:a16="http://schemas.microsoft.com/office/drawing/2014/main" id="{1CEFD648-4FEB-4DAF-8223-D530F5348781}"/>
                  </a:ext>
                </a:extLst>
              </p:cNvPr>
              <p:cNvSpPr/>
              <p:nvPr/>
            </p:nvSpPr>
            <p:spPr>
              <a:xfrm>
                <a:off x="7543387" y="3501073"/>
                <a:ext cx="1548000" cy="293869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17" name="Rectangle 26">
                <a:extLst>
                  <a:ext uri="{FF2B5EF4-FFF2-40B4-BE49-F238E27FC236}">
                    <a16:creationId xmlns="" xmlns:a16="http://schemas.microsoft.com/office/drawing/2014/main" id="{4058F48A-D787-4566-AEE3-6F42D5F44A97}"/>
                  </a:ext>
                </a:extLst>
              </p:cNvPr>
              <p:cNvSpPr/>
              <p:nvPr/>
            </p:nvSpPr>
            <p:spPr>
              <a:xfrm>
                <a:off x="8047387" y="3550302"/>
                <a:ext cx="540000" cy="200055"/>
              </a:xfrm>
              <a:prstGeom prst="rect">
                <a:avLst/>
              </a:prstGeom>
            </p:spPr>
            <p:txBody>
              <a:bodyPr wrap="square" lIns="0" tIns="0" rIns="0" bIns="0">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Level 5</a:t>
                </a:r>
                <a:endParaRPr lang="ko-KR" altLang="en-US" sz="1300" dirty="0">
                  <a:solidFill>
                    <a:schemeClr val="tx1">
                      <a:lumMod val="65000"/>
                      <a:lumOff val="35000"/>
                    </a:schemeClr>
                  </a:solidFill>
                  <a:latin typeface="SamsungOne 400" panose="020B0503030303020204" pitchFamily="34" charset="0"/>
                  <a:ea typeface="SamsungOne 700" panose="020B0803030303020204" pitchFamily="34" charset="0"/>
                </a:endParaRPr>
              </a:p>
            </p:txBody>
          </p:sp>
          <p:sp>
            <p:nvSpPr>
              <p:cNvPr id="118" name="Rectangle 26">
                <a:extLst>
                  <a:ext uri="{FF2B5EF4-FFF2-40B4-BE49-F238E27FC236}">
                    <a16:creationId xmlns="" xmlns:a16="http://schemas.microsoft.com/office/drawing/2014/main" id="{577759B6-A74C-4D38-87CF-DED48F35AB7A}"/>
                  </a:ext>
                </a:extLst>
              </p:cNvPr>
              <p:cNvSpPr/>
              <p:nvPr/>
            </p:nvSpPr>
            <p:spPr>
              <a:xfrm>
                <a:off x="7687387" y="4175681"/>
                <a:ext cx="1260000" cy="698515"/>
              </a:xfrm>
              <a:prstGeom prst="rect">
                <a:avLst/>
              </a:prstGeom>
              <a:solidFill>
                <a:srgbClr val="3366CC"/>
              </a:solidFill>
            </p:spPr>
            <p:txBody>
              <a:bodyPr wrap="square" lIns="36000" tIns="36000" rIns="36000" bIns="36000" anchor="ctr" anchorCtr="0">
                <a:spAutoFit/>
              </a:bodyPr>
              <a:lstStyle/>
              <a:p>
                <a:pPr algn="ctr"/>
                <a:r>
                  <a:rPr lang="en-US" altLang="ko-KR" sz="1300" dirty="0">
                    <a:solidFill>
                      <a:schemeClr val="bg1"/>
                    </a:solidFill>
                    <a:latin typeface="SamsungOne 400" panose="020B0503030303020204" pitchFamily="34" charset="0"/>
                    <a:ea typeface="SamsungOne 400" panose="020B0503030303020204" pitchFamily="34" charset="0"/>
                  </a:rPr>
                  <a:t>Full</a:t>
                </a:r>
              </a:p>
              <a:p>
                <a:pPr algn="ctr"/>
                <a:r>
                  <a:rPr lang="en-US" altLang="ko-KR" sz="1300" dirty="0">
                    <a:solidFill>
                      <a:schemeClr val="bg1"/>
                    </a:solidFill>
                    <a:latin typeface="SamsungOne 400" panose="020B0503030303020204" pitchFamily="34" charset="0"/>
                    <a:ea typeface="SamsungOne 400" panose="020B0503030303020204" pitchFamily="34" charset="0"/>
                  </a:rPr>
                  <a:t>Automation</a:t>
                </a:r>
              </a:p>
              <a:p>
                <a:pPr algn="ctr">
                  <a:spcBef>
                    <a:spcPts val="200"/>
                  </a:spcBef>
                </a:pPr>
                <a:r>
                  <a:rPr lang="en-US" altLang="ko-KR" sz="1300" dirty="0">
                    <a:solidFill>
                      <a:schemeClr val="bg1"/>
                    </a:solidFill>
                    <a:latin typeface="SamsungOne 700" panose="020B0803030303020204" pitchFamily="34" charset="0"/>
                    <a:ea typeface="SamsungOne 700" panose="020B0803030303020204" pitchFamily="34" charset="0"/>
                  </a:rPr>
                  <a:t>Mind Off</a:t>
                </a:r>
                <a:endParaRPr lang="ko-KR" altLang="en-US" sz="1300" dirty="0">
                  <a:solidFill>
                    <a:schemeClr val="bg1"/>
                  </a:solidFill>
                  <a:latin typeface="SamsungOne 700" panose="020B0803030303020204" pitchFamily="34" charset="0"/>
                  <a:ea typeface="SamsungOne 700" panose="020B0803030303020204" pitchFamily="34" charset="0"/>
                </a:endParaRPr>
              </a:p>
            </p:txBody>
          </p:sp>
          <p:pic>
            <p:nvPicPr>
              <p:cNvPr id="119" name="그림 1030">
                <a:extLst>
                  <a:ext uri="{FF2B5EF4-FFF2-40B4-BE49-F238E27FC236}">
                    <a16:creationId xmlns="" xmlns:a16="http://schemas.microsoft.com/office/drawing/2014/main" id="{A3B62B15-59E3-4F3A-A5D5-DF0746D972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5387" y="3804887"/>
                <a:ext cx="504000" cy="441649"/>
              </a:xfrm>
              <a:prstGeom prst="rect">
                <a:avLst/>
              </a:prstGeom>
            </p:spPr>
          </p:pic>
          <p:sp>
            <p:nvSpPr>
              <p:cNvPr id="120" name="Rectangle 26">
                <a:extLst>
                  <a:ext uri="{FF2B5EF4-FFF2-40B4-BE49-F238E27FC236}">
                    <a16:creationId xmlns="" xmlns:a16="http://schemas.microsoft.com/office/drawing/2014/main" id="{092E8CC9-5729-427F-A825-DBEB2400EEA6}"/>
                  </a:ext>
                </a:extLst>
              </p:cNvPr>
              <p:cNvSpPr/>
              <p:nvPr/>
            </p:nvSpPr>
            <p:spPr>
              <a:xfrm>
                <a:off x="7648237" y="4892446"/>
                <a:ext cx="1338301" cy="1000274"/>
              </a:xfrm>
              <a:prstGeom prst="rect">
                <a:avLst/>
              </a:prstGeom>
              <a:noFill/>
            </p:spPr>
            <p:txBody>
              <a:bodyPr wrap="square" lIns="0" tIns="0" rIns="0" bIns="0" anchor="t">
                <a:spAutoFit/>
              </a:bodyPr>
              <a:lstStyle/>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Robo-taxi Autonomous Shuttle All Driving Conditions</a:t>
                </a:r>
              </a:p>
            </p:txBody>
          </p:sp>
        </p:grpSp>
        <p:grpSp>
          <p:nvGrpSpPr>
            <p:cNvPr id="90" name="그룹 89"/>
            <p:cNvGrpSpPr/>
            <p:nvPr/>
          </p:nvGrpSpPr>
          <p:grpSpPr>
            <a:xfrm>
              <a:off x="5904999" y="2727844"/>
              <a:ext cx="1548000" cy="2671539"/>
              <a:chOff x="5928712" y="3501073"/>
              <a:chExt cx="1548000" cy="2938692"/>
            </a:xfrm>
          </p:grpSpPr>
          <p:sp>
            <p:nvSpPr>
              <p:cNvPr id="111" name="모서리가 둥근 직사각형 110">
                <a:extLst>
                  <a:ext uri="{FF2B5EF4-FFF2-40B4-BE49-F238E27FC236}">
                    <a16:creationId xmlns="" xmlns:a16="http://schemas.microsoft.com/office/drawing/2014/main" id="{D60B6EF1-890C-4146-BF22-D6614FE18CA6}"/>
                  </a:ext>
                </a:extLst>
              </p:cNvPr>
              <p:cNvSpPr/>
              <p:nvPr/>
            </p:nvSpPr>
            <p:spPr>
              <a:xfrm>
                <a:off x="5928712" y="3501073"/>
                <a:ext cx="1548000" cy="293869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12" name="Rectangle 26">
                <a:extLst>
                  <a:ext uri="{FF2B5EF4-FFF2-40B4-BE49-F238E27FC236}">
                    <a16:creationId xmlns="" xmlns:a16="http://schemas.microsoft.com/office/drawing/2014/main" id="{6CD329C5-B480-491F-A331-5EA8FE0558EA}"/>
                  </a:ext>
                </a:extLst>
              </p:cNvPr>
              <p:cNvSpPr/>
              <p:nvPr/>
            </p:nvSpPr>
            <p:spPr>
              <a:xfrm>
                <a:off x="6432712" y="3539568"/>
                <a:ext cx="540000" cy="200055"/>
              </a:xfrm>
              <a:prstGeom prst="rect">
                <a:avLst/>
              </a:prstGeom>
            </p:spPr>
            <p:txBody>
              <a:bodyPr wrap="square" lIns="0" tIns="0" rIns="0" bIns="0">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Level 4</a:t>
                </a:r>
                <a:endParaRPr lang="ko-KR" altLang="en-US" sz="1300" dirty="0">
                  <a:solidFill>
                    <a:schemeClr val="tx1">
                      <a:lumMod val="65000"/>
                      <a:lumOff val="35000"/>
                    </a:schemeClr>
                  </a:solidFill>
                  <a:latin typeface="SamsungOne 400" panose="020B0503030303020204" pitchFamily="34" charset="0"/>
                  <a:ea typeface="SamsungOne 700" panose="020B0803030303020204" pitchFamily="34" charset="0"/>
                </a:endParaRPr>
              </a:p>
            </p:txBody>
          </p:sp>
          <p:sp>
            <p:nvSpPr>
              <p:cNvPr id="113" name="Rectangle 26">
                <a:extLst>
                  <a:ext uri="{FF2B5EF4-FFF2-40B4-BE49-F238E27FC236}">
                    <a16:creationId xmlns="" xmlns:a16="http://schemas.microsoft.com/office/drawing/2014/main" id="{6D8D0A72-18F5-45C3-8797-11EB2BCEE3F2}"/>
                  </a:ext>
                </a:extLst>
              </p:cNvPr>
              <p:cNvSpPr/>
              <p:nvPr/>
            </p:nvSpPr>
            <p:spPr>
              <a:xfrm>
                <a:off x="6072712" y="4175681"/>
                <a:ext cx="1260000" cy="698515"/>
              </a:xfrm>
              <a:prstGeom prst="rect">
                <a:avLst/>
              </a:prstGeom>
              <a:solidFill>
                <a:srgbClr val="3366CC"/>
              </a:solidFill>
            </p:spPr>
            <p:txBody>
              <a:bodyPr wrap="square" lIns="36000" tIns="36000" rIns="36000" bIns="36000" anchor="ctr" anchorCtr="0">
                <a:spAutoFit/>
              </a:bodyPr>
              <a:lstStyle/>
              <a:p>
                <a:pPr algn="ctr"/>
                <a:r>
                  <a:rPr lang="en-US" altLang="ko-KR" sz="1300" dirty="0">
                    <a:solidFill>
                      <a:schemeClr val="bg1"/>
                    </a:solidFill>
                    <a:latin typeface="SamsungOne 400" panose="020B0503030303020204" pitchFamily="34" charset="0"/>
                    <a:ea typeface="SamsungOne 400" panose="020B0503030303020204" pitchFamily="34" charset="0"/>
                  </a:rPr>
                  <a:t>High</a:t>
                </a:r>
              </a:p>
              <a:p>
                <a:pPr algn="ctr"/>
                <a:r>
                  <a:rPr lang="en-US" altLang="ko-KR" sz="1300" dirty="0">
                    <a:solidFill>
                      <a:schemeClr val="bg1"/>
                    </a:solidFill>
                    <a:latin typeface="SamsungOne 400" panose="020B0503030303020204" pitchFamily="34" charset="0"/>
                    <a:ea typeface="SamsungOne 400" panose="020B0503030303020204" pitchFamily="34" charset="0"/>
                  </a:rPr>
                  <a:t>Automation</a:t>
                </a:r>
              </a:p>
              <a:p>
                <a:pPr algn="ctr">
                  <a:spcBef>
                    <a:spcPts val="200"/>
                  </a:spcBef>
                </a:pPr>
                <a:r>
                  <a:rPr lang="en-US" altLang="ko-KR" sz="1300" dirty="0">
                    <a:solidFill>
                      <a:schemeClr val="bg1"/>
                    </a:solidFill>
                    <a:latin typeface="SamsungOne 700" panose="020B0803030303020204" pitchFamily="34" charset="0"/>
                    <a:ea typeface="SamsungOne 700" panose="020B0803030303020204" pitchFamily="34" charset="0"/>
                  </a:rPr>
                  <a:t>Eyes Off</a:t>
                </a:r>
                <a:endParaRPr lang="ko-KR" altLang="en-US" sz="1300" dirty="0">
                  <a:solidFill>
                    <a:schemeClr val="bg1"/>
                  </a:solidFill>
                  <a:latin typeface="SamsungOne 700" panose="020B0803030303020204" pitchFamily="34" charset="0"/>
                  <a:ea typeface="SamsungOne 700" panose="020B0803030303020204" pitchFamily="34" charset="0"/>
                </a:endParaRPr>
              </a:p>
            </p:txBody>
          </p:sp>
          <p:pic>
            <p:nvPicPr>
              <p:cNvPr id="114" name="그림 1031">
                <a:extLst>
                  <a:ext uri="{FF2B5EF4-FFF2-40B4-BE49-F238E27FC236}">
                    <a16:creationId xmlns="" xmlns:a16="http://schemas.microsoft.com/office/drawing/2014/main" id="{5A4EEBE4-48F7-4199-8567-C0E2DCCD58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59712" y="3786342"/>
                <a:ext cx="486000" cy="460194"/>
              </a:xfrm>
              <a:prstGeom prst="rect">
                <a:avLst/>
              </a:prstGeom>
            </p:spPr>
          </p:pic>
          <p:sp>
            <p:nvSpPr>
              <p:cNvPr id="115" name="Rectangle 26">
                <a:extLst>
                  <a:ext uri="{FF2B5EF4-FFF2-40B4-BE49-F238E27FC236}">
                    <a16:creationId xmlns="" xmlns:a16="http://schemas.microsoft.com/office/drawing/2014/main" id="{74B0E786-58B6-44BE-BB27-500D68B21C3A}"/>
                  </a:ext>
                </a:extLst>
              </p:cNvPr>
              <p:cNvSpPr/>
              <p:nvPr/>
            </p:nvSpPr>
            <p:spPr>
              <a:xfrm>
                <a:off x="5982712" y="4892446"/>
                <a:ext cx="1440000" cy="1000274"/>
              </a:xfrm>
              <a:prstGeom prst="rect">
                <a:avLst/>
              </a:prstGeom>
              <a:noFill/>
            </p:spPr>
            <p:txBody>
              <a:bodyPr wrap="square" lIns="0" tIns="0" rIns="0" bIns="0" anchor="t">
                <a:spAutoFit/>
              </a:bodyPr>
              <a:lstStyle/>
              <a:p>
                <a:r>
                  <a:rPr lang="en-US" altLang="ko-KR" sz="1300" spc="-50" dirty="0">
                    <a:solidFill>
                      <a:schemeClr val="tx1">
                        <a:lumMod val="75000"/>
                        <a:lumOff val="25000"/>
                      </a:schemeClr>
                    </a:solidFill>
                    <a:latin typeface="SamsungOne 400" panose="020B0503030303020204" pitchFamily="34" charset="0"/>
                    <a:ea typeface="SamsungOne 400" panose="020B0503030303020204" pitchFamily="34" charset="0"/>
                  </a:rPr>
                  <a:t>Highway Driving ~100mph</a:t>
                </a:r>
              </a:p>
              <a:p>
                <a:r>
                  <a:rPr lang="en-US" altLang="ko-KR" sz="1300" spc="-50" dirty="0">
                    <a:solidFill>
                      <a:schemeClr val="tx1">
                        <a:lumMod val="75000"/>
                        <a:lumOff val="25000"/>
                      </a:schemeClr>
                    </a:solidFill>
                    <a:latin typeface="SamsungOne 400" panose="020B0503030303020204" pitchFamily="34" charset="0"/>
                    <a:ea typeface="SamsungOne 400" panose="020B0503030303020204" pitchFamily="34" charset="0"/>
                  </a:rPr>
                  <a:t>Automated Lane Change Cruising Chauffeur Free Drive</a:t>
                </a:r>
              </a:p>
            </p:txBody>
          </p:sp>
        </p:grpSp>
        <p:grpSp>
          <p:nvGrpSpPr>
            <p:cNvPr id="91" name="그룹 90"/>
            <p:cNvGrpSpPr/>
            <p:nvPr/>
          </p:nvGrpSpPr>
          <p:grpSpPr>
            <a:xfrm>
              <a:off x="4266613" y="2727844"/>
              <a:ext cx="1548000" cy="2671539"/>
              <a:chOff x="4274282" y="3501073"/>
              <a:chExt cx="1548000" cy="2938692"/>
            </a:xfrm>
          </p:grpSpPr>
          <p:sp>
            <p:nvSpPr>
              <p:cNvPr id="106" name="모서리가 둥근 직사각형 60">
                <a:extLst>
                  <a:ext uri="{FF2B5EF4-FFF2-40B4-BE49-F238E27FC236}">
                    <a16:creationId xmlns="" xmlns:a16="http://schemas.microsoft.com/office/drawing/2014/main" id="{15CF8594-6D51-433D-923F-BFEF9FB22E8B}"/>
                  </a:ext>
                </a:extLst>
              </p:cNvPr>
              <p:cNvSpPr/>
              <p:nvPr/>
            </p:nvSpPr>
            <p:spPr>
              <a:xfrm>
                <a:off x="4274282" y="3501073"/>
                <a:ext cx="1548000" cy="293869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7" name="Rectangle 26">
                <a:extLst>
                  <a:ext uri="{FF2B5EF4-FFF2-40B4-BE49-F238E27FC236}">
                    <a16:creationId xmlns="" xmlns:a16="http://schemas.microsoft.com/office/drawing/2014/main" id="{83067A88-AB90-4FC7-B854-DC686F9FACA2}"/>
                  </a:ext>
                </a:extLst>
              </p:cNvPr>
              <p:cNvSpPr/>
              <p:nvPr/>
            </p:nvSpPr>
            <p:spPr>
              <a:xfrm>
                <a:off x="4778282" y="3539568"/>
                <a:ext cx="540000" cy="200055"/>
              </a:xfrm>
              <a:prstGeom prst="rect">
                <a:avLst/>
              </a:prstGeom>
            </p:spPr>
            <p:txBody>
              <a:bodyPr wrap="square" lIns="0" tIns="0" rIns="0" bIns="0">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Level 3</a:t>
                </a:r>
                <a:endParaRPr lang="ko-KR" altLang="en-US" sz="1300" dirty="0">
                  <a:solidFill>
                    <a:schemeClr val="tx1">
                      <a:lumMod val="65000"/>
                      <a:lumOff val="35000"/>
                    </a:schemeClr>
                  </a:solidFill>
                  <a:latin typeface="SamsungOne 400" panose="020B0503030303020204" pitchFamily="34" charset="0"/>
                  <a:ea typeface="SamsungOne 700" panose="020B0803030303020204" pitchFamily="34" charset="0"/>
                </a:endParaRPr>
              </a:p>
            </p:txBody>
          </p:sp>
          <p:sp>
            <p:nvSpPr>
              <p:cNvPr id="108" name="Rectangle 26">
                <a:extLst>
                  <a:ext uri="{FF2B5EF4-FFF2-40B4-BE49-F238E27FC236}">
                    <a16:creationId xmlns="" xmlns:a16="http://schemas.microsoft.com/office/drawing/2014/main" id="{521AACC0-A8E5-4E00-B7D8-DC64CE460C34}"/>
                  </a:ext>
                </a:extLst>
              </p:cNvPr>
              <p:cNvSpPr/>
              <p:nvPr/>
            </p:nvSpPr>
            <p:spPr>
              <a:xfrm>
                <a:off x="4418282" y="4175681"/>
                <a:ext cx="1260000" cy="698515"/>
              </a:xfrm>
              <a:prstGeom prst="rect">
                <a:avLst/>
              </a:prstGeom>
              <a:solidFill>
                <a:srgbClr val="3366CC"/>
              </a:solidFill>
            </p:spPr>
            <p:txBody>
              <a:bodyPr wrap="square" lIns="36000" tIns="36000" rIns="36000" bIns="36000" anchor="ctr" anchorCtr="0">
                <a:spAutoFit/>
              </a:bodyPr>
              <a:lstStyle/>
              <a:p>
                <a:pPr algn="ctr"/>
                <a:r>
                  <a:rPr lang="en-US" altLang="ko-KR" sz="1300" dirty="0">
                    <a:solidFill>
                      <a:schemeClr val="bg1"/>
                    </a:solidFill>
                    <a:latin typeface="SamsungOne 400" panose="020B0503030303020204" pitchFamily="34" charset="0"/>
                    <a:ea typeface="SamsungOne 400" panose="020B0503030303020204" pitchFamily="34" charset="0"/>
                  </a:rPr>
                  <a:t>Conditional</a:t>
                </a:r>
              </a:p>
              <a:p>
                <a:pPr algn="ctr"/>
                <a:r>
                  <a:rPr lang="en-US" altLang="ko-KR" sz="1300" dirty="0">
                    <a:solidFill>
                      <a:schemeClr val="bg1"/>
                    </a:solidFill>
                    <a:latin typeface="SamsungOne 400" panose="020B0503030303020204" pitchFamily="34" charset="0"/>
                    <a:ea typeface="SamsungOne 400" panose="020B0503030303020204" pitchFamily="34" charset="0"/>
                  </a:rPr>
                  <a:t>Automation</a:t>
                </a:r>
              </a:p>
              <a:p>
                <a:pPr algn="ctr">
                  <a:spcBef>
                    <a:spcPts val="200"/>
                  </a:spcBef>
                </a:pPr>
                <a:r>
                  <a:rPr lang="en-US" altLang="ko-KR" sz="1300" dirty="0">
                    <a:solidFill>
                      <a:schemeClr val="bg1"/>
                    </a:solidFill>
                    <a:latin typeface="SamsungOne 700" panose="020B0803030303020204" pitchFamily="34" charset="0"/>
                    <a:ea typeface="SamsungOne 700" panose="020B0803030303020204" pitchFamily="34" charset="0"/>
                  </a:rPr>
                  <a:t>Hands Off</a:t>
                </a:r>
                <a:endParaRPr lang="ko-KR" altLang="en-US" sz="1300" dirty="0">
                  <a:solidFill>
                    <a:schemeClr val="bg1"/>
                  </a:solidFill>
                  <a:latin typeface="SamsungOne 700" panose="020B0803030303020204" pitchFamily="34" charset="0"/>
                  <a:ea typeface="SamsungOne 700" panose="020B0803030303020204" pitchFamily="34" charset="0"/>
                </a:endParaRPr>
              </a:p>
            </p:txBody>
          </p:sp>
          <p:pic>
            <p:nvPicPr>
              <p:cNvPr id="109" name="그림 1032">
                <a:extLst>
                  <a:ext uri="{FF2B5EF4-FFF2-40B4-BE49-F238E27FC236}">
                    <a16:creationId xmlns="" xmlns:a16="http://schemas.microsoft.com/office/drawing/2014/main" id="{5224F3D8-CBE6-4867-811F-B9BD3EF17EB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96282" y="3773773"/>
                <a:ext cx="504000" cy="472763"/>
              </a:xfrm>
              <a:prstGeom prst="rect">
                <a:avLst/>
              </a:prstGeom>
            </p:spPr>
          </p:pic>
          <p:sp>
            <p:nvSpPr>
              <p:cNvPr id="110" name="Rectangle 26">
                <a:extLst>
                  <a:ext uri="{FF2B5EF4-FFF2-40B4-BE49-F238E27FC236}">
                    <a16:creationId xmlns="" xmlns:a16="http://schemas.microsoft.com/office/drawing/2014/main" id="{77AA40CD-8D95-4C79-B66F-8AD9CBAB8400}"/>
                  </a:ext>
                </a:extLst>
              </p:cNvPr>
              <p:cNvSpPr/>
              <p:nvPr/>
            </p:nvSpPr>
            <p:spPr>
              <a:xfrm>
                <a:off x="4374332" y="4892446"/>
                <a:ext cx="1386000" cy="1200329"/>
              </a:xfrm>
              <a:prstGeom prst="rect">
                <a:avLst/>
              </a:prstGeom>
              <a:noFill/>
            </p:spPr>
            <p:txBody>
              <a:bodyPr wrap="square" lIns="0" tIns="0" rIns="0" bIns="0" anchor="t">
                <a:spAutoFit/>
              </a:bodyPr>
              <a:lstStyle/>
              <a:p>
                <a:r>
                  <a:rPr lang="en-US" altLang="ko-KR" sz="1300" spc="-50" dirty="0">
                    <a:solidFill>
                      <a:schemeClr val="tx1">
                        <a:lumMod val="75000"/>
                        <a:lumOff val="25000"/>
                      </a:schemeClr>
                    </a:solidFill>
                    <a:latin typeface="SamsungOne 400" panose="020B0503030303020204" pitchFamily="34" charset="0"/>
                    <a:ea typeface="SamsungOne 400" panose="020B0503030303020204" pitchFamily="34" charset="0"/>
                  </a:rPr>
                  <a:t>Highway Driving ~50mph Driver Initiated Lane Change Automated Valet Park Traffic Jam Chauffeur</a:t>
                </a:r>
              </a:p>
            </p:txBody>
          </p:sp>
        </p:grpSp>
        <p:grpSp>
          <p:nvGrpSpPr>
            <p:cNvPr id="92" name="그룹 91"/>
            <p:cNvGrpSpPr/>
            <p:nvPr/>
          </p:nvGrpSpPr>
          <p:grpSpPr>
            <a:xfrm>
              <a:off x="2628227" y="2727844"/>
              <a:ext cx="1548000" cy="2671545"/>
              <a:chOff x="2608212" y="3501073"/>
              <a:chExt cx="1548000" cy="2938698"/>
            </a:xfrm>
          </p:grpSpPr>
          <p:sp>
            <p:nvSpPr>
              <p:cNvPr id="101" name="모서리가 둥근 직사각형 59">
                <a:extLst>
                  <a:ext uri="{FF2B5EF4-FFF2-40B4-BE49-F238E27FC236}">
                    <a16:creationId xmlns="" xmlns:a16="http://schemas.microsoft.com/office/drawing/2014/main" id="{7609CC9A-C066-4ECD-9A25-11BBF7F2ECE4}"/>
                  </a:ext>
                </a:extLst>
              </p:cNvPr>
              <p:cNvSpPr/>
              <p:nvPr/>
            </p:nvSpPr>
            <p:spPr>
              <a:xfrm>
                <a:off x="2608212" y="3501073"/>
                <a:ext cx="1548000" cy="2938698"/>
              </a:xfrm>
              <a:prstGeom prst="roundRect">
                <a:avLst>
                  <a:gd name="adj" fmla="val 496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2" name="Rectangle 26">
                <a:extLst>
                  <a:ext uri="{FF2B5EF4-FFF2-40B4-BE49-F238E27FC236}">
                    <a16:creationId xmlns="" xmlns:a16="http://schemas.microsoft.com/office/drawing/2014/main" id="{4F3864F9-454F-4413-BD7B-3B67B0DB1113}"/>
                  </a:ext>
                </a:extLst>
              </p:cNvPr>
              <p:cNvSpPr/>
              <p:nvPr/>
            </p:nvSpPr>
            <p:spPr>
              <a:xfrm>
                <a:off x="3112212" y="3539568"/>
                <a:ext cx="540000" cy="200055"/>
              </a:xfrm>
              <a:prstGeom prst="rect">
                <a:avLst/>
              </a:prstGeom>
            </p:spPr>
            <p:txBody>
              <a:bodyPr wrap="square" lIns="0" tIns="0" rIns="0" bIns="0">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Level 2</a:t>
                </a:r>
                <a:endParaRPr lang="ko-KR" altLang="en-US" sz="1300" dirty="0">
                  <a:solidFill>
                    <a:schemeClr val="tx1">
                      <a:lumMod val="65000"/>
                      <a:lumOff val="35000"/>
                    </a:schemeClr>
                  </a:solidFill>
                  <a:latin typeface="SamsungOne 400" panose="020B0503030303020204" pitchFamily="34" charset="0"/>
                  <a:ea typeface="SamsungOne 700" panose="020B0803030303020204" pitchFamily="34" charset="0"/>
                </a:endParaRPr>
              </a:p>
            </p:txBody>
          </p:sp>
          <p:sp>
            <p:nvSpPr>
              <p:cNvPr id="103" name="Rectangle 26">
                <a:extLst>
                  <a:ext uri="{FF2B5EF4-FFF2-40B4-BE49-F238E27FC236}">
                    <a16:creationId xmlns="" xmlns:a16="http://schemas.microsoft.com/office/drawing/2014/main" id="{B37B888A-21F6-45ED-A0FE-9AB3AD89A90D}"/>
                  </a:ext>
                </a:extLst>
              </p:cNvPr>
              <p:cNvSpPr/>
              <p:nvPr/>
            </p:nvSpPr>
            <p:spPr>
              <a:xfrm>
                <a:off x="2752212" y="4175681"/>
                <a:ext cx="1260000" cy="698515"/>
              </a:xfrm>
              <a:prstGeom prst="rect">
                <a:avLst/>
              </a:prstGeom>
              <a:solidFill>
                <a:schemeClr val="bg1">
                  <a:lumMod val="50000"/>
                </a:schemeClr>
              </a:solidFill>
            </p:spPr>
            <p:txBody>
              <a:bodyPr wrap="square" lIns="36000" tIns="36000" rIns="36000" bIns="36000" anchor="ctr" anchorCtr="0">
                <a:spAutoFit/>
              </a:bodyPr>
              <a:lstStyle/>
              <a:p>
                <a:pPr algn="ctr"/>
                <a:r>
                  <a:rPr lang="en-US" altLang="ko-KR" sz="1300" dirty="0">
                    <a:solidFill>
                      <a:schemeClr val="bg1"/>
                    </a:solidFill>
                    <a:latin typeface="SamsungOne 400" panose="020B0503030303020204" pitchFamily="34" charset="0"/>
                    <a:ea typeface="SamsungOne 400" panose="020B0503030303020204" pitchFamily="34" charset="0"/>
                  </a:rPr>
                  <a:t>Partial</a:t>
                </a:r>
              </a:p>
              <a:p>
                <a:pPr algn="ctr"/>
                <a:r>
                  <a:rPr lang="en-US" altLang="ko-KR" sz="1300" dirty="0">
                    <a:solidFill>
                      <a:schemeClr val="bg1"/>
                    </a:solidFill>
                    <a:latin typeface="SamsungOne 400" panose="020B0503030303020204" pitchFamily="34" charset="0"/>
                    <a:ea typeface="SamsungOne 400" panose="020B0503030303020204" pitchFamily="34" charset="0"/>
                  </a:rPr>
                  <a:t>Automation</a:t>
                </a:r>
              </a:p>
              <a:p>
                <a:pPr algn="ctr">
                  <a:spcBef>
                    <a:spcPts val="200"/>
                  </a:spcBef>
                </a:pPr>
                <a:r>
                  <a:rPr lang="en-US" altLang="ko-KR" sz="1300" dirty="0">
                    <a:solidFill>
                      <a:schemeClr val="bg1"/>
                    </a:solidFill>
                    <a:latin typeface="SamsungOne 700" panose="020B0803030303020204" pitchFamily="34" charset="0"/>
                    <a:ea typeface="SamsungOne 700" panose="020B0803030303020204" pitchFamily="34" charset="0"/>
                  </a:rPr>
                  <a:t>Feet Off</a:t>
                </a:r>
                <a:endParaRPr lang="ko-KR" altLang="en-US" sz="1300" dirty="0">
                  <a:solidFill>
                    <a:schemeClr val="bg1"/>
                  </a:solidFill>
                  <a:latin typeface="SamsungOne 700" panose="020B0803030303020204" pitchFamily="34" charset="0"/>
                  <a:ea typeface="SamsungOne 700" panose="020B0803030303020204" pitchFamily="34" charset="0"/>
                </a:endParaRPr>
              </a:p>
            </p:txBody>
          </p:sp>
          <p:pic>
            <p:nvPicPr>
              <p:cNvPr id="104" name="그림 1033">
                <a:extLst>
                  <a:ext uri="{FF2B5EF4-FFF2-40B4-BE49-F238E27FC236}">
                    <a16:creationId xmlns="" xmlns:a16="http://schemas.microsoft.com/office/drawing/2014/main" id="{F06F593C-CC4E-4D51-BD56-8D10E2620B0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30212" y="3773773"/>
                <a:ext cx="504000" cy="472763"/>
              </a:xfrm>
              <a:prstGeom prst="rect">
                <a:avLst/>
              </a:prstGeom>
            </p:spPr>
          </p:pic>
          <p:sp>
            <p:nvSpPr>
              <p:cNvPr id="105" name="Rectangle 26">
                <a:extLst>
                  <a:ext uri="{FF2B5EF4-FFF2-40B4-BE49-F238E27FC236}">
                    <a16:creationId xmlns="" xmlns:a16="http://schemas.microsoft.com/office/drawing/2014/main" id="{6255B47E-9B4F-49A7-BD7F-501C6A1B274A}"/>
                  </a:ext>
                </a:extLst>
              </p:cNvPr>
              <p:cNvSpPr/>
              <p:nvPr/>
            </p:nvSpPr>
            <p:spPr>
              <a:xfrm>
                <a:off x="2815475" y="4892446"/>
                <a:ext cx="1133474" cy="1200329"/>
              </a:xfrm>
              <a:prstGeom prst="rect">
                <a:avLst/>
              </a:prstGeom>
              <a:noFill/>
            </p:spPr>
            <p:txBody>
              <a:bodyPr wrap="square" lIns="0" tIns="0" rIns="0" bIns="0" anchor="t">
                <a:spAutoFit/>
              </a:bodyPr>
              <a:lstStyle/>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ACC(Steering)</a:t>
                </a:r>
              </a:p>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Lane Changing</a:t>
                </a:r>
              </a:p>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Traffic Jam Assist</a:t>
                </a:r>
              </a:p>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Overtaking Assist</a:t>
                </a:r>
              </a:p>
            </p:txBody>
          </p:sp>
        </p:grpSp>
        <p:grpSp>
          <p:nvGrpSpPr>
            <p:cNvPr id="93" name="그룹 92"/>
            <p:cNvGrpSpPr/>
            <p:nvPr/>
          </p:nvGrpSpPr>
          <p:grpSpPr>
            <a:xfrm>
              <a:off x="989841" y="2727843"/>
              <a:ext cx="1548000" cy="2671545"/>
              <a:chOff x="989841" y="3501072"/>
              <a:chExt cx="1548000" cy="2938698"/>
            </a:xfrm>
          </p:grpSpPr>
          <p:sp>
            <p:nvSpPr>
              <p:cNvPr id="96" name="모서리가 둥근 직사각형 7">
                <a:extLst>
                  <a:ext uri="{FF2B5EF4-FFF2-40B4-BE49-F238E27FC236}">
                    <a16:creationId xmlns="" xmlns:a16="http://schemas.microsoft.com/office/drawing/2014/main" id="{9E750E31-4931-44FC-BE45-AF4AF05267AC}"/>
                  </a:ext>
                </a:extLst>
              </p:cNvPr>
              <p:cNvSpPr/>
              <p:nvPr/>
            </p:nvSpPr>
            <p:spPr>
              <a:xfrm>
                <a:off x="989841" y="3501072"/>
                <a:ext cx="1548000" cy="2938698"/>
              </a:xfrm>
              <a:prstGeom prst="roundRect">
                <a:avLst>
                  <a:gd name="adj" fmla="val 775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97" name="Rectangle 26">
                <a:extLst>
                  <a:ext uri="{FF2B5EF4-FFF2-40B4-BE49-F238E27FC236}">
                    <a16:creationId xmlns="" xmlns:a16="http://schemas.microsoft.com/office/drawing/2014/main" id="{75A71728-8F06-47E8-BAC6-B4F4A1701BB5}"/>
                  </a:ext>
                </a:extLst>
              </p:cNvPr>
              <p:cNvSpPr/>
              <p:nvPr/>
            </p:nvSpPr>
            <p:spPr>
              <a:xfrm>
                <a:off x="1493841" y="3569374"/>
                <a:ext cx="540000" cy="200055"/>
              </a:xfrm>
              <a:prstGeom prst="rect">
                <a:avLst/>
              </a:prstGeom>
            </p:spPr>
            <p:txBody>
              <a:bodyPr wrap="square" lIns="0" tIns="0" rIns="0" bIns="0">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Level 1</a:t>
                </a:r>
                <a:endParaRPr lang="ko-KR" altLang="en-US" sz="1300" dirty="0">
                  <a:solidFill>
                    <a:schemeClr val="tx1">
                      <a:lumMod val="65000"/>
                      <a:lumOff val="35000"/>
                    </a:schemeClr>
                  </a:solidFill>
                  <a:latin typeface="SamsungOne 400" panose="020B0503030303020204" pitchFamily="34" charset="0"/>
                  <a:ea typeface="SamsungOne 700" panose="020B0803030303020204" pitchFamily="34" charset="0"/>
                </a:endParaRPr>
              </a:p>
            </p:txBody>
          </p:sp>
          <p:sp>
            <p:nvSpPr>
              <p:cNvPr id="98" name="Rectangle 26">
                <a:extLst>
                  <a:ext uri="{FF2B5EF4-FFF2-40B4-BE49-F238E27FC236}">
                    <a16:creationId xmlns="" xmlns:a16="http://schemas.microsoft.com/office/drawing/2014/main" id="{C096ED98-ADB8-4C9F-9BF3-EFE708C6E101}"/>
                  </a:ext>
                </a:extLst>
              </p:cNvPr>
              <p:cNvSpPr/>
              <p:nvPr/>
            </p:nvSpPr>
            <p:spPr>
              <a:xfrm>
                <a:off x="1133841" y="4175681"/>
                <a:ext cx="1260000" cy="698515"/>
              </a:xfrm>
              <a:prstGeom prst="rect">
                <a:avLst/>
              </a:prstGeom>
              <a:solidFill>
                <a:schemeClr val="bg1">
                  <a:lumMod val="65000"/>
                </a:schemeClr>
              </a:solidFill>
            </p:spPr>
            <p:txBody>
              <a:bodyPr wrap="square" lIns="36000" tIns="36000" rIns="36000" bIns="36000" anchor="ctr" anchorCtr="0">
                <a:spAutoFit/>
              </a:bodyPr>
              <a:lstStyle/>
              <a:p>
                <a:pPr algn="ctr"/>
                <a:r>
                  <a:rPr lang="en-US" altLang="ko-KR" sz="1300" dirty="0">
                    <a:solidFill>
                      <a:schemeClr val="bg1"/>
                    </a:solidFill>
                    <a:latin typeface="SamsungOne 400" panose="020B0503030303020204" pitchFamily="34" charset="0"/>
                    <a:ea typeface="SamsungOne 400" panose="020B0503030303020204" pitchFamily="34" charset="0"/>
                  </a:rPr>
                  <a:t>Driver</a:t>
                </a:r>
              </a:p>
              <a:p>
                <a:pPr algn="ctr"/>
                <a:r>
                  <a:rPr lang="en-US" altLang="ko-KR" sz="1300" dirty="0">
                    <a:solidFill>
                      <a:schemeClr val="bg1"/>
                    </a:solidFill>
                    <a:latin typeface="SamsungOne 400" panose="020B0503030303020204" pitchFamily="34" charset="0"/>
                    <a:ea typeface="SamsungOne 400" panose="020B0503030303020204" pitchFamily="34" charset="0"/>
                  </a:rPr>
                  <a:t>Assistance</a:t>
                </a:r>
              </a:p>
              <a:p>
                <a:pPr algn="ctr">
                  <a:spcBef>
                    <a:spcPts val="200"/>
                  </a:spcBef>
                </a:pPr>
                <a:r>
                  <a:rPr lang="en-US" altLang="ko-KR" sz="1300" dirty="0">
                    <a:solidFill>
                      <a:schemeClr val="bg1"/>
                    </a:solidFill>
                    <a:latin typeface="SamsungOne 700" panose="020B0803030303020204" pitchFamily="34" charset="0"/>
                    <a:ea typeface="SamsungOne 700" panose="020B0803030303020204" pitchFamily="34" charset="0"/>
                  </a:rPr>
                  <a:t>Everything on</a:t>
                </a:r>
                <a:endParaRPr lang="ko-KR" altLang="en-US" sz="1300" dirty="0">
                  <a:solidFill>
                    <a:schemeClr val="bg1"/>
                  </a:solidFill>
                  <a:latin typeface="SamsungOne 700" panose="020B0803030303020204" pitchFamily="34" charset="0"/>
                  <a:ea typeface="SamsungOne 700" panose="020B0803030303020204" pitchFamily="34" charset="0"/>
                </a:endParaRPr>
              </a:p>
            </p:txBody>
          </p:sp>
          <p:pic>
            <p:nvPicPr>
              <p:cNvPr id="99" name="그림 1034">
                <a:extLst>
                  <a:ext uri="{FF2B5EF4-FFF2-40B4-BE49-F238E27FC236}">
                    <a16:creationId xmlns="" xmlns:a16="http://schemas.microsoft.com/office/drawing/2014/main" id="{68182497-2651-4B79-BD2E-56E36AB77AC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11841" y="3782216"/>
                <a:ext cx="504000" cy="464320"/>
              </a:xfrm>
              <a:prstGeom prst="rect">
                <a:avLst/>
              </a:prstGeom>
            </p:spPr>
          </p:pic>
          <p:sp>
            <p:nvSpPr>
              <p:cNvPr id="100" name="Rectangle 26">
                <a:extLst>
                  <a:ext uri="{FF2B5EF4-FFF2-40B4-BE49-F238E27FC236}">
                    <a16:creationId xmlns="" xmlns:a16="http://schemas.microsoft.com/office/drawing/2014/main" id="{1D9C9DA8-4CCE-4BC8-B99B-D06A99C872EC}"/>
                  </a:ext>
                </a:extLst>
              </p:cNvPr>
              <p:cNvSpPr/>
              <p:nvPr/>
            </p:nvSpPr>
            <p:spPr>
              <a:xfrm>
                <a:off x="1168149" y="4892446"/>
                <a:ext cx="1191384" cy="1400383"/>
              </a:xfrm>
              <a:prstGeom prst="rect">
                <a:avLst/>
              </a:prstGeom>
              <a:noFill/>
            </p:spPr>
            <p:txBody>
              <a:bodyPr wrap="square" lIns="0" tIns="0" rIns="0" bIns="0" anchor="t">
                <a:spAutoFit/>
              </a:bodyPr>
              <a:lstStyle/>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ACC(Braking)</a:t>
                </a:r>
              </a:p>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Lane Keeping</a:t>
                </a:r>
              </a:p>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Auto Emergency</a:t>
                </a:r>
              </a:p>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Braking</a:t>
                </a:r>
              </a:p>
              <a:p>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Parallel Park Assist</a:t>
                </a:r>
                <a:endParaRPr lang="ko-KR" altLang="en-US" sz="1300" dirty="0">
                  <a:solidFill>
                    <a:schemeClr val="tx1">
                      <a:lumMod val="75000"/>
                      <a:lumOff val="25000"/>
                    </a:schemeClr>
                  </a:solidFill>
                  <a:latin typeface="SamsungOne 700" panose="020B0803030303020204" pitchFamily="34" charset="0"/>
                  <a:ea typeface="SamsungOne 700" panose="020B0803030303020204" pitchFamily="34" charset="0"/>
                </a:endParaRPr>
              </a:p>
            </p:txBody>
          </p:sp>
        </p:grpSp>
        <p:pic>
          <p:nvPicPr>
            <p:cNvPr id="94" name="Picture 6" descr="Image result for waymo.png&quot;">
              <a:extLst>
                <a:ext uri="{FF2B5EF4-FFF2-40B4-BE49-F238E27FC236}">
                  <a16:creationId xmlns="" xmlns:a16="http://schemas.microsoft.com/office/drawing/2014/main" id="{E5BA7F2D-742C-473F-A291-5FCD7AB649E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63548" y="5589240"/>
              <a:ext cx="830902" cy="488481"/>
            </a:xfrm>
            <a:prstGeom prst="rect">
              <a:avLst/>
            </a:prstGeom>
            <a:noFill/>
            <a:extLst>
              <a:ext uri="{909E8E84-426E-40DD-AFC4-6F175D3DCCD1}">
                <a14:hiddenFill xmlns:a14="http://schemas.microsoft.com/office/drawing/2010/main">
                  <a:solidFill>
                    <a:srgbClr val="FFFFFF"/>
                  </a:solidFill>
                </a14:hiddenFill>
              </a:ext>
            </a:extLst>
          </p:spPr>
        </p:pic>
        <p:sp>
          <p:nvSpPr>
            <p:cNvPr id="95" name="Isosceles Triangle 7">
              <a:extLst>
                <a:ext uri="{FF2B5EF4-FFF2-40B4-BE49-F238E27FC236}">
                  <a16:creationId xmlns="" xmlns:a16="http://schemas.microsoft.com/office/drawing/2014/main" id="{971B87C5-AFDB-4509-887A-D6F4C185BEB5}"/>
                </a:ext>
              </a:extLst>
            </p:cNvPr>
            <p:cNvSpPr/>
            <p:nvPr/>
          </p:nvSpPr>
          <p:spPr>
            <a:xfrm>
              <a:off x="6510013" y="5416385"/>
              <a:ext cx="337973" cy="164463"/>
            </a:xfrm>
            <a:prstGeom prst="triangl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nvGrpSpPr>
            <p:cNvPr id="87" name="그룹 86"/>
            <p:cNvGrpSpPr/>
            <p:nvPr/>
          </p:nvGrpSpPr>
          <p:grpSpPr>
            <a:xfrm>
              <a:off x="4266614" y="2489806"/>
              <a:ext cx="4824000" cy="181868"/>
              <a:chOff x="4396556" y="3239231"/>
              <a:chExt cx="4824000" cy="200055"/>
            </a:xfrm>
          </p:grpSpPr>
          <p:cxnSp>
            <p:nvCxnSpPr>
              <p:cNvPr id="121" name="직선 화살표 연결선 58">
                <a:extLst>
                  <a:ext uri="{FF2B5EF4-FFF2-40B4-BE49-F238E27FC236}">
                    <a16:creationId xmlns="" xmlns:a16="http://schemas.microsoft.com/office/drawing/2014/main" id="{26DE421B-BF7D-4AE4-82CA-1E7E305E4482}"/>
                  </a:ext>
                </a:extLst>
              </p:cNvPr>
              <p:cNvCxnSpPr/>
              <p:nvPr/>
            </p:nvCxnSpPr>
            <p:spPr>
              <a:xfrm>
                <a:off x="4396556" y="3323869"/>
                <a:ext cx="4824000" cy="0"/>
              </a:xfrm>
              <a:prstGeom prst="straightConnector1">
                <a:avLst/>
              </a:prstGeom>
              <a:ln w="187325">
                <a:solidFill>
                  <a:srgbClr val="193EB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Rectangle 26">
                <a:extLst>
                  <a:ext uri="{FF2B5EF4-FFF2-40B4-BE49-F238E27FC236}">
                    <a16:creationId xmlns="" xmlns:a16="http://schemas.microsoft.com/office/drawing/2014/main" id="{416433ED-036C-4DD6-B9FC-920B4CC744E5}"/>
                  </a:ext>
                </a:extLst>
              </p:cNvPr>
              <p:cNvSpPr/>
              <p:nvPr/>
            </p:nvSpPr>
            <p:spPr>
              <a:xfrm>
                <a:off x="6178172" y="3239231"/>
                <a:ext cx="1260770" cy="200055"/>
              </a:xfrm>
              <a:prstGeom prst="rect">
                <a:avLst/>
              </a:prstGeom>
              <a:noFill/>
              <a:ln>
                <a:noFill/>
              </a:ln>
            </p:spPr>
            <p:txBody>
              <a:bodyPr wrap="square" lIns="0" tIns="0" rIns="0" bIns="0">
                <a:spAutoFit/>
              </a:bodyPr>
              <a:lstStyle/>
              <a:p>
                <a:pPr algn="ctr"/>
                <a:r>
                  <a:rPr lang="en-US" altLang="ko-KR" sz="1300" dirty="0">
                    <a:solidFill>
                      <a:schemeClr val="bg1"/>
                    </a:solidFill>
                    <a:latin typeface="SamsungOne 700" panose="020B0803030303020204" pitchFamily="34" charset="0"/>
                    <a:ea typeface="SamsungOne 700" panose="020B0803030303020204" pitchFamily="34" charset="0"/>
                  </a:rPr>
                  <a:t>Autonomous</a:t>
                </a:r>
                <a:endParaRPr lang="ko-KR" altLang="en-US" sz="1300" dirty="0">
                  <a:solidFill>
                    <a:schemeClr val="bg1"/>
                  </a:solidFill>
                  <a:latin typeface="SamsungOne 700" panose="020B0803030303020204" pitchFamily="34" charset="0"/>
                  <a:ea typeface="SamsungOne 700" panose="020B0803030303020204" pitchFamily="34" charset="0"/>
                </a:endParaRPr>
              </a:p>
            </p:txBody>
          </p:sp>
        </p:grpSp>
        <p:grpSp>
          <p:nvGrpSpPr>
            <p:cNvPr id="86" name="그룹 85"/>
            <p:cNvGrpSpPr/>
            <p:nvPr/>
          </p:nvGrpSpPr>
          <p:grpSpPr>
            <a:xfrm>
              <a:off x="989841" y="2471601"/>
              <a:ext cx="3168000" cy="181868"/>
              <a:chOff x="2033348" y="3219206"/>
              <a:chExt cx="3168000" cy="200055"/>
            </a:xfrm>
          </p:grpSpPr>
          <p:cxnSp>
            <p:nvCxnSpPr>
              <p:cNvPr id="123" name="직선 화살표 연결선 4">
                <a:extLst>
                  <a:ext uri="{FF2B5EF4-FFF2-40B4-BE49-F238E27FC236}">
                    <a16:creationId xmlns="" xmlns:a16="http://schemas.microsoft.com/office/drawing/2014/main" id="{0EF73760-7E5F-4632-85BC-F3A2E469734A}"/>
                  </a:ext>
                </a:extLst>
              </p:cNvPr>
              <p:cNvCxnSpPr/>
              <p:nvPr/>
            </p:nvCxnSpPr>
            <p:spPr>
              <a:xfrm>
                <a:off x="2033348" y="3310077"/>
                <a:ext cx="3168000" cy="0"/>
              </a:xfrm>
              <a:prstGeom prst="straightConnector1">
                <a:avLst/>
              </a:prstGeom>
              <a:ln w="193675">
                <a:solidFill>
                  <a:schemeClr val="bg1">
                    <a:lumMod val="75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24" name="Rectangle 26">
                <a:extLst>
                  <a:ext uri="{FF2B5EF4-FFF2-40B4-BE49-F238E27FC236}">
                    <a16:creationId xmlns="" xmlns:a16="http://schemas.microsoft.com/office/drawing/2014/main" id="{28C4F3F4-EBFA-44CA-BB33-8615F9170EFD}"/>
                  </a:ext>
                </a:extLst>
              </p:cNvPr>
              <p:cNvSpPr/>
              <p:nvPr/>
            </p:nvSpPr>
            <p:spPr>
              <a:xfrm>
                <a:off x="3148942" y="3219206"/>
                <a:ext cx="936813" cy="200055"/>
              </a:xfrm>
              <a:prstGeom prst="rect">
                <a:avLst/>
              </a:prstGeom>
            </p:spPr>
            <p:txBody>
              <a:bodyPr wrap="square" lIns="0" tIns="0" rIns="0" bIns="0">
                <a:spAutoFit/>
              </a:bodyPr>
              <a:lstStyle/>
              <a:p>
                <a:pPr algn="ctr"/>
                <a:r>
                  <a:rPr lang="en-US" altLang="ko-KR" sz="1300" dirty="0">
                    <a:solidFill>
                      <a:schemeClr val="bg1"/>
                    </a:solidFill>
                    <a:latin typeface="SamsungOne 700" panose="020B0803030303020204" pitchFamily="34" charset="0"/>
                    <a:ea typeface="SamsungOne 700" panose="020B0803030303020204" pitchFamily="34" charset="0"/>
                  </a:rPr>
                  <a:t>ADAS</a:t>
                </a:r>
                <a:r>
                  <a:rPr lang="en-US" altLang="ko-KR" sz="1300" baseline="30000" dirty="0">
                    <a:solidFill>
                      <a:schemeClr val="bg1"/>
                    </a:solidFill>
                    <a:latin typeface="SamsungOne 700" panose="020B0803030303020204" pitchFamily="34" charset="0"/>
                    <a:ea typeface="SamsungOne 700" panose="020B0803030303020204" pitchFamily="34" charset="0"/>
                  </a:rPr>
                  <a:t>1)</a:t>
                </a:r>
                <a:endParaRPr lang="ko-KR" altLang="en-US" sz="1300" baseline="30000" dirty="0">
                  <a:solidFill>
                    <a:schemeClr val="bg1"/>
                  </a:solidFill>
                  <a:latin typeface="SamsungOne 700" panose="020B0803030303020204" pitchFamily="34" charset="0"/>
                  <a:ea typeface="SamsungOne 700" panose="020B0803030303020204" pitchFamily="34" charset="0"/>
                </a:endParaRPr>
              </a:p>
            </p:txBody>
          </p:sp>
        </p:grpSp>
      </p:grpSp>
    </p:spTree>
    <p:custDataLst>
      <p:tags r:id="rId1"/>
    </p:custDataLst>
    <p:extLst>
      <p:ext uri="{BB962C8B-B14F-4D97-AF65-F5344CB8AC3E}">
        <p14:creationId xmlns:p14="http://schemas.microsoft.com/office/powerpoint/2010/main" val="49634847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2" name="직사각형 3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3.3. Autonomous Vehicle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33" name="직사각형 3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34" name="모서리가 둥근 직사각형 4">
            <a:extLst>
              <a:ext uri="{FF2B5EF4-FFF2-40B4-BE49-F238E27FC236}">
                <a16:creationId xmlns="" xmlns:a16="http://schemas.microsoft.com/office/drawing/2014/main" id="{96D7372A-914A-47EB-8F33-C8C8F007ACEE}"/>
              </a:ext>
            </a:extLst>
          </p:cNvPr>
          <p:cNvSpPr/>
          <p:nvPr/>
        </p:nvSpPr>
        <p:spPr>
          <a:xfrm>
            <a:off x="4951413" y="1730829"/>
            <a:ext cx="4400353" cy="369842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36" name="그룹 35">
            <a:extLst>
              <a:ext uri="{FF2B5EF4-FFF2-40B4-BE49-F238E27FC236}">
                <a16:creationId xmlns="" xmlns:a16="http://schemas.microsoft.com/office/drawing/2014/main" id="{CB72844A-B518-488C-A437-A8F7DA42F1D6}"/>
              </a:ext>
            </a:extLst>
          </p:cNvPr>
          <p:cNvGrpSpPr/>
          <p:nvPr/>
        </p:nvGrpSpPr>
        <p:grpSpPr>
          <a:xfrm>
            <a:off x="5195590" y="1826840"/>
            <a:ext cx="3911999" cy="3506404"/>
            <a:chOff x="5014440" y="1628800"/>
            <a:chExt cx="3911999" cy="3506404"/>
          </a:xfrm>
        </p:grpSpPr>
        <p:graphicFrame>
          <p:nvGraphicFramePr>
            <p:cNvPr id="37" name="차트 29">
              <a:extLst>
                <a:ext uri="{FF2B5EF4-FFF2-40B4-BE49-F238E27FC236}">
                  <a16:creationId xmlns="" xmlns:a16="http://schemas.microsoft.com/office/drawing/2014/main" id="{5E28D7F9-8C59-46DE-AA23-B328C3B13581}"/>
                </a:ext>
              </a:extLst>
            </p:cNvPr>
            <p:cNvGraphicFramePr/>
            <p:nvPr>
              <p:extLst>
                <p:ext uri="{D42A27DB-BD31-4B8C-83A1-F6EECF244321}">
                  <p14:modId xmlns:p14="http://schemas.microsoft.com/office/powerpoint/2010/main" val="3235653437"/>
                </p:ext>
              </p:extLst>
            </p:nvPr>
          </p:nvGraphicFramePr>
          <p:xfrm>
            <a:off x="5014440" y="2252301"/>
            <a:ext cx="3861566" cy="2882903"/>
          </p:xfrm>
          <a:graphic>
            <a:graphicData uri="http://schemas.openxmlformats.org/drawingml/2006/chart">
              <c:chart xmlns:c="http://schemas.openxmlformats.org/drawingml/2006/chart" xmlns:r="http://schemas.openxmlformats.org/officeDocument/2006/relationships" r:id="rId4"/>
            </a:graphicData>
          </a:graphic>
        </p:graphicFrame>
        <p:pic>
          <p:nvPicPr>
            <p:cNvPr id="38" name="그림 14">
              <a:extLst>
                <a:ext uri="{FF2B5EF4-FFF2-40B4-BE49-F238E27FC236}">
                  <a16:creationId xmlns="" xmlns:a16="http://schemas.microsoft.com/office/drawing/2014/main" id="{E9EE7A83-C1E6-445B-8FF8-9849DB9662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6284" y="2927679"/>
              <a:ext cx="2807499" cy="1714450"/>
            </a:xfrm>
            <a:prstGeom prst="rect">
              <a:avLst/>
            </a:prstGeom>
          </p:spPr>
        </p:pic>
        <p:sp>
          <p:nvSpPr>
            <p:cNvPr id="39" name="Rectangle 15">
              <a:extLst>
                <a:ext uri="{FF2B5EF4-FFF2-40B4-BE49-F238E27FC236}">
                  <a16:creationId xmlns="" xmlns:a16="http://schemas.microsoft.com/office/drawing/2014/main" id="{105E7D8A-0C0F-4C9D-A947-C0DCD74CAF8B}"/>
                </a:ext>
              </a:extLst>
            </p:cNvPr>
            <p:cNvSpPr/>
            <p:nvPr/>
          </p:nvSpPr>
          <p:spPr>
            <a:xfrm rot="5400000">
              <a:off x="7830765" y="3611920"/>
              <a:ext cx="1991293"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50000"/>
                    </a:schemeClr>
                  </a:solidFill>
                  <a:latin typeface="SamsungOne 400" panose="020B0503030303020204" pitchFamily="34" charset="0"/>
                  <a:ea typeface="SamsungOne 400" panose="020B0503030303020204" pitchFamily="34" charset="0"/>
                </a:rPr>
                <a:t>Miles Driven in California</a:t>
              </a:r>
              <a:endParaRPr lang="ko-KR" altLang="en-US" sz="1300" dirty="0">
                <a:solidFill>
                  <a:schemeClr val="bg2">
                    <a:lumMod val="50000"/>
                  </a:schemeClr>
                </a:solidFill>
                <a:latin typeface="SamsungOne 400" panose="020B0503030303020204" pitchFamily="34" charset="0"/>
              </a:endParaRPr>
            </a:p>
          </p:txBody>
        </p:sp>
        <p:sp>
          <p:nvSpPr>
            <p:cNvPr id="40" name="Rectangle 15">
              <a:extLst>
                <a:ext uri="{FF2B5EF4-FFF2-40B4-BE49-F238E27FC236}">
                  <a16:creationId xmlns="" xmlns:a16="http://schemas.microsoft.com/office/drawing/2014/main" id="{68093F12-8C2C-4F70-81F8-A1CD59F3C86D}"/>
                </a:ext>
              </a:extLst>
            </p:cNvPr>
            <p:cNvSpPr/>
            <p:nvPr/>
          </p:nvSpPr>
          <p:spPr>
            <a:xfrm>
              <a:off x="5417940" y="3871360"/>
              <a:ext cx="376689"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anose="020B0503030303020204" pitchFamily="34" charset="0"/>
                  <a:ea typeface="SamsungOne 400" panose="020B0503030303020204" pitchFamily="34" charset="0"/>
                </a:rPr>
                <a:t>424K</a:t>
              </a:r>
              <a:endParaRPr lang="ko-KR" altLang="en-US" sz="1300" dirty="0">
                <a:solidFill>
                  <a:schemeClr val="bg2">
                    <a:lumMod val="25000"/>
                  </a:schemeClr>
                </a:solidFill>
                <a:latin typeface="SamsungOne 400" panose="020B0503030303020204" pitchFamily="34" charset="0"/>
              </a:endParaRPr>
            </a:p>
          </p:txBody>
        </p:sp>
        <p:sp>
          <p:nvSpPr>
            <p:cNvPr id="41" name="Rectangle 15">
              <a:extLst>
                <a:ext uri="{FF2B5EF4-FFF2-40B4-BE49-F238E27FC236}">
                  <a16:creationId xmlns="" xmlns:a16="http://schemas.microsoft.com/office/drawing/2014/main" id="{496B576F-52AF-49D9-B6A6-B61416CD53DA}"/>
                </a:ext>
              </a:extLst>
            </p:cNvPr>
            <p:cNvSpPr/>
            <p:nvPr/>
          </p:nvSpPr>
          <p:spPr>
            <a:xfrm>
              <a:off x="6341076" y="3509410"/>
              <a:ext cx="376689"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anose="020B0503030303020204" pitchFamily="34" charset="0"/>
                  <a:ea typeface="SamsungOne 400" panose="020B0503030303020204" pitchFamily="34" charset="0"/>
                </a:rPr>
                <a:t>636K</a:t>
              </a:r>
              <a:endParaRPr lang="ko-KR" altLang="en-US" sz="1300" dirty="0">
                <a:solidFill>
                  <a:schemeClr val="bg2">
                    <a:lumMod val="25000"/>
                  </a:schemeClr>
                </a:solidFill>
                <a:latin typeface="SamsungOne 400" panose="020B0503030303020204" pitchFamily="34" charset="0"/>
              </a:endParaRPr>
            </a:p>
          </p:txBody>
        </p:sp>
        <p:sp>
          <p:nvSpPr>
            <p:cNvPr id="42" name="직사각형 30">
              <a:extLst>
                <a:ext uri="{FF2B5EF4-FFF2-40B4-BE49-F238E27FC236}">
                  <a16:creationId xmlns="" xmlns:a16="http://schemas.microsoft.com/office/drawing/2014/main" id="{82D361FE-5834-4E33-AFC5-A9B15010759E}"/>
                </a:ext>
              </a:extLst>
            </p:cNvPr>
            <p:cNvSpPr/>
            <p:nvPr/>
          </p:nvSpPr>
          <p:spPr>
            <a:xfrm>
              <a:off x="5159653" y="1628800"/>
              <a:ext cx="3736008" cy="338554"/>
            </a:xfrm>
            <a:prstGeom prst="rect">
              <a:avLst/>
            </a:prstGeom>
          </p:spPr>
          <p:txBody>
            <a:bodyPr wrap="square">
              <a:spAutoFit/>
            </a:bodyPr>
            <a:lstStyle/>
            <a:p>
              <a:pPr algn="ctr"/>
              <a:r>
                <a:rPr lang="en-US" altLang="ko-KR" sz="1600" dirty="0">
                  <a:solidFill>
                    <a:srgbClr val="294D9D"/>
                  </a:solidFill>
                  <a:latin typeface="SamsungOne 700" panose="020B0803030303020204" pitchFamily="34" charset="0"/>
                  <a:ea typeface="SamsungOne 700" panose="020B0803030303020204" pitchFamily="34" charset="0"/>
                </a:rPr>
                <a:t>Waymo Disengagement Rate</a:t>
              </a:r>
              <a:endParaRPr lang="ko-KR" altLang="en-US" sz="1600" dirty="0">
                <a:solidFill>
                  <a:srgbClr val="294D9D"/>
                </a:solidFill>
                <a:latin typeface="SamsungOne 700" panose="020B0803030303020204" pitchFamily="34" charset="0"/>
                <a:ea typeface="SamsungOne 700" panose="020B0803030303020204" pitchFamily="34" charset="0"/>
              </a:endParaRPr>
            </a:p>
          </p:txBody>
        </p:sp>
        <p:sp>
          <p:nvSpPr>
            <p:cNvPr id="43" name="Rectangle 15">
              <a:extLst>
                <a:ext uri="{FF2B5EF4-FFF2-40B4-BE49-F238E27FC236}">
                  <a16:creationId xmlns="" xmlns:a16="http://schemas.microsoft.com/office/drawing/2014/main" id="{616F55B6-9ECC-4A2D-9B9D-5C8D32BB03DD}"/>
                </a:ext>
              </a:extLst>
            </p:cNvPr>
            <p:cNvSpPr/>
            <p:nvPr/>
          </p:nvSpPr>
          <p:spPr>
            <a:xfrm>
              <a:off x="7221526" y="2200591"/>
              <a:ext cx="1504858"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300" dirty="0">
                  <a:solidFill>
                    <a:schemeClr val="bg2">
                      <a:lumMod val="50000"/>
                    </a:schemeClr>
                  </a:solidFill>
                  <a:latin typeface="SamsungOne 400" panose="020B0503030303020204" pitchFamily="34" charset="0"/>
                  <a:ea typeface="SamsungOne 400" panose="020B0503030303020204" pitchFamily="34" charset="0"/>
                </a:rPr>
                <a:t>Per 1000 Miles</a:t>
              </a:r>
              <a:endParaRPr lang="ko-KR" altLang="en-US" sz="1300" dirty="0">
                <a:solidFill>
                  <a:schemeClr val="bg2">
                    <a:lumMod val="50000"/>
                  </a:schemeClr>
                </a:solidFill>
                <a:latin typeface="SamsungOne 400" panose="020B0503030303020204" pitchFamily="34" charset="0"/>
              </a:endParaRPr>
            </a:p>
          </p:txBody>
        </p:sp>
        <p:pic>
          <p:nvPicPr>
            <p:cNvPr id="44" name="그림 12">
              <a:extLst>
                <a:ext uri="{FF2B5EF4-FFF2-40B4-BE49-F238E27FC236}">
                  <a16:creationId xmlns="" xmlns:a16="http://schemas.microsoft.com/office/drawing/2014/main" id="{7C70AD56-4218-47A0-A4FD-60B95D08D56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59653" y="2458056"/>
              <a:ext cx="893261" cy="446631"/>
            </a:xfrm>
            <a:prstGeom prst="rect">
              <a:avLst/>
            </a:prstGeom>
          </p:spPr>
        </p:pic>
        <p:sp>
          <p:nvSpPr>
            <p:cNvPr id="45" name="Rectangle 15">
              <a:extLst>
                <a:ext uri="{FF2B5EF4-FFF2-40B4-BE49-F238E27FC236}">
                  <a16:creationId xmlns="" xmlns:a16="http://schemas.microsoft.com/office/drawing/2014/main" id="{28AE5F53-CECF-4DF6-A759-0B489DA7AB61}"/>
                </a:ext>
              </a:extLst>
            </p:cNvPr>
            <p:cNvSpPr/>
            <p:nvPr/>
          </p:nvSpPr>
          <p:spPr>
            <a:xfrm>
              <a:off x="7245951" y="3999848"/>
              <a:ext cx="376689"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anose="020B0503030303020204" pitchFamily="34" charset="0"/>
                  <a:ea typeface="SamsungOne 400" panose="020B0503030303020204" pitchFamily="34" charset="0"/>
                </a:rPr>
                <a:t>352K</a:t>
              </a:r>
              <a:endParaRPr lang="ko-KR" altLang="en-US" sz="1300" dirty="0">
                <a:solidFill>
                  <a:schemeClr val="bg2">
                    <a:lumMod val="25000"/>
                  </a:schemeClr>
                </a:solidFill>
                <a:latin typeface="SamsungOne 400" panose="020B0503030303020204" pitchFamily="34" charset="0"/>
              </a:endParaRPr>
            </a:p>
          </p:txBody>
        </p:sp>
        <p:sp>
          <p:nvSpPr>
            <p:cNvPr id="46" name="Rectangle 15">
              <a:extLst>
                <a:ext uri="{FF2B5EF4-FFF2-40B4-BE49-F238E27FC236}">
                  <a16:creationId xmlns="" xmlns:a16="http://schemas.microsoft.com/office/drawing/2014/main" id="{5E6A7C9E-9629-458A-93F5-5B6468542F6B}"/>
                </a:ext>
              </a:extLst>
            </p:cNvPr>
            <p:cNvSpPr/>
            <p:nvPr/>
          </p:nvSpPr>
          <p:spPr>
            <a:xfrm>
              <a:off x="7929798" y="2472664"/>
              <a:ext cx="733560"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 400" panose="020B0503030303020204" pitchFamily="34" charset="0"/>
                  <a:ea typeface="SamsungOne 400" panose="020B0503030303020204" pitchFamily="34" charset="0"/>
                </a:rPr>
                <a:t>1.26M</a:t>
              </a:r>
              <a:endParaRPr lang="ko-KR" altLang="en-US" sz="1300" dirty="0">
                <a:solidFill>
                  <a:schemeClr val="bg2">
                    <a:lumMod val="25000"/>
                  </a:schemeClr>
                </a:solidFill>
                <a:latin typeface="SamsungOne 400" panose="020B0503030303020204" pitchFamily="34" charset="0"/>
              </a:endParaRPr>
            </a:p>
          </p:txBody>
        </p:sp>
        <p:sp>
          <p:nvSpPr>
            <p:cNvPr id="47" name="Rectangle 15">
              <a:extLst>
                <a:ext uri="{FF2B5EF4-FFF2-40B4-BE49-F238E27FC236}">
                  <a16:creationId xmlns="" xmlns:a16="http://schemas.microsoft.com/office/drawing/2014/main" id="{1D232AA2-14A7-402E-A320-AD0E17F39081}"/>
                </a:ext>
              </a:extLst>
            </p:cNvPr>
            <p:cNvSpPr/>
            <p:nvPr/>
          </p:nvSpPr>
          <p:spPr>
            <a:xfrm>
              <a:off x="5776342" y="2921583"/>
              <a:ext cx="231478"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rgbClr val="3366CC"/>
                  </a:solidFill>
                  <a:latin typeface="SamsungOne 400" panose="020B0503030303020204" pitchFamily="34" charset="0"/>
                  <a:ea typeface="SamsungOne 400" panose="020B0503030303020204" pitchFamily="34" charset="0"/>
                </a:rPr>
                <a:t>.64</a:t>
              </a:r>
              <a:endParaRPr lang="ko-KR" altLang="en-US" sz="1300" dirty="0">
                <a:solidFill>
                  <a:srgbClr val="3366CC"/>
                </a:solidFill>
                <a:latin typeface="SamsungOne 400" panose="020B0503030303020204" pitchFamily="34" charset="0"/>
              </a:endParaRPr>
            </a:p>
          </p:txBody>
        </p:sp>
        <p:sp>
          <p:nvSpPr>
            <p:cNvPr id="48" name="Rectangle 15">
              <a:extLst>
                <a:ext uri="{FF2B5EF4-FFF2-40B4-BE49-F238E27FC236}">
                  <a16:creationId xmlns="" xmlns:a16="http://schemas.microsoft.com/office/drawing/2014/main" id="{DDCA7495-F151-40D2-926F-7C63EB378092}"/>
                </a:ext>
              </a:extLst>
            </p:cNvPr>
            <p:cNvSpPr/>
            <p:nvPr/>
          </p:nvSpPr>
          <p:spPr>
            <a:xfrm>
              <a:off x="6404537" y="4450417"/>
              <a:ext cx="231478"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rgbClr val="3366CC"/>
                  </a:solidFill>
                  <a:latin typeface="SamsungOne 400" panose="020B0503030303020204" pitchFamily="34" charset="0"/>
                  <a:ea typeface="SamsungOne 400" panose="020B0503030303020204" pitchFamily="34" charset="0"/>
                </a:rPr>
                <a:t>.19</a:t>
              </a:r>
              <a:endParaRPr lang="ko-KR" altLang="en-US" sz="1300" dirty="0">
                <a:solidFill>
                  <a:srgbClr val="3366CC"/>
                </a:solidFill>
                <a:latin typeface="SamsungOne 400" panose="020B0503030303020204" pitchFamily="34" charset="0"/>
              </a:endParaRPr>
            </a:p>
          </p:txBody>
        </p:sp>
        <p:sp>
          <p:nvSpPr>
            <p:cNvPr id="49" name="Rectangle 15">
              <a:extLst>
                <a:ext uri="{FF2B5EF4-FFF2-40B4-BE49-F238E27FC236}">
                  <a16:creationId xmlns="" xmlns:a16="http://schemas.microsoft.com/office/drawing/2014/main" id="{85DD8738-EE34-4F23-BEDD-231A7B041040}"/>
                </a:ext>
              </a:extLst>
            </p:cNvPr>
            <p:cNvSpPr/>
            <p:nvPr/>
          </p:nvSpPr>
          <p:spPr>
            <a:xfrm>
              <a:off x="7309412" y="4450133"/>
              <a:ext cx="231478"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rgbClr val="3366CC"/>
                  </a:solidFill>
                  <a:latin typeface="SamsungOne 400" panose="020B0503030303020204" pitchFamily="34" charset="0"/>
                  <a:ea typeface="SamsungOne 400" panose="020B0503030303020204" pitchFamily="34" charset="0"/>
                </a:rPr>
                <a:t>.18</a:t>
              </a:r>
              <a:endParaRPr lang="ko-KR" altLang="en-US" sz="1300" dirty="0">
                <a:solidFill>
                  <a:srgbClr val="3366CC"/>
                </a:solidFill>
                <a:latin typeface="SamsungOne 400" panose="020B0503030303020204" pitchFamily="34" charset="0"/>
              </a:endParaRPr>
            </a:p>
          </p:txBody>
        </p:sp>
        <p:sp>
          <p:nvSpPr>
            <p:cNvPr id="50" name="Rectangle 15">
              <a:extLst>
                <a:ext uri="{FF2B5EF4-FFF2-40B4-BE49-F238E27FC236}">
                  <a16:creationId xmlns="" xmlns:a16="http://schemas.microsoft.com/office/drawing/2014/main" id="{9B2F6C66-9EFE-4F95-A00E-F6F682698D39}"/>
                </a:ext>
              </a:extLst>
            </p:cNvPr>
            <p:cNvSpPr/>
            <p:nvPr/>
          </p:nvSpPr>
          <p:spPr>
            <a:xfrm>
              <a:off x="8208270" y="4265467"/>
              <a:ext cx="231478"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rgbClr val="3366CC"/>
                  </a:solidFill>
                  <a:latin typeface="SamsungOne 400" panose="020B0503030303020204" pitchFamily="34" charset="0"/>
                  <a:ea typeface="SamsungOne 400" panose="020B0503030303020204" pitchFamily="34" charset="0"/>
                </a:rPr>
                <a:t>.09</a:t>
              </a:r>
              <a:endParaRPr lang="ko-KR" altLang="en-US" sz="1300" dirty="0">
                <a:solidFill>
                  <a:srgbClr val="3366CC"/>
                </a:solidFill>
                <a:latin typeface="SamsungOne 400" panose="020B0503030303020204" pitchFamily="34" charset="0"/>
              </a:endParaRPr>
            </a:p>
          </p:txBody>
        </p:sp>
      </p:grpSp>
      <p:sp>
        <p:nvSpPr>
          <p:cNvPr id="52" name="사각형: 둥근 모서리 32">
            <a:extLst>
              <a:ext uri="{FF2B5EF4-FFF2-40B4-BE49-F238E27FC236}">
                <a16:creationId xmlns="" xmlns:a16="http://schemas.microsoft.com/office/drawing/2014/main" id="{9F9FFF6C-7C72-4E08-8072-03F5113CBF51}"/>
              </a:ext>
            </a:extLst>
          </p:cNvPr>
          <p:cNvSpPr/>
          <p:nvPr/>
        </p:nvSpPr>
        <p:spPr>
          <a:xfrm>
            <a:off x="8141453" y="6156677"/>
            <a:ext cx="1325591" cy="199265"/>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1000" b="1" dirty="0">
                <a:latin typeface="SamsungOne 400" panose="020B0503030303020204" pitchFamily="34" charset="0"/>
                <a:ea typeface="SamsungOne 400" panose="020B0503030303020204" pitchFamily="34" charset="0"/>
              </a:rPr>
              <a:t>The Verge, Forbes</a:t>
            </a:r>
          </a:p>
        </p:txBody>
      </p:sp>
      <p:sp>
        <p:nvSpPr>
          <p:cNvPr id="51" name="직사각형 50">
            <a:extLst>
              <a:ext uri="{FF2B5EF4-FFF2-40B4-BE49-F238E27FC236}">
                <a16:creationId xmlns="" xmlns:a16="http://schemas.microsoft.com/office/drawing/2014/main" id="{02BFD686-EED9-4A77-9ED9-61C67668709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7"/>
              </a:buBlip>
              <a:defRPr/>
            </a:pPr>
            <a:r>
              <a:rPr lang="en-US" altLang="ko-KR" sz="1400" dirty="0">
                <a:solidFill>
                  <a:schemeClr val="tx1"/>
                </a:solidFill>
                <a:latin typeface="SamsungOne 400" panose="020B0503030303020204" pitchFamily="34" charset="0"/>
                <a:ea typeface="SamsungOne 400" panose="020B0503030303020204" pitchFamily="34" charset="0"/>
              </a:rPr>
              <a:t>Miles per Disengagement</a:t>
            </a:r>
          </a:p>
        </p:txBody>
      </p:sp>
      <p:sp>
        <p:nvSpPr>
          <p:cNvPr id="53" name="직사각형 52">
            <a:extLst>
              <a:ext uri="{FF2B5EF4-FFF2-40B4-BE49-F238E27FC236}">
                <a16:creationId xmlns="" xmlns:a16="http://schemas.microsoft.com/office/drawing/2014/main" id="{28A38FC0-4082-468F-87D8-D0C48184E891}"/>
              </a:ext>
            </a:extLst>
          </p:cNvPr>
          <p:cNvSpPr/>
          <p:nvPr/>
        </p:nvSpPr>
        <p:spPr>
          <a:xfrm>
            <a:off x="702940" y="1700808"/>
            <a:ext cx="4217695" cy="3151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All companies actively testing self-driving cars on public roads in California are required to disclose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number of miles driven and the frequency in which human drivers were forced to take control of their driverless vehicles - also known as a “disengagement”.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Waymo said its autonomous system only disengaged at a rate of once every 11,017 miles. GM Cruise reported the second-lowest disengagement rate, with a safety driver taking over every 5,205 miles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Other startups making progress include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Zoox</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(0.50 disengagements per 1,000 miles),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Nuro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(0.97 disengagements per 1,000 miles), and Pony.ai (0.98 disengagements per 1,000 miles). </a:t>
            </a:r>
          </a:p>
        </p:txBody>
      </p:sp>
    </p:spTree>
    <p:custDataLst>
      <p:tags r:id="rId1"/>
    </p:custDataLst>
    <p:extLst>
      <p:ext uri="{BB962C8B-B14F-4D97-AF65-F5344CB8AC3E}">
        <p14:creationId xmlns:p14="http://schemas.microsoft.com/office/powerpoint/2010/main" val="392883496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3.3. Autonomous Vehicle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8" name="사각형: 둥근 모서리 32">
            <a:extLst>
              <a:ext uri="{FF2B5EF4-FFF2-40B4-BE49-F238E27FC236}">
                <a16:creationId xmlns="" xmlns:a16="http://schemas.microsoft.com/office/drawing/2014/main" id="{9F9FFF6C-7C72-4E08-8072-03F5113CBF51}"/>
              </a:ext>
            </a:extLst>
          </p:cNvPr>
          <p:cNvSpPr/>
          <p:nvPr/>
        </p:nvSpPr>
        <p:spPr>
          <a:xfrm>
            <a:off x="2581763" y="5805264"/>
            <a:ext cx="4875177" cy="360040"/>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84138"/>
            <a:r>
              <a:rPr lang="en-US" altLang="ko-KR" sz="1000" b="1" dirty="0">
                <a:solidFill>
                  <a:schemeClr val="bg1"/>
                </a:solidFill>
                <a:latin typeface="SamsungOne 400" panose="020B0503030303020204" pitchFamily="34" charset="0"/>
                <a:ea typeface="SamsungOne 400" panose="020B0503030303020204" pitchFamily="34" charset="0"/>
              </a:rPr>
              <a:t>https://www.forbes.com/sites/alanohnsman/2018/03/02/waymo-is-millions-of-miles-ahead-in-robot-car-tests-does-it-need-a-billion-more/#c854b381ef4c</a:t>
            </a:r>
          </a:p>
        </p:txBody>
      </p:sp>
      <p:grpSp>
        <p:nvGrpSpPr>
          <p:cNvPr id="19" name="그룹 18">
            <a:extLst>
              <a:ext uri="{FF2B5EF4-FFF2-40B4-BE49-F238E27FC236}">
                <a16:creationId xmlns="" xmlns:a16="http://schemas.microsoft.com/office/drawing/2014/main" id="{ED269402-F347-4A76-A2BC-51557A0064FC}"/>
              </a:ext>
            </a:extLst>
          </p:cNvPr>
          <p:cNvGrpSpPr/>
          <p:nvPr/>
        </p:nvGrpSpPr>
        <p:grpSpPr>
          <a:xfrm>
            <a:off x="2647156" y="3042235"/>
            <a:ext cx="4680520" cy="2680404"/>
            <a:chOff x="3655268" y="4077392"/>
            <a:chExt cx="4400353" cy="2519960"/>
          </a:xfrm>
        </p:grpSpPr>
        <p:sp>
          <p:nvSpPr>
            <p:cNvPr id="20" name="모서리가 둥근 직사각형 4">
              <a:extLst>
                <a:ext uri="{FF2B5EF4-FFF2-40B4-BE49-F238E27FC236}">
                  <a16:creationId xmlns="" xmlns:a16="http://schemas.microsoft.com/office/drawing/2014/main" id="{16587D51-53DA-426A-ABAE-424BA9C2FA5C}"/>
                </a:ext>
              </a:extLst>
            </p:cNvPr>
            <p:cNvSpPr/>
            <p:nvPr/>
          </p:nvSpPr>
          <p:spPr>
            <a:xfrm>
              <a:off x="3655268" y="4077392"/>
              <a:ext cx="4400353" cy="25199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1" name="Picture 2" descr="Image result for google waymo autonomous vehicle&quot;">
              <a:extLst>
                <a:ext uri="{FF2B5EF4-FFF2-40B4-BE49-F238E27FC236}">
                  <a16:creationId xmlns="" xmlns:a16="http://schemas.microsoft.com/office/drawing/2014/main" id="{5BE93A5C-64BB-4DD2-A8EE-CA40F50698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5527" y="4149080"/>
              <a:ext cx="4239834" cy="2384991"/>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직사각형 21">
            <a:extLst>
              <a:ext uri="{FF2B5EF4-FFF2-40B4-BE49-F238E27FC236}">
                <a16:creationId xmlns="" xmlns:a16="http://schemas.microsoft.com/office/drawing/2014/main" id="{9A765AF6-02D7-47A4-BB72-C8B0676D45CF}"/>
              </a:ext>
            </a:extLst>
          </p:cNvPr>
          <p:cNvSpPr/>
          <p:nvPr/>
        </p:nvSpPr>
        <p:spPr>
          <a:xfrm>
            <a:off x="702940" y="1700808"/>
            <a:ext cx="8632825"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Google has made a name for itself in the auto space. Its self-driving project Waymo is the first autonomous vehicle developer to deploy a commercial fleet of AVs.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Investors remain confident in companies developing the full autonomous driving stack, pouring hundreds of millions of dollars into GM’s Cruise Automation ($750M from Honda in October 2018 and $900M from SoftBank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May prior) and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Zoox</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($500M in July 2018). Other startups here include Drive.ai, Pony.ai, and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Nuro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23" name="직사각형 22">
            <a:extLst>
              <a:ext uri="{FF2B5EF4-FFF2-40B4-BE49-F238E27FC236}">
                <a16:creationId xmlns="" xmlns:a16="http://schemas.microsoft.com/office/drawing/2014/main" id="{0749BE4A-8D52-4CC7-8FB5-DF5D36D92A54}"/>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Miles per Disengagement</a:t>
            </a:r>
          </a:p>
        </p:txBody>
      </p:sp>
    </p:spTree>
    <p:custDataLst>
      <p:tags r:id="rId1"/>
    </p:custDataLst>
    <p:extLst>
      <p:ext uri="{BB962C8B-B14F-4D97-AF65-F5344CB8AC3E}">
        <p14:creationId xmlns:p14="http://schemas.microsoft.com/office/powerpoint/2010/main" val="196708062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그룹 5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2" name="직사각형 5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3.3. Autonomous Vehicle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53" name="직사각형 5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85" name="Group 1">
            <a:extLst>
              <a:ext uri="{FF2B5EF4-FFF2-40B4-BE49-F238E27FC236}">
                <a16:creationId xmlns="" xmlns:a16="http://schemas.microsoft.com/office/drawing/2014/main" id="{DF0AE0E3-82C1-4FC5-B3ED-CDEAE2C795D7}"/>
              </a:ext>
            </a:extLst>
          </p:cNvPr>
          <p:cNvGrpSpPr/>
          <p:nvPr/>
        </p:nvGrpSpPr>
        <p:grpSpPr>
          <a:xfrm>
            <a:off x="2713021" y="2924944"/>
            <a:ext cx="4872364" cy="3130478"/>
            <a:chOff x="4053030" y="2484140"/>
            <a:chExt cx="4872364" cy="3203795"/>
          </a:xfrm>
        </p:grpSpPr>
        <p:grpSp>
          <p:nvGrpSpPr>
            <p:cNvPr id="86" name="그룹 41">
              <a:extLst>
                <a:ext uri="{FF2B5EF4-FFF2-40B4-BE49-F238E27FC236}">
                  <a16:creationId xmlns="" xmlns:a16="http://schemas.microsoft.com/office/drawing/2014/main" id="{00AB5F7F-6152-45DF-B14A-140D0F1EBE79}"/>
                </a:ext>
              </a:extLst>
            </p:cNvPr>
            <p:cNvGrpSpPr/>
            <p:nvPr/>
          </p:nvGrpSpPr>
          <p:grpSpPr>
            <a:xfrm>
              <a:off x="5149148" y="2930019"/>
              <a:ext cx="2376364" cy="2340000"/>
              <a:chOff x="5149148" y="2930019"/>
              <a:chExt cx="2376364" cy="2340000"/>
            </a:xfrm>
          </p:grpSpPr>
          <p:cxnSp>
            <p:nvCxnSpPr>
              <p:cNvPr id="107" name="직선 연결선 30">
                <a:extLst>
                  <a:ext uri="{FF2B5EF4-FFF2-40B4-BE49-F238E27FC236}">
                    <a16:creationId xmlns="" xmlns:a16="http://schemas.microsoft.com/office/drawing/2014/main" id="{FC471E30-9D0A-45A3-9C03-5A3E7F21C298}"/>
                  </a:ext>
                </a:extLst>
              </p:cNvPr>
              <p:cNvCxnSpPr/>
              <p:nvPr/>
            </p:nvCxnSpPr>
            <p:spPr>
              <a:xfrm>
                <a:off x="6337330" y="2930019"/>
                <a:ext cx="0" cy="2340000"/>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8" name="직선 연결선 35">
                <a:extLst>
                  <a:ext uri="{FF2B5EF4-FFF2-40B4-BE49-F238E27FC236}">
                    <a16:creationId xmlns="" xmlns:a16="http://schemas.microsoft.com/office/drawing/2014/main" id="{95BA8288-7E9D-45A5-BCB6-BEA32DDC4052}"/>
                  </a:ext>
                </a:extLst>
              </p:cNvPr>
              <p:cNvCxnSpPr/>
              <p:nvPr/>
            </p:nvCxnSpPr>
            <p:spPr>
              <a:xfrm>
                <a:off x="5149148" y="4104620"/>
                <a:ext cx="2376364" cy="0"/>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9" name="직선 연결선 38">
                <a:extLst>
                  <a:ext uri="{FF2B5EF4-FFF2-40B4-BE49-F238E27FC236}">
                    <a16:creationId xmlns="" xmlns:a16="http://schemas.microsoft.com/office/drawing/2014/main" id="{59B165EB-7B0E-4E7F-8D66-37CAD67406E9}"/>
                  </a:ext>
                </a:extLst>
              </p:cNvPr>
              <p:cNvCxnSpPr/>
              <p:nvPr/>
            </p:nvCxnSpPr>
            <p:spPr>
              <a:xfrm>
                <a:off x="5499966" y="3267256"/>
                <a:ext cx="1674728" cy="1674728"/>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0" name="직선 연결선 40">
                <a:extLst>
                  <a:ext uri="{FF2B5EF4-FFF2-40B4-BE49-F238E27FC236}">
                    <a16:creationId xmlns="" xmlns:a16="http://schemas.microsoft.com/office/drawing/2014/main" id="{4E85315A-A7A3-4B8D-8B76-04720D67940A}"/>
                  </a:ext>
                </a:extLst>
              </p:cNvPr>
              <p:cNvCxnSpPr/>
              <p:nvPr/>
            </p:nvCxnSpPr>
            <p:spPr>
              <a:xfrm flipH="1">
                <a:off x="5505587" y="3272877"/>
                <a:ext cx="1663486" cy="1663486"/>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pic>
          <p:nvPicPr>
            <p:cNvPr id="87" name="그림 28">
              <a:extLst>
                <a:ext uri="{FF2B5EF4-FFF2-40B4-BE49-F238E27FC236}">
                  <a16:creationId xmlns="" xmlns:a16="http://schemas.microsoft.com/office/drawing/2014/main" id="{8B9EEFF4-85BE-4095-BDD9-0F7A8CE616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8229" y="3685519"/>
              <a:ext cx="838202" cy="838202"/>
            </a:xfrm>
            <a:prstGeom prst="rect">
              <a:avLst/>
            </a:prstGeom>
          </p:spPr>
        </p:pic>
        <p:sp>
          <p:nvSpPr>
            <p:cNvPr id="88" name="Rectangle 15">
              <a:extLst>
                <a:ext uri="{FF2B5EF4-FFF2-40B4-BE49-F238E27FC236}">
                  <a16:creationId xmlns="" xmlns:a16="http://schemas.microsoft.com/office/drawing/2014/main" id="{BD45AABB-CD62-4226-B19A-35AF05BA5333}"/>
                </a:ext>
              </a:extLst>
            </p:cNvPr>
            <p:cNvSpPr/>
            <p:nvPr/>
          </p:nvSpPr>
          <p:spPr>
            <a:xfrm>
              <a:off x="5736876" y="2784968"/>
              <a:ext cx="1200908" cy="200055"/>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50000"/>
                    </a:schemeClr>
                  </a:solidFill>
                  <a:latin typeface="SamsungOne 400" panose="020B0503030303020204" pitchFamily="34" charset="0"/>
                  <a:ea typeface="SamsungOne 400" panose="020B0503030303020204" pitchFamily="34" charset="0"/>
                </a:rPr>
                <a:t>AUTOMAKERS</a:t>
              </a:r>
              <a:endParaRPr lang="ko-KR" altLang="en-US" sz="1300" dirty="0">
                <a:solidFill>
                  <a:schemeClr val="bg2">
                    <a:lumMod val="50000"/>
                  </a:schemeClr>
                </a:solidFill>
                <a:latin typeface="SamsungOne 400" panose="020B0503030303020204" pitchFamily="34" charset="0"/>
              </a:endParaRPr>
            </a:p>
          </p:txBody>
        </p:sp>
        <p:pic>
          <p:nvPicPr>
            <p:cNvPr id="89" name="그림 4">
              <a:extLst>
                <a:ext uri="{FF2B5EF4-FFF2-40B4-BE49-F238E27FC236}">
                  <a16:creationId xmlns="" xmlns:a16="http://schemas.microsoft.com/office/drawing/2014/main" id="{5192E472-BC20-4C99-8822-58A59D1466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97417" y="2563455"/>
              <a:ext cx="934472" cy="118488"/>
            </a:xfrm>
            <a:prstGeom prst="rect">
              <a:avLst/>
            </a:prstGeom>
          </p:spPr>
        </p:pic>
        <p:pic>
          <p:nvPicPr>
            <p:cNvPr id="90" name="그림 5">
              <a:extLst>
                <a:ext uri="{FF2B5EF4-FFF2-40B4-BE49-F238E27FC236}">
                  <a16:creationId xmlns="" xmlns:a16="http://schemas.microsoft.com/office/drawing/2014/main" id="{96E5E3BD-9AE6-4C0E-AAEA-4194BBBEFAE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95926" y="2484140"/>
              <a:ext cx="623321" cy="277118"/>
            </a:xfrm>
            <a:prstGeom prst="rect">
              <a:avLst/>
            </a:prstGeom>
          </p:spPr>
        </p:pic>
        <p:pic>
          <p:nvPicPr>
            <p:cNvPr id="91" name="그림 7">
              <a:extLst>
                <a:ext uri="{FF2B5EF4-FFF2-40B4-BE49-F238E27FC236}">
                  <a16:creationId xmlns="" xmlns:a16="http://schemas.microsoft.com/office/drawing/2014/main" id="{D662173B-E229-4C41-82F1-4DFD0D184E3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47352" y="4156637"/>
              <a:ext cx="1170434" cy="324613"/>
            </a:xfrm>
            <a:prstGeom prst="rect">
              <a:avLst/>
            </a:prstGeom>
          </p:spPr>
        </p:pic>
        <p:sp>
          <p:nvSpPr>
            <p:cNvPr id="92" name="Rectangle 15">
              <a:extLst>
                <a:ext uri="{FF2B5EF4-FFF2-40B4-BE49-F238E27FC236}">
                  <a16:creationId xmlns="" xmlns:a16="http://schemas.microsoft.com/office/drawing/2014/main" id="{723BB841-A508-4333-BCA6-8290E7337797}"/>
                </a:ext>
              </a:extLst>
            </p:cNvPr>
            <p:cNvSpPr/>
            <p:nvPr/>
          </p:nvSpPr>
          <p:spPr>
            <a:xfrm>
              <a:off x="4241259" y="3992797"/>
              <a:ext cx="982622" cy="200055"/>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50000"/>
                    </a:schemeClr>
                  </a:solidFill>
                  <a:latin typeface="SamsungOne 400" panose="020B0503030303020204" pitchFamily="34" charset="0"/>
                  <a:ea typeface="SamsungOne 400" panose="020B0503030303020204" pitchFamily="34" charset="0"/>
                </a:rPr>
                <a:t>LiDAR TECH</a:t>
              </a:r>
              <a:endParaRPr lang="ko-KR" altLang="en-US" sz="1300" dirty="0">
                <a:solidFill>
                  <a:schemeClr val="bg2">
                    <a:lumMod val="50000"/>
                  </a:schemeClr>
                </a:solidFill>
                <a:latin typeface="SamsungOne 400" panose="020B0503030303020204" pitchFamily="34" charset="0"/>
              </a:endParaRPr>
            </a:p>
          </p:txBody>
        </p:sp>
        <p:sp>
          <p:nvSpPr>
            <p:cNvPr id="93" name="Rectangle 15">
              <a:extLst>
                <a:ext uri="{FF2B5EF4-FFF2-40B4-BE49-F238E27FC236}">
                  <a16:creationId xmlns="" xmlns:a16="http://schemas.microsoft.com/office/drawing/2014/main" id="{41F2E0DD-ECBC-43CD-80BF-A8D84FFE5622}"/>
                </a:ext>
              </a:extLst>
            </p:cNvPr>
            <p:cNvSpPr/>
            <p:nvPr/>
          </p:nvSpPr>
          <p:spPr>
            <a:xfrm>
              <a:off x="4413487" y="3184094"/>
              <a:ext cx="1200908" cy="200055"/>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50000"/>
                    </a:schemeClr>
                  </a:solidFill>
                  <a:latin typeface="SamsungOne 400" panose="020B0503030303020204" pitchFamily="34" charset="0"/>
                  <a:ea typeface="SamsungOne 400" panose="020B0503030303020204" pitchFamily="34" charset="0"/>
                </a:rPr>
                <a:t>CHIP MAKERS</a:t>
              </a:r>
              <a:endParaRPr lang="ko-KR" altLang="en-US" sz="1300" dirty="0">
                <a:solidFill>
                  <a:schemeClr val="bg2">
                    <a:lumMod val="50000"/>
                  </a:schemeClr>
                </a:solidFill>
                <a:latin typeface="SamsungOne 400" panose="020B0503030303020204" pitchFamily="34" charset="0"/>
              </a:endParaRPr>
            </a:p>
          </p:txBody>
        </p:sp>
        <p:pic>
          <p:nvPicPr>
            <p:cNvPr id="94" name="그림 10">
              <a:extLst>
                <a:ext uri="{FF2B5EF4-FFF2-40B4-BE49-F238E27FC236}">
                  <a16:creationId xmlns="" xmlns:a16="http://schemas.microsoft.com/office/drawing/2014/main" id="{C87960FF-3F15-49A1-BF35-24FE6E2AC12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02255" y="2784101"/>
              <a:ext cx="484984" cy="362126"/>
            </a:xfrm>
            <a:prstGeom prst="rect">
              <a:avLst/>
            </a:prstGeom>
          </p:spPr>
        </p:pic>
        <p:pic>
          <p:nvPicPr>
            <p:cNvPr id="95" name="그림 11">
              <a:extLst>
                <a:ext uri="{FF2B5EF4-FFF2-40B4-BE49-F238E27FC236}">
                  <a16:creationId xmlns="" xmlns:a16="http://schemas.microsoft.com/office/drawing/2014/main" id="{AE3AF0C2-D787-44B5-BBD2-BDA798EC91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3386" y="2793276"/>
              <a:ext cx="484984" cy="343776"/>
            </a:xfrm>
            <a:prstGeom prst="rect">
              <a:avLst/>
            </a:prstGeom>
          </p:spPr>
        </p:pic>
        <p:sp>
          <p:nvSpPr>
            <p:cNvPr id="96" name="Rectangle 15">
              <a:extLst>
                <a:ext uri="{FF2B5EF4-FFF2-40B4-BE49-F238E27FC236}">
                  <a16:creationId xmlns="" xmlns:a16="http://schemas.microsoft.com/office/drawing/2014/main" id="{37E3BAE2-BCD1-442F-A7B1-BE01990CEB6B}"/>
                </a:ext>
              </a:extLst>
            </p:cNvPr>
            <p:cNvSpPr/>
            <p:nvPr/>
          </p:nvSpPr>
          <p:spPr>
            <a:xfrm>
              <a:off x="4053030" y="4838265"/>
              <a:ext cx="1596154" cy="200055"/>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50000"/>
                    </a:schemeClr>
                  </a:solidFill>
                  <a:latin typeface="SamsungOne 400" panose="020B0503030303020204" pitchFamily="34" charset="0"/>
                  <a:ea typeface="SamsungOne 400" panose="020B0503030303020204" pitchFamily="34" charset="0"/>
                </a:rPr>
                <a:t>OPERATING SYSTEM</a:t>
              </a:r>
              <a:endParaRPr lang="ko-KR" altLang="en-US" sz="1300" dirty="0">
                <a:solidFill>
                  <a:schemeClr val="bg2">
                    <a:lumMod val="50000"/>
                  </a:schemeClr>
                </a:solidFill>
                <a:latin typeface="SamsungOne 400" panose="020B0503030303020204" pitchFamily="34" charset="0"/>
              </a:endParaRPr>
            </a:p>
          </p:txBody>
        </p:sp>
        <p:pic>
          <p:nvPicPr>
            <p:cNvPr id="97" name="그림 27">
              <a:extLst>
                <a:ext uri="{FF2B5EF4-FFF2-40B4-BE49-F238E27FC236}">
                  <a16:creationId xmlns="" xmlns:a16="http://schemas.microsoft.com/office/drawing/2014/main" id="{92E7B27B-EB70-4E62-A620-03F8916A99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87817" y="5062834"/>
              <a:ext cx="1526581" cy="212161"/>
            </a:xfrm>
            <a:prstGeom prst="rect">
              <a:avLst/>
            </a:prstGeom>
          </p:spPr>
        </p:pic>
        <p:sp>
          <p:nvSpPr>
            <p:cNvPr id="98" name="Rectangle 15">
              <a:extLst>
                <a:ext uri="{FF2B5EF4-FFF2-40B4-BE49-F238E27FC236}">
                  <a16:creationId xmlns="" xmlns:a16="http://schemas.microsoft.com/office/drawing/2014/main" id="{B5CDF295-E23B-4EF2-8A73-9123483C1251}"/>
                </a:ext>
              </a:extLst>
            </p:cNvPr>
            <p:cNvSpPr/>
            <p:nvPr/>
          </p:nvSpPr>
          <p:spPr>
            <a:xfrm>
              <a:off x="5703171" y="5255989"/>
              <a:ext cx="1268318" cy="200055"/>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50000"/>
                    </a:schemeClr>
                  </a:solidFill>
                  <a:latin typeface="SamsungOne 400" panose="020B0503030303020204" pitchFamily="34" charset="0"/>
                  <a:ea typeface="SamsungOne 400" panose="020B0503030303020204" pitchFamily="34" charset="0"/>
                </a:rPr>
                <a:t>CLOUD SERVICES</a:t>
              </a:r>
              <a:endParaRPr lang="ko-KR" altLang="en-US" sz="1300" dirty="0">
                <a:solidFill>
                  <a:schemeClr val="bg2">
                    <a:lumMod val="50000"/>
                  </a:schemeClr>
                </a:solidFill>
                <a:latin typeface="SamsungOne 400" panose="020B0503030303020204" pitchFamily="34" charset="0"/>
              </a:endParaRPr>
            </a:p>
          </p:txBody>
        </p:sp>
        <p:pic>
          <p:nvPicPr>
            <p:cNvPr id="99" name="그림 43">
              <a:extLst>
                <a:ext uri="{FF2B5EF4-FFF2-40B4-BE49-F238E27FC236}">
                  <a16:creationId xmlns="" xmlns:a16="http://schemas.microsoft.com/office/drawing/2014/main" id="{4C4F6CE1-7378-466B-9560-240ED5EF38E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73585" y="5490029"/>
              <a:ext cx="927488" cy="197906"/>
            </a:xfrm>
            <a:prstGeom prst="rect">
              <a:avLst/>
            </a:prstGeom>
          </p:spPr>
        </p:pic>
        <p:sp>
          <p:nvSpPr>
            <p:cNvPr id="100" name="Rectangle 15">
              <a:extLst>
                <a:ext uri="{FF2B5EF4-FFF2-40B4-BE49-F238E27FC236}">
                  <a16:creationId xmlns="" xmlns:a16="http://schemas.microsoft.com/office/drawing/2014/main" id="{66DCEC3A-CA05-4AD7-9323-9D5DB6B9A225}"/>
                </a:ext>
              </a:extLst>
            </p:cNvPr>
            <p:cNvSpPr/>
            <p:nvPr/>
          </p:nvSpPr>
          <p:spPr>
            <a:xfrm>
              <a:off x="7040362" y="4838265"/>
              <a:ext cx="1496722" cy="200055"/>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50000"/>
                    </a:schemeClr>
                  </a:solidFill>
                  <a:latin typeface="SamsungOne 400" panose="020B0503030303020204" pitchFamily="34" charset="0"/>
                  <a:ea typeface="SamsungOne 400" panose="020B0503030303020204" pitchFamily="34" charset="0"/>
                </a:rPr>
                <a:t>TRAVEL SERVICES</a:t>
              </a:r>
              <a:endParaRPr lang="ko-KR" altLang="en-US" sz="1300" dirty="0">
                <a:solidFill>
                  <a:schemeClr val="bg2">
                    <a:lumMod val="50000"/>
                  </a:schemeClr>
                </a:solidFill>
                <a:latin typeface="SamsungOne 400" panose="020B0503030303020204" pitchFamily="34" charset="0"/>
              </a:endParaRPr>
            </a:p>
          </p:txBody>
        </p:sp>
        <p:pic>
          <p:nvPicPr>
            <p:cNvPr id="101" name="그림 45">
              <a:extLst>
                <a:ext uri="{FF2B5EF4-FFF2-40B4-BE49-F238E27FC236}">
                  <a16:creationId xmlns="" xmlns:a16="http://schemas.microsoft.com/office/drawing/2014/main" id="{9DBB478C-1F47-4334-920F-554D2ECEA18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110" y="5086791"/>
              <a:ext cx="605096" cy="233134"/>
            </a:xfrm>
            <a:prstGeom prst="rect">
              <a:avLst/>
            </a:prstGeom>
          </p:spPr>
        </p:pic>
        <p:sp>
          <p:nvSpPr>
            <p:cNvPr id="102" name="Rectangle 15">
              <a:extLst>
                <a:ext uri="{FF2B5EF4-FFF2-40B4-BE49-F238E27FC236}">
                  <a16:creationId xmlns="" xmlns:a16="http://schemas.microsoft.com/office/drawing/2014/main" id="{BD469313-58D7-4FB2-8288-2FA7F8E70F60}"/>
                </a:ext>
              </a:extLst>
            </p:cNvPr>
            <p:cNvSpPr/>
            <p:nvPr/>
          </p:nvSpPr>
          <p:spPr>
            <a:xfrm>
              <a:off x="7402284" y="3992797"/>
              <a:ext cx="1523110" cy="200055"/>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50000"/>
                    </a:schemeClr>
                  </a:solidFill>
                  <a:latin typeface="SamsungOne 400" panose="020B0503030303020204" pitchFamily="34" charset="0"/>
                  <a:ea typeface="SamsungOne 400" panose="020B0503030303020204" pitchFamily="34" charset="0"/>
                </a:rPr>
                <a:t>MAPPING SERVICES</a:t>
              </a:r>
              <a:endParaRPr lang="ko-KR" altLang="en-US" sz="1300" dirty="0">
                <a:solidFill>
                  <a:schemeClr val="bg2">
                    <a:lumMod val="50000"/>
                  </a:schemeClr>
                </a:solidFill>
                <a:latin typeface="SamsungOne 400" panose="020B0503030303020204" pitchFamily="34" charset="0"/>
              </a:endParaRPr>
            </a:p>
          </p:txBody>
        </p:sp>
        <p:pic>
          <p:nvPicPr>
            <p:cNvPr id="103" name="그림 47">
              <a:extLst>
                <a:ext uri="{FF2B5EF4-FFF2-40B4-BE49-F238E27FC236}">
                  <a16:creationId xmlns="" xmlns:a16="http://schemas.microsoft.com/office/drawing/2014/main" id="{1C51C38F-D8A6-4BD4-8612-07E305884C7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57783" y="4224310"/>
              <a:ext cx="984280" cy="210024"/>
            </a:xfrm>
            <a:prstGeom prst="rect">
              <a:avLst/>
            </a:prstGeom>
          </p:spPr>
        </p:pic>
        <p:sp>
          <p:nvSpPr>
            <p:cNvPr id="104" name="Rectangle 15">
              <a:extLst>
                <a:ext uri="{FF2B5EF4-FFF2-40B4-BE49-F238E27FC236}">
                  <a16:creationId xmlns="" xmlns:a16="http://schemas.microsoft.com/office/drawing/2014/main" id="{E321BDEC-82AB-4D34-8C65-71C9421D38ED}"/>
                </a:ext>
              </a:extLst>
            </p:cNvPr>
            <p:cNvSpPr/>
            <p:nvPr/>
          </p:nvSpPr>
          <p:spPr>
            <a:xfrm>
              <a:off x="7046344" y="3184094"/>
              <a:ext cx="1285534" cy="200055"/>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50000"/>
                    </a:schemeClr>
                  </a:solidFill>
                  <a:latin typeface="SamsungOne 400" panose="020B0503030303020204" pitchFamily="34" charset="0"/>
                  <a:ea typeface="SamsungOne 400" panose="020B0503030303020204" pitchFamily="34" charset="0"/>
                </a:rPr>
                <a:t>TIER 1 SUPPLIERS</a:t>
              </a:r>
              <a:endParaRPr lang="ko-KR" altLang="en-US" sz="1300" dirty="0">
                <a:solidFill>
                  <a:schemeClr val="bg2">
                    <a:lumMod val="50000"/>
                  </a:schemeClr>
                </a:solidFill>
                <a:latin typeface="SamsungOne 400" panose="020B0503030303020204" pitchFamily="34" charset="0"/>
              </a:endParaRPr>
            </a:p>
          </p:txBody>
        </p:sp>
        <p:pic>
          <p:nvPicPr>
            <p:cNvPr id="105" name="그림 49">
              <a:extLst>
                <a:ext uri="{FF2B5EF4-FFF2-40B4-BE49-F238E27FC236}">
                  <a16:creationId xmlns="" xmlns:a16="http://schemas.microsoft.com/office/drawing/2014/main" id="{551CC096-E495-405E-B46C-42A8C539CB4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53964" y="2705408"/>
              <a:ext cx="853507" cy="193683"/>
            </a:xfrm>
            <a:prstGeom prst="rect">
              <a:avLst/>
            </a:prstGeom>
          </p:spPr>
        </p:pic>
        <p:pic>
          <p:nvPicPr>
            <p:cNvPr id="106" name="그림 50">
              <a:extLst>
                <a:ext uri="{FF2B5EF4-FFF2-40B4-BE49-F238E27FC236}">
                  <a16:creationId xmlns="" xmlns:a16="http://schemas.microsoft.com/office/drawing/2014/main" id="{4F68CFCB-FD9F-4691-A058-FF29D127D4E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76232" y="2962564"/>
              <a:ext cx="1008971" cy="187412"/>
            </a:xfrm>
            <a:prstGeom prst="rect">
              <a:avLst/>
            </a:prstGeom>
          </p:spPr>
        </p:pic>
      </p:grpSp>
      <p:sp>
        <p:nvSpPr>
          <p:cNvPr id="112" name="사각형: 둥근 모서리 32">
            <a:extLst>
              <a:ext uri="{FF2B5EF4-FFF2-40B4-BE49-F238E27FC236}">
                <a16:creationId xmlns="" xmlns:a16="http://schemas.microsoft.com/office/drawing/2014/main" id="{9F9FFF6C-7C72-4E08-8072-03F5113CBF51}"/>
              </a:ext>
            </a:extLst>
          </p:cNvPr>
          <p:cNvSpPr/>
          <p:nvPr/>
        </p:nvSpPr>
        <p:spPr>
          <a:xfrm>
            <a:off x="8512389" y="6126838"/>
            <a:ext cx="965551"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indent="-398463" algn="ctr"/>
            <a:r>
              <a:rPr lang="en-US" altLang="ko-KR" sz="1000" dirty="0">
                <a:latin typeface="SamsungOne 400" panose="020B0503030303020204" pitchFamily="34" charset="0"/>
                <a:ea typeface="SamsungOne 400" panose="020B0503030303020204" pitchFamily="34" charset="0"/>
              </a:rPr>
              <a:t>CB Insights</a:t>
            </a:r>
          </a:p>
        </p:txBody>
      </p:sp>
      <p:sp>
        <p:nvSpPr>
          <p:cNvPr id="37" name="직사각형 36">
            <a:extLst>
              <a:ext uri="{FF2B5EF4-FFF2-40B4-BE49-F238E27FC236}">
                <a16:creationId xmlns="" xmlns:a16="http://schemas.microsoft.com/office/drawing/2014/main" id="{5B3F9FFE-4979-495D-B5C9-DEE97742D5A8}"/>
              </a:ext>
            </a:extLst>
          </p:cNvPr>
          <p:cNvSpPr/>
          <p:nvPr/>
        </p:nvSpPr>
        <p:spPr>
          <a:xfrm>
            <a:off x="702940" y="1700808"/>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Chinese science ministry announced last year that the nation’s first wave of open AI platforms will rely heavily on Baidu for autonomous driving</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April 2017, Baidu announced a one-of-a-kind open platform, called Apollo, for autonomous driving solutions, roping in partners from across the globe</a:t>
            </a:r>
          </a:p>
        </p:txBody>
      </p:sp>
      <p:sp>
        <p:nvSpPr>
          <p:cNvPr id="38" name="직사각형 37">
            <a:extLst>
              <a:ext uri="{FF2B5EF4-FFF2-40B4-BE49-F238E27FC236}">
                <a16:creationId xmlns="" xmlns:a16="http://schemas.microsoft.com/office/drawing/2014/main" id="{ED997B0D-2CB3-4194-B2CE-4A787437E81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6"/>
              </a:buBlip>
              <a:defRPr/>
            </a:pPr>
            <a:r>
              <a:rPr lang="en-US" altLang="ko-KR" sz="1400" dirty="0">
                <a:solidFill>
                  <a:schemeClr val="tx1"/>
                </a:solidFill>
                <a:latin typeface="SamsungOne 400" panose="020B0503030303020204" pitchFamily="34" charset="0"/>
                <a:ea typeface="SamsungOne 400" panose="020B0503030303020204" pitchFamily="34" charset="0"/>
              </a:rPr>
              <a:t>China Market</a:t>
            </a:r>
          </a:p>
        </p:txBody>
      </p:sp>
    </p:spTree>
    <p:custDataLst>
      <p:tags r:id="rId1"/>
    </p:custDataLst>
    <p:extLst>
      <p:ext uri="{BB962C8B-B14F-4D97-AF65-F5344CB8AC3E}">
        <p14:creationId xmlns:p14="http://schemas.microsoft.com/office/powerpoint/2010/main" val="245701141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그룹 14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2" name="직사각형 14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3.3. Autonomous Vehicle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43" name="직사각형 14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322" name="Group 12">
            <a:extLst>
              <a:ext uri="{FF2B5EF4-FFF2-40B4-BE49-F238E27FC236}">
                <a16:creationId xmlns="" xmlns:a16="http://schemas.microsoft.com/office/drawing/2014/main" id="{CDB82E0B-EC27-42E5-9D45-83CA97B466F7}"/>
              </a:ext>
            </a:extLst>
          </p:cNvPr>
          <p:cNvGrpSpPr/>
          <p:nvPr/>
        </p:nvGrpSpPr>
        <p:grpSpPr>
          <a:xfrm>
            <a:off x="2143100" y="3131029"/>
            <a:ext cx="5936239" cy="3015687"/>
            <a:chOff x="2776898" y="2608505"/>
            <a:chExt cx="6749286" cy="3428726"/>
          </a:xfrm>
        </p:grpSpPr>
        <p:sp>
          <p:nvSpPr>
            <p:cNvPr id="323" name="Rectangle 23">
              <a:extLst>
                <a:ext uri="{FF2B5EF4-FFF2-40B4-BE49-F238E27FC236}">
                  <a16:creationId xmlns="" xmlns:a16="http://schemas.microsoft.com/office/drawing/2014/main" id="{5E618A41-D444-4BDD-B914-779F1CDB8927}"/>
                </a:ext>
              </a:extLst>
            </p:cNvPr>
            <p:cNvSpPr/>
            <p:nvPr/>
          </p:nvSpPr>
          <p:spPr>
            <a:xfrm>
              <a:off x="7199672" y="3573093"/>
              <a:ext cx="2326512" cy="710706"/>
            </a:xfrm>
            <a:prstGeom prst="rect">
              <a:avLst/>
            </a:prstGeom>
            <a:solidFill>
              <a:srgbClr val="FF4337">
                <a:alpha val="10000"/>
              </a:srgbClr>
            </a:solidFill>
            <a:ln w="28575" cap="rnd">
              <a:solidFill>
                <a:srgbClr val="FF433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 400" panose="020B0503030303020204" pitchFamily="34" charset="0"/>
              </a:endParaRPr>
            </a:p>
          </p:txBody>
        </p:sp>
        <p:sp>
          <p:nvSpPr>
            <p:cNvPr id="324" name="Rectangle 23">
              <a:extLst>
                <a:ext uri="{FF2B5EF4-FFF2-40B4-BE49-F238E27FC236}">
                  <a16:creationId xmlns="" xmlns:a16="http://schemas.microsoft.com/office/drawing/2014/main" id="{3496DD8C-D078-4F5B-B986-258131F564EE}"/>
                </a:ext>
              </a:extLst>
            </p:cNvPr>
            <p:cNvSpPr/>
            <p:nvPr/>
          </p:nvSpPr>
          <p:spPr>
            <a:xfrm>
              <a:off x="7438189" y="5175697"/>
              <a:ext cx="1836000" cy="826091"/>
            </a:xfrm>
            <a:prstGeom prst="rect">
              <a:avLst/>
            </a:prstGeom>
            <a:solidFill>
              <a:srgbClr val="FF4337">
                <a:alpha val="10000"/>
              </a:srgbClr>
            </a:solidFill>
            <a:ln w="28575" cap="rnd">
              <a:solidFill>
                <a:srgbClr val="FF433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 400" panose="020B0503030303020204" pitchFamily="34" charset="0"/>
              </a:endParaRPr>
            </a:p>
          </p:txBody>
        </p:sp>
        <p:sp>
          <p:nvSpPr>
            <p:cNvPr id="325" name="직사각형 86">
              <a:extLst>
                <a:ext uri="{FF2B5EF4-FFF2-40B4-BE49-F238E27FC236}">
                  <a16:creationId xmlns="" xmlns:a16="http://schemas.microsoft.com/office/drawing/2014/main" id="{8F2BE3F5-21FB-4DA9-980D-880115D0BDE8}"/>
                </a:ext>
              </a:extLst>
            </p:cNvPr>
            <p:cNvSpPr/>
            <p:nvPr/>
          </p:nvSpPr>
          <p:spPr>
            <a:xfrm>
              <a:off x="7465197" y="3678451"/>
              <a:ext cx="1800000" cy="540000"/>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pic>
          <p:nvPicPr>
            <p:cNvPr id="326" name="그림 79">
              <a:extLst>
                <a:ext uri="{FF2B5EF4-FFF2-40B4-BE49-F238E27FC236}">
                  <a16:creationId xmlns="" xmlns:a16="http://schemas.microsoft.com/office/drawing/2014/main" id="{953D8E3B-EE11-47D7-9A94-EB5C14440CD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159" t="12895" r="11793" b="11517"/>
            <a:stretch/>
          </p:blipFill>
          <p:spPr>
            <a:xfrm>
              <a:off x="7787264" y="3813080"/>
              <a:ext cx="344703" cy="252705"/>
            </a:xfrm>
            <a:prstGeom prst="rect">
              <a:avLst/>
            </a:prstGeom>
          </p:spPr>
        </p:pic>
        <p:pic>
          <p:nvPicPr>
            <p:cNvPr id="327" name="그림 82">
              <a:extLst>
                <a:ext uri="{FF2B5EF4-FFF2-40B4-BE49-F238E27FC236}">
                  <a16:creationId xmlns="" xmlns:a16="http://schemas.microsoft.com/office/drawing/2014/main" id="{EAF5671A-F4B4-42F3-AC5C-B5EA1D325B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6328" y="3843315"/>
              <a:ext cx="827184" cy="173710"/>
            </a:xfrm>
            <a:prstGeom prst="rect">
              <a:avLst/>
            </a:prstGeom>
          </p:spPr>
        </p:pic>
        <p:pic>
          <p:nvPicPr>
            <p:cNvPr id="328" name="그림 83">
              <a:extLst>
                <a:ext uri="{FF2B5EF4-FFF2-40B4-BE49-F238E27FC236}">
                  <a16:creationId xmlns="" xmlns:a16="http://schemas.microsoft.com/office/drawing/2014/main" id="{0FEBB710-EAB0-4F39-B057-491D89CC51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7918" y="4065785"/>
              <a:ext cx="869157" cy="110915"/>
            </a:xfrm>
            <a:prstGeom prst="rect">
              <a:avLst/>
            </a:prstGeom>
          </p:spPr>
        </p:pic>
        <p:pic>
          <p:nvPicPr>
            <p:cNvPr id="329" name="그림 84">
              <a:extLst>
                <a:ext uri="{FF2B5EF4-FFF2-40B4-BE49-F238E27FC236}">
                  <a16:creationId xmlns="" xmlns:a16="http://schemas.microsoft.com/office/drawing/2014/main" id="{DD170F89-2EA9-41DB-986F-15B17C18279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64706" y="3955172"/>
              <a:ext cx="623619" cy="262577"/>
            </a:xfrm>
            <a:prstGeom prst="rect">
              <a:avLst/>
            </a:prstGeom>
          </p:spPr>
        </p:pic>
        <p:sp>
          <p:nvSpPr>
            <p:cNvPr id="330" name="Rectangle 15">
              <a:extLst>
                <a:ext uri="{FF2B5EF4-FFF2-40B4-BE49-F238E27FC236}">
                  <a16:creationId xmlns="" xmlns:a16="http://schemas.microsoft.com/office/drawing/2014/main" id="{2895BC74-08F8-466B-8145-614B3886A50F}"/>
                </a:ext>
              </a:extLst>
            </p:cNvPr>
            <p:cNvSpPr/>
            <p:nvPr/>
          </p:nvSpPr>
          <p:spPr>
            <a:xfrm>
              <a:off x="7288934" y="3617537"/>
              <a:ext cx="2152526" cy="174965"/>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000" b="1" dirty="0">
                  <a:solidFill>
                    <a:schemeClr val="tx1">
                      <a:lumMod val="75000"/>
                      <a:lumOff val="25000"/>
                    </a:schemeClr>
                  </a:solidFill>
                  <a:latin typeface="SamsungOne 400" panose="020B0503030303020204" pitchFamily="34" charset="0"/>
                  <a:ea typeface="SamsungOne 400" panose="020B0503030303020204" pitchFamily="34" charset="0"/>
                </a:rPr>
                <a:t>CAMERAS &amp; COMPUTER VISION</a:t>
              </a:r>
              <a:endParaRPr lang="ko-KR" altLang="en-US" sz="1000" b="1" dirty="0">
                <a:solidFill>
                  <a:schemeClr val="tx1">
                    <a:lumMod val="75000"/>
                    <a:lumOff val="25000"/>
                  </a:schemeClr>
                </a:solidFill>
                <a:latin typeface="SamsungOne 400" panose="020B0503030303020204" pitchFamily="34" charset="0"/>
              </a:endParaRPr>
            </a:p>
          </p:txBody>
        </p:sp>
        <p:sp>
          <p:nvSpPr>
            <p:cNvPr id="331" name="직사각형 64">
              <a:extLst>
                <a:ext uri="{FF2B5EF4-FFF2-40B4-BE49-F238E27FC236}">
                  <a16:creationId xmlns="" xmlns:a16="http://schemas.microsoft.com/office/drawing/2014/main" id="{E6FC9693-498F-456A-B2EB-72189665834C}"/>
                </a:ext>
              </a:extLst>
            </p:cNvPr>
            <p:cNvSpPr/>
            <p:nvPr/>
          </p:nvSpPr>
          <p:spPr>
            <a:xfrm>
              <a:off x="7490063" y="5295060"/>
              <a:ext cx="1728000" cy="648000"/>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pic>
          <p:nvPicPr>
            <p:cNvPr id="332" name="그림 66">
              <a:extLst>
                <a:ext uri="{FF2B5EF4-FFF2-40B4-BE49-F238E27FC236}">
                  <a16:creationId xmlns="" xmlns:a16="http://schemas.microsoft.com/office/drawing/2014/main" id="{2209ACE2-DCCB-4E75-9879-A076216221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52102" y="5407287"/>
              <a:ext cx="527479" cy="226866"/>
            </a:xfrm>
            <a:prstGeom prst="rect">
              <a:avLst/>
            </a:prstGeom>
          </p:spPr>
        </p:pic>
        <p:pic>
          <p:nvPicPr>
            <p:cNvPr id="333" name="그림 67">
              <a:extLst>
                <a:ext uri="{FF2B5EF4-FFF2-40B4-BE49-F238E27FC236}">
                  <a16:creationId xmlns="" xmlns:a16="http://schemas.microsoft.com/office/drawing/2014/main" id="{50F7B5F0-743D-4B99-AE53-D4B239051D1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78557" y="5557296"/>
              <a:ext cx="446318" cy="145513"/>
            </a:xfrm>
            <a:prstGeom prst="rect">
              <a:avLst/>
            </a:prstGeom>
          </p:spPr>
        </p:pic>
        <p:pic>
          <p:nvPicPr>
            <p:cNvPr id="334" name="그림 68">
              <a:extLst>
                <a:ext uri="{FF2B5EF4-FFF2-40B4-BE49-F238E27FC236}">
                  <a16:creationId xmlns="" xmlns:a16="http://schemas.microsoft.com/office/drawing/2014/main" id="{D8C3103F-A3F2-4F08-BF87-628FF04C882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5772" t="39657" r="15370" b="38268"/>
            <a:stretch/>
          </p:blipFill>
          <p:spPr>
            <a:xfrm>
              <a:off x="8486775" y="5410334"/>
              <a:ext cx="669132" cy="160888"/>
            </a:xfrm>
            <a:prstGeom prst="rect">
              <a:avLst/>
            </a:prstGeom>
          </p:spPr>
        </p:pic>
        <p:pic>
          <p:nvPicPr>
            <p:cNvPr id="335" name="그림 69">
              <a:extLst>
                <a:ext uri="{FF2B5EF4-FFF2-40B4-BE49-F238E27FC236}">
                  <a16:creationId xmlns="" xmlns:a16="http://schemas.microsoft.com/office/drawing/2014/main" id="{14A73D9A-BAA1-46E4-BD37-751B914BD76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46663" y="5605231"/>
              <a:ext cx="796590" cy="432000"/>
            </a:xfrm>
            <a:prstGeom prst="rect">
              <a:avLst/>
            </a:prstGeom>
          </p:spPr>
        </p:pic>
        <p:pic>
          <p:nvPicPr>
            <p:cNvPr id="336" name="그림 70">
              <a:extLst>
                <a:ext uri="{FF2B5EF4-FFF2-40B4-BE49-F238E27FC236}">
                  <a16:creationId xmlns="" xmlns:a16="http://schemas.microsoft.com/office/drawing/2014/main" id="{EC34E477-4FD5-4517-8CCC-CB0B2AA17B8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39402" y="5693174"/>
              <a:ext cx="794342" cy="221133"/>
            </a:xfrm>
            <a:prstGeom prst="rect">
              <a:avLst/>
            </a:prstGeom>
          </p:spPr>
        </p:pic>
        <p:sp>
          <p:nvSpPr>
            <p:cNvPr id="337" name="Rectangle 15">
              <a:extLst>
                <a:ext uri="{FF2B5EF4-FFF2-40B4-BE49-F238E27FC236}">
                  <a16:creationId xmlns="" xmlns:a16="http://schemas.microsoft.com/office/drawing/2014/main" id="{64A898DF-D07E-4245-85D1-4D33D29277FB}"/>
                </a:ext>
              </a:extLst>
            </p:cNvPr>
            <p:cNvSpPr/>
            <p:nvPr/>
          </p:nvSpPr>
          <p:spPr>
            <a:xfrm>
              <a:off x="7601283" y="5213795"/>
              <a:ext cx="1505562" cy="174965"/>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000" b="1" dirty="0">
                  <a:solidFill>
                    <a:schemeClr val="tx1">
                      <a:lumMod val="75000"/>
                      <a:lumOff val="25000"/>
                    </a:schemeClr>
                  </a:solidFill>
                  <a:latin typeface="SamsungOne 400" panose="020B0503030303020204" pitchFamily="34" charset="0"/>
                  <a:ea typeface="SamsungOne 400" panose="020B0503030303020204" pitchFamily="34" charset="0"/>
                </a:rPr>
                <a:t>DATA &amp; SIMULATION</a:t>
              </a:r>
              <a:endParaRPr lang="ko-KR" altLang="en-US" sz="1000" b="1" dirty="0">
                <a:solidFill>
                  <a:schemeClr val="tx1">
                    <a:lumMod val="75000"/>
                    <a:lumOff val="25000"/>
                  </a:schemeClr>
                </a:solidFill>
                <a:latin typeface="SamsungOne 400" panose="020B0503030303020204" pitchFamily="34" charset="0"/>
              </a:endParaRPr>
            </a:p>
          </p:txBody>
        </p:sp>
        <p:grpSp>
          <p:nvGrpSpPr>
            <p:cNvPr id="338" name="그룹 123">
              <a:extLst>
                <a:ext uri="{FF2B5EF4-FFF2-40B4-BE49-F238E27FC236}">
                  <a16:creationId xmlns="" xmlns:a16="http://schemas.microsoft.com/office/drawing/2014/main" id="{D473FA40-1328-469B-9BDC-265F5F942976}"/>
                </a:ext>
              </a:extLst>
            </p:cNvPr>
            <p:cNvGrpSpPr/>
            <p:nvPr/>
          </p:nvGrpSpPr>
          <p:grpSpPr>
            <a:xfrm>
              <a:off x="4594594" y="3051829"/>
              <a:ext cx="377559" cy="1782066"/>
              <a:chOff x="4533634" y="3051829"/>
              <a:chExt cx="377559" cy="1782066"/>
            </a:xfrm>
          </p:grpSpPr>
          <p:sp>
            <p:nvSpPr>
              <p:cNvPr id="408" name="모서리가 둥근 직사각형 120">
                <a:extLst>
                  <a:ext uri="{FF2B5EF4-FFF2-40B4-BE49-F238E27FC236}">
                    <a16:creationId xmlns="" xmlns:a16="http://schemas.microsoft.com/office/drawing/2014/main" id="{8D4C4E20-8351-4F06-A503-727E100B9D2C}"/>
                  </a:ext>
                </a:extLst>
              </p:cNvPr>
              <p:cNvSpPr/>
              <p:nvPr/>
            </p:nvSpPr>
            <p:spPr>
              <a:xfrm>
                <a:off x="4533634" y="3124043"/>
                <a:ext cx="289467" cy="1637638"/>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409" name="직사각형 122">
                <a:extLst>
                  <a:ext uri="{FF2B5EF4-FFF2-40B4-BE49-F238E27FC236}">
                    <a16:creationId xmlns="" xmlns:a16="http://schemas.microsoft.com/office/drawing/2014/main" id="{E6BA8203-11C8-4B61-BCDF-E44AE2B15BF1}"/>
                  </a:ext>
                </a:extLst>
              </p:cNvPr>
              <p:cNvSpPr/>
              <p:nvPr/>
            </p:nvSpPr>
            <p:spPr>
              <a:xfrm>
                <a:off x="4674141" y="3051829"/>
                <a:ext cx="237052" cy="1782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pic>
          <p:nvPicPr>
            <p:cNvPr id="339" name="그림 5">
              <a:extLst>
                <a:ext uri="{FF2B5EF4-FFF2-40B4-BE49-F238E27FC236}">
                  <a16:creationId xmlns="" xmlns:a16="http://schemas.microsoft.com/office/drawing/2014/main" id="{0EA28CA2-FC3A-48C6-AE70-48A66E44AD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671059" y="3320314"/>
              <a:ext cx="2711209" cy="1608103"/>
            </a:xfrm>
            <a:prstGeom prst="rect">
              <a:avLst/>
            </a:prstGeom>
          </p:spPr>
        </p:pic>
        <p:sp>
          <p:nvSpPr>
            <p:cNvPr id="340" name="모서리가 둥근 직사각형 32">
              <a:extLst>
                <a:ext uri="{FF2B5EF4-FFF2-40B4-BE49-F238E27FC236}">
                  <a16:creationId xmlns="" xmlns:a16="http://schemas.microsoft.com/office/drawing/2014/main" id="{DD9FDFD8-FE9B-452F-BEF9-BFDD6B646355}"/>
                </a:ext>
              </a:extLst>
            </p:cNvPr>
            <p:cNvSpPr/>
            <p:nvPr/>
          </p:nvSpPr>
          <p:spPr>
            <a:xfrm>
              <a:off x="2830790" y="2608505"/>
              <a:ext cx="1713242" cy="214478"/>
            </a:xfrm>
            <a:prstGeom prst="roundRect">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bg1"/>
                  </a:solidFill>
                  <a:latin typeface="SamsungOne 400" panose="020B0503030303020204" pitchFamily="34" charset="0"/>
                  <a:ea typeface="SamsungOne 400" panose="020B0503030303020204" pitchFamily="34" charset="0"/>
                </a:rPr>
                <a:t>FULL SYSTEMS</a:t>
              </a:r>
              <a:endParaRPr lang="ko-KR" altLang="en-US" sz="1050" b="1" dirty="0">
                <a:solidFill>
                  <a:schemeClr val="bg1"/>
                </a:solidFill>
                <a:latin typeface="SamsungOne 400" panose="020B0503030303020204" pitchFamily="34" charset="0"/>
              </a:endParaRPr>
            </a:p>
          </p:txBody>
        </p:sp>
        <p:sp>
          <p:nvSpPr>
            <p:cNvPr id="341" name="모서리가 둥근 직사각형 35">
              <a:extLst>
                <a:ext uri="{FF2B5EF4-FFF2-40B4-BE49-F238E27FC236}">
                  <a16:creationId xmlns="" xmlns:a16="http://schemas.microsoft.com/office/drawing/2014/main" id="{6C66D91D-BD82-4E34-9881-A9870FB1E2CD}"/>
                </a:ext>
              </a:extLst>
            </p:cNvPr>
            <p:cNvSpPr/>
            <p:nvPr/>
          </p:nvSpPr>
          <p:spPr>
            <a:xfrm>
              <a:off x="5535889" y="2608505"/>
              <a:ext cx="3708000" cy="216000"/>
            </a:xfrm>
            <a:prstGeom prst="roundRect">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bg1"/>
                  </a:solidFill>
                  <a:latin typeface="SamsungOne 400" panose="020B0503030303020204" pitchFamily="34" charset="0"/>
                  <a:ea typeface="SamsungOne 400" panose="020B0503030303020204" pitchFamily="34" charset="0"/>
                </a:rPr>
                <a:t>PERCEPTION</a:t>
              </a:r>
              <a:endParaRPr lang="ko-KR" altLang="en-US" sz="1100" b="1" dirty="0">
                <a:solidFill>
                  <a:schemeClr val="bg1"/>
                </a:solidFill>
                <a:latin typeface="SamsungOne 400" panose="020B0503030303020204" pitchFamily="34" charset="0"/>
              </a:endParaRPr>
            </a:p>
          </p:txBody>
        </p:sp>
        <p:sp>
          <p:nvSpPr>
            <p:cNvPr id="342" name="모서리가 둥근 직사각형 36">
              <a:extLst>
                <a:ext uri="{FF2B5EF4-FFF2-40B4-BE49-F238E27FC236}">
                  <a16:creationId xmlns="" xmlns:a16="http://schemas.microsoft.com/office/drawing/2014/main" id="{0CB99D6A-8F77-45A9-A1AA-E142881BCA16}"/>
                </a:ext>
              </a:extLst>
            </p:cNvPr>
            <p:cNvSpPr/>
            <p:nvPr/>
          </p:nvSpPr>
          <p:spPr>
            <a:xfrm>
              <a:off x="2830789" y="4962605"/>
              <a:ext cx="2088000" cy="216000"/>
            </a:xfrm>
            <a:prstGeom prst="roundRect">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bg1"/>
                  </a:solidFill>
                  <a:latin typeface="SamsungOne 400" panose="020B0503030303020204" pitchFamily="34" charset="0"/>
                  <a:ea typeface="SamsungOne 400" panose="020B0503030303020204" pitchFamily="34" charset="0"/>
                </a:rPr>
                <a:t>LOCALIZATON</a:t>
              </a:r>
              <a:endParaRPr lang="ko-KR" altLang="en-US" sz="1100" b="1" dirty="0">
                <a:solidFill>
                  <a:schemeClr val="bg1"/>
                </a:solidFill>
                <a:latin typeface="SamsungOne 400" panose="020B0503030303020204" pitchFamily="34" charset="0"/>
              </a:endParaRPr>
            </a:p>
          </p:txBody>
        </p:sp>
        <p:sp>
          <p:nvSpPr>
            <p:cNvPr id="343" name="Rectangle 23">
              <a:extLst>
                <a:ext uri="{FF2B5EF4-FFF2-40B4-BE49-F238E27FC236}">
                  <a16:creationId xmlns="" xmlns:a16="http://schemas.microsoft.com/office/drawing/2014/main" id="{DBBB92AC-7466-4ED0-AE1E-8695E1AB2DFD}"/>
                </a:ext>
              </a:extLst>
            </p:cNvPr>
            <p:cNvSpPr/>
            <p:nvPr/>
          </p:nvSpPr>
          <p:spPr>
            <a:xfrm>
              <a:off x="2776898" y="2853083"/>
              <a:ext cx="1766350" cy="1368000"/>
            </a:xfrm>
            <a:prstGeom prst="rect">
              <a:avLst/>
            </a:prstGeom>
            <a:solidFill>
              <a:srgbClr val="FF4337">
                <a:alpha val="10000"/>
              </a:srgbClr>
            </a:solidFill>
            <a:ln w="28575" cap="rnd">
              <a:solidFill>
                <a:srgbClr val="FF433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 400" panose="020B0503030303020204" pitchFamily="34" charset="0"/>
              </a:endParaRPr>
            </a:p>
          </p:txBody>
        </p:sp>
        <p:cxnSp>
          <p:nvCxnSpPr>
            <p:cNvPr id="344" name="직선 연결선 125">
              <a:extLst>
                <a:ext uri="{FF2B5EF4-FFF2-40B4-BE49-F238E27FC236}">
                  <a16:creationId xmlns="" xmlns:a16="http://schemas.microsoft.com/office/drawing/2014/main" id="{1469A398-A4F4-4D5E-BEAC-B2BEEA2CAE21}"/>
                </a:ext>
              </a:extLst>
            </p:cNvPr>
            <p:cNvCxnSpPr>
              <a:endCxn id="381" idx="3"/>
            </p:cNvCxnSpPr>
            <p:nvPr/>
          </p:nvCxnSpPr>
          <p:spPr>
            <a:xfrm flipH="1">
              <a:off x="4902074" y="4349787"/>
              <a:ext cx="209676" cy="127448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5" name="직선 연결선 128">
              <a:extLst>
                <a:ext uri="{FF2B5EF4-FFF2-40B4-BE49-F238E27FC236}">
                  <a16:creationId xmlns="" xmlns:a16="http://schemas.microsoft.com/office/drawing/2014/main" id="{9B25FD81-1C3F-45FA-A80E-BB1F794828A1}"/>
                </a:ext>
              </a:extLst>
            </p:cNvPr>
            <p:cNvCxnSpPr>
              <a:endCxn id="356" idx="1"/>
            </p:cNvCxnSpPr>
            <p:nvPr/>
          </p:nvCxnSpPr>
          <p:spPr>
            <a:xfrm>
              <a:off x="5158740" y="4349787"/>
              <a:ext cx="519812" cy="126932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6" name="직선 연결선 130">
              <a:extLst>
                <a:ext uri="{FF2B5EF4-FFF2-40B4-BE49-F238E27FC236}">
                  <a16:creationId xmlns="" xmlns:a16="http://schemas.microsoft.com/office/drawing/2014/main" id="{DF7D4E21-BFA5-47B2-9CC8-D73CD855B75B}"/>
                </a:ext>
              </a:extLst>
            </p:cNvPr>
            <p:cNvCxnSpPr/>
            <p:nvPr/>
          </p:nvCxnSpPr>
          <p:spPr>
            <a:xfrm>
              <a:off x="5248275" y="4397483"/>
              <a:ext cx="2241788" cy="90839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7" name="직선 연결선 132">
              <a:extLst>
                <a:ext uri="{FF2B5EF4-FFF2-40B4-BE49-F238E27FC236}">
                  <a16:creationId xmlns="" xmlns:a16="http://schemas.microsoft.com/office/drawing/2014/main" id="{44C60EFC-48C7-443C-A2C2-8CA91A793813}"/>
                </a:ext>
              </a:extLst>
            </p:cNvPr>
            <p:cNvCxnSpPr>
              <a:endCxn id="363" idx="1"/>
            </p:cNvCxnSpPr>
            <p:nvPr/>
          </p:nvCxnSpPr>
          <p:spPr>
            <a:xfrm>
              <a:off x="7059125" y="4493787"/>
              <a:ext cx="516900" cy="26369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8" name="직선 연결선 134">
              <a:extLst>
                <a:ext uri="{FF2B5EF4-FFF2-40B4-BE49-F238E27FC236}">
                  <a16:creationId xmlns="" xmlns:a16="http://schemas.microsoft.com/office/drawing/2014/main" id="{87B4D3E8-8BC9-426D-A74D-21F1149D8929}"/>
                </a:ext>
              </a:extLst>
            </p:cNvPr>
            <p:cNvCxnSpPr/>
            <p:nvPr/>
          </p:nvCxnSpPr>
          <p:spPr>
            <a:xfrm>
              <a:off x="5678552" y="3678451"/>
              <a:ext cx="1882908" cy="2700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9" name="직선 연결선 136">
              <a:extLst>
                <a:ext uri="{FF2B5EF4-FFF2-40B4-BE49-F238E27FC236}">
                  <a16:creationId xmlns="" xmlns:a16="http://schemas.microsoft.com/office/drawing/2014/main" id="{05249EAC-BB04-4F74-B8F3-16627393A90E}"/>
                </a:ext>
              </a:extLst>
            </p:cNvPr>
            <p:cNvCxnSpPr>
              <a:endCxn id="370" idx="1"/>
            </p:cNvCxnSpPr>
            <p:nvPr/>
          </p:nvCxnSpPr>
          <p:spPr>
            <a:xfrm flipV="1">
              <a:off x="5489575" y="3241435"/>
              <a:ext cx="532707" cy="14765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50" name="그룹 349"/>
            <p:cNvGrpSpPr/>
            <p:nvPr/>
          </p:nvGrpSpPr>
          <p:grpSpPr>
            <a:xfrm>
              <a:off x="2886073" y="4247872"/>
              <a:ext cx="1548000" cy="625753"/>
              <a:chOff x="2886073" y="4247872"/>
              <a:chExt cx="1548000" cy="625753"/>
            </a:xfrm>
          </p:grpSpPr>
          <p:sp>
            <p:nvSpPr>
              <p:cNvPr id="401" name="직사각형 39">
                <a:extLst>
                  <a:ext uri="{FF2B5EF4-FFF2-40B4-BE49-F238E27FC236}">
                    <a16:creationId xmlns="" xmlns:a16="http://schemas.microsoft.com/office/drawing/2014/main" id="{2F399C64-5F80-4AC4-BA6E-31609671E46F}"/>
                  </a:ext>
                </a:extLst>
              </p:cNvPr>
              <p:cNvSpPr/>
              <p:nvPr/>
            </p:nvSpPr>
            <p:spPr>
              <a:xfrm>
                <a:off x="2886073" y="4336260"/>
                <a:ext cx="1548000" cy="537365"/>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402" name="그룹 103">
                <a:extLst>
                  <a:ext uri="{FF2B5EF4-FFF2-40B4-BE49-F238E27FC236}">
                    <a16:creationId xmlns="" xmlns:a16="http://schemas.microsoft.com/office/drawing/2014/main" id="{8726D42E-3B30-4149-8502-A51990693659}"/>
                  </a:ext>
                </a:extLst>
              </p:cNvPr>
              <p:cNvGrpSpPr/>
              <p:nvPr/>
            </p:nvGrpSpPr>
            <p:grpSpPr>
              <a:xfrm>
                <a:off x="2930524" y="4475694"/>
                <a:ext cx="1439862" cy="378401"/>
                <a:chOff x="2957513" y="4475694"/>
                <a:chExt cx="1439862" cy="378401"/>
              </a:xfrm>
            </p:grpSpPr>
            <p:pic>
              <p:nvPicPr>
                <p:cNvPr id="404" name="그림 41">
                  <a:extLst>
                    <a:ext uri="{FF2B5EF4-FFF2-40B4-BE49-F238E27FC236}">
                      <a16:creationId xmlns="" xmlns:a16="http://schemas.microsoft.com/office/drawing/2014/main" id="{F79041CC-9058-401D-B026-D0DB52770DF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957513" y="4680427"/>
                  <a:ext cx="534813" cy="153468"/>
                </a:xfrm>
                <a:prstGeom prst="rect">
                  <a:avLst/>
                </a:prstGeom>
              </p:spPr>
            </p:pic>
            <p:pic>
              <p:nvPicPr>
                <p:cNvPr id="405" name="그림 42">
                  <a:extLst>
                    <a:ext uri="{FF2B5EF4-FFF2-40B4-BE49-F238E27FC236}">
                      <a16:creationId xmlns="" xmlns:a16="http://schemas.microsoft.com/office/drawing/2014/main" id="{333ABC3C-CE80-4D82-882B-083DED562981}"/>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12986" r="15028"/>
                <a:stretch/>
              </p:blipFill>
              <p:spPr>
                <a:xfrm>
                  <a:off x="3949700" y="4529157"/>
                  <a:ext cx="447675" cy="324938"/>
                </a:xfrm>
                <a:prstGeom prst="rect">
                  <a:avLst/>
                </a:prstGeom>
              </p:spPr>
            </p:pic>
            <p:pic>
              <p:nvPicPr>
                <p:cNvPr id="406" name="그림 30">
                  <a:extLst>
                    <a:ext uri="{FF2B5EF4-FFF2-40B4-BE49-F238E27FC236}">
                      <a16:creationId xmlns="" xmlns:a16="http://schemas.microsoft.com/office/drawing/2014/main" id="{B0EC638C-507F-490F-A710-74B2EF35EA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973388" y="4475694"/>
                  <a:ext cx="1069626" cy="174795"/>
                </a:xfrm>
                <a:prstGeom prst="rect">
                  <a:avLst/>
                </a:prstGeom>
              </p:spPr>
            </p:pic>
            <p:pic>
              <p:nvPicPr>
                <p:cNvPr id="407" name="그림 43">
                  <a:extLst>
                    <a:ext uri="{FF2B5EF4-FFF2-40B4-BE49-F238E27FC236}">
                      <a16:creationId xmlns="" xmlns:a16="http://schemas.microsoft.com/office/drawing/2014/main" id="{A7ED76C5-4E62-4DCE-AD5A-8169AD6C0FF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512790" y="4620097"/>
                  <a:ext cx="492124" cy="165110"/>
                </a:xfrm>
                <a:prstGeom prst="rect">
                  <a:avLst/>
                </a:prstGeom>
              </p:spPr>
            </p:pic>
          </p:grpSp>
          <p:sp>
            <p:nvSpPr>
              <p:cNvPr id="403" name="Rectangle 15">
                <a:extLst>
                  <a:ext uri="{FF2B5EF4-FFF2-40B4-BE49-F238E27FC236}">
                    <a16:creationId xmlns="" xmlns:a16="http://schemas.microsoft.com/office/drawing/2014/main" id="{E46C8887-42F6-4124-A29B-94B0B6ED9439}"/>
                  </a:ext>
                </a:extLst>
              </p:cNvPr>
              <p:cNvSpPr/>
              <p:nvPr/>
            </p:nvSpPr>
            <p:spPr>
              <a:xfrm>
                <a:off x="3102468" y="4247872"/>
                <a:ext cx="1115212" cy="174965"/>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000" b="1" dirty="0">
                    <a:solidFill>
                      <a:schemeClr val="tx1">
                        <a:lumMod val="75000"/>
                        <a:lumOff val="25000"/>
                      </a:schemeClr>
                    </a:solidFill>
                    <a:latin typeface="SamsungOne 400" panose="020B0503030303020204" pitchFamily="34" charset="0"/>
                    <a:ea typeface="SamsungOne 400" panose="020B0503030303020204" pitchFamily="34" charset="0"/>
                  </a:rPr>
                  <a:t>FULL VEHICLES</a:t>
                </a:r>
                <a:endParaRPr lang="ko-KR" altLang="en-US" sz="1000" b="1" dirty="0">
                  <a:solidFill>
                    <a:schemeClr val="tx1">
                      <a:lumMod val="75000"/>
                      <a:lumOff val="25000"/>
                    </a:schemeClr>
                  </a:solidFill>
                  <a:latin typeface="SamsungOne 400" panose="020B0503030303020204" pitchFamily="34" charset="0"/>
                </a:endParaRPr>
              </a:p>
            </p:txBody>
          </p:sp>
        </p:grpSp>
        <p:grpSp>
          <p:nvGrpSpPr>
            <p:cNvPr id="351" name="그룹 350"/>
            <p:cNvGrpSpPr/>
            <p:nvPr/>
          </p:nvGrpSpPr>
          <p:grpSpPr>
            <a:xfrm>
              <a:off x="2816724" y="2876865"/>
              <a:ext cx="1686698" cy="1302229"/>
              <a:chOff x="2816724" y="2876865"/>
              <a:chExt cx="1686698" cy="1302229"/>
            </a:xfrm>
          </p:grpSpPr>
          <p:sp>
            <p:nvSpPr>
              <p:cNvPr id="389" name="직사각형 15">
                <a:extLst>
                  <a:ext uri="{FF2B5EF4-FFF2-40B4-BE49-F238E27FC236}">
                    <a16:creationId xmlns="" xmlns:a16="http://schemas.microsoft.com/office/drawing/2014/main" id="{49256609-F3CE-4AE0-8CCE-A33B752144FC}"/>
                  </a:ext>
                </a:extLst>
              </p:cNvPr>
              <p:cNvSpPr/>
              <p:nvPr/>
            </p:nvSpPr>
            <p:spPr>
              <a:xfrm>
                <a:off x="2886073" y="3051829"/>
                <a:ext cx="1548000" cy="1127265"/>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390" name="그룹 389"/>
              <p:cNvGrpSpPr/>
              <p:nvPr/>
            </p:nvGrpSpPr>
            <p:grpSpPr>
              <a:xfrm>
                <a:off x="2902308" y="3186788"/>
                <a:ext cx="1482743" cy="947815"/>
                <a:chOff x="2902308" y="3186788"/>
                <a:chExt cx="1482743" cy="947815"/>
              </a:xfrm>
            </p:grpSpPr>
            <p:pic>
              <p:nvPicPr>
                <p:cNvPr id="392" name="그림 12">
                  <a:extLst>
                    <a:ext uri="{FF2B5EF4-FFF2-40B4-BE49-F238E27FC236}">
                      <a16:creationId xmlns="" xmlns:a16="http://schemas.microsoft.com/office/drawing/2014/main" id="{ACCDA0BE-1C76-451C-A0C9-8BBBF0415C9E}"/>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5492" t="14027" r="5565" b="17647"/>
                <a:stretch/>
              </p:blipFill>
              <p:spPr>
                <a:xfrm>
                  <a:off x="3174669" y="3808293"/>
                  <a:ext cx="597695" cy="183356"/>
                </a:xfrm>
                <a:prstGeom prst="rect">
                  <a:avLst/>
                </a:prstGeom>
              </p:spPr>
            </p:pic>
            <p:pic>
              <p:nvPicPr>
                <p:cNvPr id="393" name="그림 1">
                  <a:extLst>
                    <a:ext uri="{FF2B5EF4-FFF2-40B4-BE49-F238E27FC236}">
                      <a16:creationId xmlns="" xmlns:a16="http://schemas.microsoft.com/office/drawing/2014/main" id="{9D1F6EBE-6F5D-4245-BC1E-BF5DF0472C5B}"/>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825457" y="3216496"/>
                  <a:ext cx="559594" cy="212358"/>
                </a:xfrm>
                <a:prstGeom prst="rect">
                  <a:avLst/>
                </a:prstGeom>
              </p:spPr>
            </p:pic>
            <p:pic>
              <p:nvPicPr>
                <p:cNvPr id="394" name="그림 4">
                  <a:extLst>
                    <a:ext uri="{FF2B5EF4-FFF2-40B4-BE49-F238E27FC236}">
                      <a16:creationId xmlns="" xmlns:a16="http://schemas.microsoft.com/office/drawing/2014/main" id="{48EE36F1-FDC0-4800-84B5-5C15274D2B6A}"/>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02308" y="3408216"/>
                  <a:ext cx="775738" cy="202304"/>
                </a:xfrm>
                <a:prstGeom prst="rect">
                  <a:avLst/>
                </a:prstGeom>
              </p:spPr>
            </p:pic>
            <p:pic>
              <p:nvPicPr>
                <p:cNvPr id="395" name="그림 3">
                  <a:extLst>
                    <a:ext uri="{FF2B5EF4-FFF2-40B4-BE49-F238E27FC236}">
                      <a16:creationId xmlns="" xmlns:a16="http://schemas.microsoft.com/office/drawing/2014/main" id="{E1C8A32D-B4D1-47AA-BAA8-780E7CEBDEE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010495" y="3186788"/>
                  <a:ext cx="831986" cy="295811"/>
                </a:xfrm>
                <a:prstGeom prst="rect">
                  <a:avLst/>
                </a:prstGeom>
              </p:spPr>
            </p:pic>
            <p:pic>
              <p:nvPicPr>
                <p:cNvPr id="396" name="그림 6">
                  <a:extLst>
                    <a:ext uri="{FF2B5EF4-FFF2-40B4-BE49-F238E27FC236}">
                      <a16:creationId xmlns="" xmlns:a16="http://schemas.microsoft.com/office/drawing/2014/main" id="{46C67799-80B8-453E-AF8A-2FAABD0A1684}"/>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856411" y="3469584"/>
                  <a:ext cx="481635" cy="154011"/>
                </a:xfrm>
                <a:prstGeom prst="rect">
                  <a:avLst/>
                </a:prstGeom>
              </p:spPr>
            </p:pic>
            <p:pic>
              <p:nvPicPr>
                <p:cNvPr id="397" name="그림 9">
                  <a:extLst>
                    <a:ext uri="{FF2B5EF4-FFF2-40B4-BE49-F238E27FC236}">
                      <a16:creationId xmlns="" xmlns:a16="http://schemas.microsoft.com/office/drawing/2014/main" id="{89BA829A-D99B-49AF-A1E0-69186A1C68F0}"/>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999159" y="3600994"/>
                  <a:ext cx="602456" cy="202536"/>
                </a:xfrm>
                <a:prstGeom prst="rect">
                  <a:avLst/>
                </a:prstGeom>
              </p:spPr>
            </p:pic>
            <p:pic>
              <p:nvPicPr>
                <p:cNvPr id="398" name="그림 10">
                  <a:extLst>
                    <a:ext uri="{FF2B5EF4-FFF2-40B4-BE49-F238E27FC236}">
                      <a16:creationId xmlns="" xmlns:a16="http://schemas.microsoft.com/office/drawing/2014/main" id="{24BCE8CC-51F9-463A-9157-1284F0DD4EDB}"/>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668291" y="3560941"/>
                  <a:ext cx="697707" cy="312486"/>
                </a:xfrm>
                <a:prstGeom prst="rect">
                  <a:avLst/>
                </a:prstGeom>
              </p:spPr>
            </p:pic>
            <p:pic>
              <p:nvPicPr>
                <p:cNvPr id="399" name="그림 11">
                  <a:extLst>
                    <a:ext uri="{FF2B5EF4-FFF2-40B4-BE49-F238E27FC236}">
                      <a16:creationId xmlns="" xmlns:a16="http://schemas.microsoft.com/office/drawing/2014/main" id="{A045EE3C-0597-4416-848D-CFDA1FFD9D7F}"/>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t="9641" b="10277"/>
                <a:stretch/>
              </p:blipFill>
              <p:spPr>
                <a:xfrm>
                  <a:off x="2950823" y="3977360"/>
                  <a:ext cx="612472" cy="157243"/>
                </a:xfrm>
                <a:prstGeom prst="rect">
                  <a:avLst/>
                </a:prstGeom>
              </p:spPr>
            </p:pic>
            <p:pic>
              <p:nvPicPr>
                <p:cNvPr id="400" name="그림 14">
                  <a:extLst>
                    <a:ext uri="{FF2B5EF4-FFF2-40B4-BE49-F238E27FC236}">
                      <a16:creationId xmlns="" xmlns:a16="http://schemas.microsoft.com/office/drawing/2014/main" id="{E223656E-FF82-41B0-844F-62B183C43286}"/>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9321" t="16062" r="7506" b="15161"/>
                <a:stretch/>
              </p:blipFill>
              <p:spPr>
                <a:xfrm>
                  <a:off x="3885205" y="3820117"/>
                  <a:ext cx="380307" cy="314486"/>
                </a:xfrm>
                <a:prstGeom prst="rect">
                  <a:avLst/>
                </a:prstGeom>
              </p:spPr>
            </p:pic>
          </p:grpSp>
          <p:sp>
            <p:nvSpPr>
              <p:cNvPr id="391" name="Rectangle 15">
                <a:extLst>
                  <a:ext uri="{FF2B5EF4-FFF2-40B4-BE49-F238E27FC236}">
                    <a16:creationId xmlns="" xmlns:a16="http://schemas.microsoft.com/office/drawing/2014/main" id="{8FA665B7-83A7-4C29-A785-DC57FD34FD72}"/>
                  </a:ext>
                </a:extLst>
              </p:cNvPr>
              <p:cNvSpPr/>
              <p:nvPr/>
            </p:nvSpPr>
            <p:spPr>
              <a:xfrm>
                <a:off x="2816724" y="2876865"/>
                <a:ext cx="1686698" cy="349931"/>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000" b="1" dirty="0">
                    <a:solidFill>
                      <a:schemeClr val="tx1">
                        <a:lumMod val="75000"/>
                        <a:lumOff val="25000"/>
                      </a:schemeClr>
                    </a:solidFill>
                    <a:latin typeface="SamsungOne 400" panose="020B0503030303020204" pitchFamily="34" charset="0"/>
                    <a:ea typeface="SamsungOne 400" panose="020B0503030303020204" pitchFamily="34" charset="0"/>
                  </a:rPr>
                  <a:t>AUTONOMOUS DRIVING</a:t>
                </a:r>
              </a:p>
              <a:p>
                <a:pPr marL="398463" indent="-398463" algn="ctr"/>
                <a:r>
                  <a:rPr lang="en-US" altLang="ko-KR" sz="1000" b="1" dirty="0">
                    <a:solidFill>
                      <a:schemeClr val="tx1">
                        <a:lumMod val="75000"/>
                        <a:lumOff val="25000"/>
                      </a:schemeClr>
                    </a:solidFill>
                    <a:latin typeface="SamsungOne 400" panose="020B0503030303020204" pitchFamily="34" charset="0"/>
                    <a:ea typeface="SamsungOne 400" panose="020B0503030303020204" pitchFamily="34" charset="0"/>
                  </a:rPr>
                  <a:t>SYSTEM</a:t>
                </a:r>
                <a:endParaRPr lang="ko-KR" altLang="en-US" sz="1000" b="1" dirty="0">
                  <a:solidFill>
                    <a:schemeClr val="tx1">
                      <a:lumMod val="75000"/>
                      <a:lumOff val="25000"/>
                    </a:schemeClr>
                  </a:solidFill>
                  <a:latin typeface="SamsungOne 400" panose="020B0503030303020204" pitchFamily="34" charset="0"/>
                </a:endParaRPr>
              </a:p>
            </p:txBody>
          </p:sp>
        </p:grpSp>
        <p:grpSp>
          <p:nvGrpSpPr>
            <p:cNvPr id="352" name="그룹 351"/>
            <p:cNvGrpSpPr/>
            <p:nvPr/>
          </p:nvGrpSpPr>
          <p:grpSpPr>
            <a:xfrm>
              <a:off x="2886074" y="5218394"/>
              <a:ext cx="2016000" cy="729879"/>
              <a:chOff x="2886074" y="5218394"/>
              <a:chExt cx="2016000" cy="729879"/>
            </a:xfrm>
          </p:grpSpPr>
          <p:sp>
            <p:nvSpPr>
              <p:cNvPr id="381" name="직사각형 45">
                <a:extLst>
                  <a:ext uri="{FF2B5EF4-FFF2-40B4-BE49-F238E27FC236}">
                    <a16:creationId xmlns="" xmlns:a16="http://schemas.microsoft.com/office/drawing/2014/main" id="{FE2CC1BA-195D-411A-A91D-F035187B2911}"/>
                  </a:ext>
                </a:extLst>
              </p:cNvPr>
              <p:cNvSpPr/>
              <p:nvPr/>
            </p:nvSpPr>
            <p:spPr>
              <a:xfrm>
                <a:off x="2886074" y="5300273"/>
                <a:ext cx="2016000" cy="648000"/>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382" name="그룹 104">
                <a:extLst>
                  <a:ext uri="{FF2B5EF4-FFF2-40B4-BE49-F238E27FC236}">
                    <a16:creationId xmlns="" xmlns:a16="http://schemas.microsoft.com/office/drawing/2014/main" id="{8889914D-52C2-4CA4-AC6A-EA581AE23AEC}"/>
                  </a:ext>
                </a:extLst>
              </p:cNvPr>
              <p:cNvGrpSpPr/>
              <p:nvPr/>
            </p:nvGrpSpPr>
            <p:grpSpPr>
              <a:xfrm>
                <a:off x="2942649" y="5400156"/>
                <a:ext cx="1910493" cy="466061"/>
                <a:chOff x="2942649" y="5400156"/>
                <a:chExt cx="1910493" cy="466061"/>
              </a:xfrm>
            </p:grpSpPr>
            <p:pic>
              <p:nvPicPr>
                <p:cNvPr id="384" name="그림 47">
                  <a:extLst>
                    <a:ext uri="{FF2B5EF4-FFF2-40B4-BE49-F238E27FC236}">
                      <a16:creationId xmlns="" xmlns:a16="http://schemas.microsoft.com/office/drawing/2014/main" id="{5C88344B-3BC0-46A8-A472-74DE19A45C2E}"/>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942649" y="5400156"/>
                  <a:ext cx="390008" cy="440769"/>
                </a:xfrm>
                <a:prstGeom prst="rect">
                  <a:avLst/>
                </a:prstGeom>
              </p:spPr>
            </p:pic>
            <p:pic>
              <p:nvPicPr>
                <p:cNvPr id="385" name="그림 48">
                  <a:extLst>
                    <a:ext uri="{FF2B5EF4-FFF2-40B4-BE49-F238E27FC236}">
                      <a16:creationId xmlns="" xmlns:a16="http://schemas.microsoft.com/office/drawing/2014/main" id="{3F642DDC-4BEA-4F84-9D43-F82E7A2DF76A}"/>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328935" y="5455616"/>
                  <a:ext cx="728569" cy="218111"/>
                </a:xfrm>
                <a:prstGeom prst="rect">
                  <a:avLst/>
                </a:prstGeom>
              </p:spPr>
            </p:pic>
            <p:pic>
              <p:nvPicPr>
                <p:cNvPr id="386" name="그림 49">
                  <a:extLst>
                    <a:ext uri="{FF2B5EF4-FFF2-40B4-BE49-F238E27FC236}">
                      <a16:creationId xmlns="" xmlns:a16="http://schemas.microsoft.com/office/drawing/2014/main" id="{ED5EAE2A-4083-4A76-8C04-344DEFE8995C}"/>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361235" y="5673727"/>
                  <a:ext cx="504341" cy="192490"/>
                </a:xfrm>
                <a:prstGeom prst="rect">
                  <a:avLst/>
                </a:prstGeom>
              </p:spPr>
            </p:pic>
            <p:pic>
              <p:nvPicPr>
                <p:cNvPr id="387" name="그림 50">
                  <a:extLst>
                    <a:ext uri="{FF2B5EF4-FFF2-40B4-BE49-F238E27FC236}">
                      <a16:creationId xmlns="" xmlns:a16="http://schemas.microsoft.com/office/drawing/2014/main" id="{9D7D14DB-8AC2-47F2-80F9-7449EF0A605E}"/>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881286" y="5616482"/>
                  <a:ext cx="560543" cy="238827"/>
                </a:xfrm>
                <a:prstGeom prst="rect">
                  <a:avLst/>
                </a:prstGeom>
              </p:spPr>
            </p:pic>
            <p:pic>
              <p:nvPicPr>
                <p:cNvPr id="388" name="그림 53">
                  <a:extLst>
                    <a:ext uri="{FF2B5EF4-FFF2-40B4-BE49-F238E27FC236}">
                      <a16:creationId xmlns="" xmlns:a16="http://schemas.microsoft.com/office/drawing/2014/main" id="{7B8642A1-4A30-4055-9A0A-2D86D2909AD9}"/>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274209" y="5463020"/>
                  <a:ext cx="578933" cy="287902"/>
                </a:xfrm>
                <a:prstGeom prst="rect">
                  <a:avLst/>
                </a:prstGeom>
              </p:spPr>
            </p:pic>
          </p:grpSp>
          <p:sp>
            <p:nvSpPr>
              <p:cNvPr id="383" name="Rectangle 15">
                <a:extLst>
                  <a:ext uri="{FF2B5EF4-FFF2-40B4-BE49-F238E27FC236}">
                    <a16:creationId xmlns="" xmlns:a16="http://schemas.microsoft.com/office/drawing/2014/main" id="{DAB2344B-072D-409E-BDBD-C0D8EAE35C12}"/>
                  </a:ext>
                </a:extLst>
              </p:cNvPr>
              <p:cNvSpPr/>
              <p:nvPr/>
            </p:nvSpPr>
            <p:spPr>
              <a:xfrm>
                <a:off x="3284728" y="5218394"/>
                <a:ext cx="1218696" cy="174965"/>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000" b="1" dirty="0">
                    <a:solidFill>
                      <a:schemeClr val="tx1">
                        <a:lumMod val="75000"/>
                        <a:lumOff val="25000"/>
                      </a:schemeClr>
                    </a:solidFill>
                    <a:latin typeface="SamsungOne 400" panose="020B0503030303020204" pitchFamily="34" charset="0"/>
                    <a:ea typeface="SamsungOne 400" panose="020B0503030303020204" pitchFamily="34" charset="0"/>
                  </a:rPr>
                  <a:t>PRE-BUILT MAPS</a:t>
                </a:r>
                <a:endParaRPr lang="ko-KR" altLang="en-US" sz="1000" b="1" dirty="0">
                  <a:solidFill>
                    <a:schemeClr val="tx1">
                      <a:lumMod val="75000"/>
                      <a:lumOff val="25000"/>
                    </a:schemeClr>
                  </a:solidFill>
                  <a:latin typeface="SamsungOne 400" panose="020B0503030303020204" pitchFamily="34" charset="0"/>
                </a:endParaRPr>
              </a:p>
            </p:txBody>
          </p:sp>
        </p:grpSp>
        <p:grpSp>
          <p:nvGrpSpPr>
            <p:cNvPr id="353" name="그룹 352"/>
            <p:cNvGrpSpPr/>
            <p:nvPr/>
          </p:nvGrpSpPr>
          <p:grpSpPr>
            <a:xfrm>
              <a:off x="6022282" y="2903291"/>
              <a:ext cx="3195781" cy="608144"/>
              <a:chOff x="6022282" y="2903291"/>
              <a:chExt cx="3195781" cy="608144"/>
            </a:xfrm>
          </p:grpSpPr>
          <p:sp>
            <p:nvSpPr>
              <p:cNvPr id="370" name="직사각형 100">
                <a:extLst>
                  <a:ext uri="{FF2B5EF4-FFF2-40B4-BE49-F238E27FC236}">
                    <a16:creationId xmlns="" xmlns:a16="http://schemas.microsoft.com/office/drawing/2014/main" id="{687D9F54-AFC6-4B37-8997-E70687E41862}"/>
                  </a:ext>
                </a:extLst>
              </p:cNvPr>
              <p:cNvSpPr/>
              <p:nvPr/>
            </p:nvSpPr>
            <p:spPr>
              <a:xfrm>
                <a:off x="6022282" y="2971435"/>
                <a:ext cx="3195781" cy="540000"/>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pic>
            <p:nvPicPr>
              <p:cNvPr id="371" name="그림 89">
                <a:extLst>
                  <a:ext uri="{FF2B5EF4-FFF2-40B4-BE49-F238E27FC236}">
                    <a16:creationId xmlns="" xmlns:a16="http://schemas.microsoft.com/office/drawing/2014/main" id="{BC824C01-5BE9-4C20-9B98-F98934922835}"/>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6065992" y="3192680"/>
                <a:ext cx="243368" cy="296772"/>
              </a:xfrm>
              <a:prstGeom prst="rect">
                <a:avLst/>
              </a:prstGeom>
            </p:spPr>
          </p:pic>
          <p:pic>
            <p:nvPicPr>
              <p:cNvPr id="372" name="그림 91">
                <a:extLst>
                  <a:ext uri="{FF2B5EF4-FFF2-40B4-BE49-F238E27FC236}">
                    <a16:creationId xmlns="" xmlns:a16="http://schemas.microsoft.com/office/drawing/2014/main" id="{536ADD45-2BFC-4645-A036-37F58E27F410}"/>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6108828" y="3010536"/>
                <a:ext cx="586678" cy="276295"/>
              </a:xfrm>
              <a:prstGeom prst="rect">
                <a:avLst/>
              </a:prstGeom>
            </p:spPr>
          </p:pic>
          <p:pic>
            <p:nvPicPr>
              <p:cNvPr id="373" name="그림 92">
                <a:extLst>
                  <a:ext uri="{FF2B5EF4-FFF2-40B4-BE49-F238E27FC236}">
                    <a16:creationId xmlns="" xmlns:a16="http://schemas.microsoft.com/office/drawing/2014/main" id="{7BF8F807-34CE-4782-8873-09DA1B55021D}"/>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6461813" y="3186975"/>
                <a:ext cx="616362" cy="308181"/>
              </a:xfrm>
              <a:prstGeom prst="rect">
                <a:avLst/>
              </a:prstGeom>
            </p:spPr>
          </p:pic>
          <p:pic>
            <p:nvPicPr>
              <p:cNvPr id="374" name="그림 93">
                <a:extLst>
                  <a:ext uri="{FF2B5EF4-FFF2-40B4-BE49-F238E27FC236}">
                    <a16:creationId xmlns="" xmlns:a16="http://schemas.microsoft.com/office/drawing/2014/main" id="{07FD89F0-420D-4F59-BFD0-D0FB13AF8BDA}"/>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902602" y="3116654"/>
                <a:ext cx="530220" cy="163706"/>
              </a:xfrm>
              <a:prstGeom prst="rect">
                <a:avLst/>
              </a:prstGeom>
            </p:spPr>
          </p:pic>
          <p:pic>
            <p:nvPicPr>
              <p:cNvPr id="375" name="그림 94">
                <a:extLst>
                  <a:ext uri="{FF2B5EF4-FFF2-40B4-BE49-F238E27FC236}">
                    <a16:creationId xmlns="" xmlns:a16="http://schemas.microsoft.com/office/drawing/2014/main" id="{9D923C6C-85C3-4125-BADB-5401C290E336}"/>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8835187" y="3073440"/>
                <a:ext cx="330937" cy="272510"/>
              </a:xfrm>
              <a:prstGeom prst="rect">
                <a:avLst/>
              </a:prstGeom>
            </p:spPr>
          </p:pic>
          <p:pic>
            <p:nvPicPr>
              <p:cNvPr id="376" name="그림 95">
                <a:extLst>
                  <a:ext uri="{FF2B5EF4-FFF2-40B4-BE49-F238E27FC236}">
                    <a16:creationId xmlns="" xmlns:a16="http://schemas.microsoft.com/office/drawing/2014/main" id="{E8B8EDE6-C66A-44D2-8975-FB1EA23DBB9C}"/>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086322" y="3324634"/>
                <a:ext cx="712611" cy="130645"/>
              </a:xfrm>
              <a:prstGeom prst="rect">
                <a:avLst/>
              </a:prstGeom>
            </p:spPr>
          </p:pic>
          <p:pic>
            <p:nvPicPr>
              <p:cNvPr id="377" name="그림 96">
                <a:extLst>
                  <a:ext uri="{FF2B5EF4-FFF2-40B4-BE49-F238E27FC236}">
                    <a16:creationId xmlns="" xmlns:a16="http://schemas.microsoft.com/office/drawing/2014/main" id="{BDD68DAE-DFDF-4A3E-84A6-FA16DBC02D1F}"/>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7132427" y="3277539"/>
                <a:ext cx="896166" cy="223108"/>
              </a:xfrm>
              <a:prstGeom prst="rect">
                <a:avLst/>
              </a:prstGeom>
            </p:spPr>
          </p:pic>
          <p:pic>
            <p:nvPicPr>
              <p:cNvPr id="378" name="그림 97">
                <a:extLst>
                  <a:ext uri="{FF2B5EF4-FFF2-40B4-BE49-F238E27FC236}">
                    <a16:creationId xmlns="" xmlns:a16="http://schemas.microsoft.com/office/drawing/2014/main" id="{72A7DF8D-712C-4149-AAAD-E99BC4876D9A}"/>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46123" y="3111661"/>
                <a:ext cx="564659" cy="180691"/>
              </a:xfrm>
              <a:prstGeom prst="rect">
                <a:avLst/>
              </a:prstGeom>
            </p:spPr>
          </p:pic>
          <p:pic>
            <p:nvPicPr>
              <p:cNvPr id="379" name="그림 98">
                <a:extLst>
                  <a:ext uri="{FF2B5EF4-FFF2-40B4-BE49-F238E27FC236}">
                    <a16:creationId xmlns="" xmlns:a16="http://schemas.microsoft.com/office/drawing/2014/main" id="{80FEDEB1-2291-49A9-A363-56614A9E8BFC}"/>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507452" y="3119523"/>
                <a:ext cx="687325" cy="208788"/>
              </a:xfrm>
              <a:prstGeom prst="rect">
                <a:avLst/>
              </a:prstGeom>
            </p:spPr>
          </p:pic>
          <p:sp>
            <p:nvSpPr>
              <p:cNvPr id="380" name="Rectangle 15">
                <a:extLst>
                  <a:ext uri="{FF2B5EF4-FFF2-40B4-BE49-F238E27FC236}">
                    <a16:creationId xmlns="" xmlns:a16="http://schemas.microsoft.com/office/drawing/2014/main" id="{4ACAEAA5-9A4A-49F8-B79E-FFC69B1CB6B3}"/>
                  </a:ext>
                </a:extLst>
              </p:cNvPr>
              <p:cNvSpPr/>
              <p:nvPr/>
            </p:nvSpPr>
            <p:spPr>
              <a:xfrm>
                <a:off x="6240723" y="2903291"/>
                <a:ext cx="2721119" cy="174965"/>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000" b="1" dirty="0">
                    <a:solidFill>
                      <a:schemeClr val="tx1">
                        <a:lumMod val="75000"/>
                        <a:lumOff val="25000"/>
                      </a:schemeClr>
                    </a:solidFill>
                    <a:latin typeface="SamsungOne 400" panose="020B0503030303020204" pitchFamily="34" charset="0"/>
                    <a:ea typeface="SamsungOne 400" panose="020B0503030303020204" pitchFamily="34" charset="0"/>
                  </a:rPr>
                  <a:t>LIGHT DETECTION &amp; RANGING(LIDAR)</a:t>
                </a:r>
                <a:endParaRPr lang="ko-KR" altLang="en-US" sz="800" b="1" dirty="0">
                  <a:solidFill>
                    <a:schemeClr val="tx1">
                      <a:lumMod val="75000"/>
                      <a:lumOff val="25000"/>
                    </a:schemeClr>
                  </a:solidFill>
                  <a:latin typeface="SamsungOne 400" panose="020B0503030303020204" pitchFamily="34" charset="0"/>
                </a:endParaRPr>
              </a:p>
            </p:txBody>
          </p:sp>
        </p:grpSp>
        <p:grpSp>
          <p:nvGrpSpPr>
            <p:cNvPr id="354" name="그룹 353"/>
            <p:cNvGrpSpPr/>
            <p:nvPr/>
          </p:nvGrpSpPr>
          <p:grpSpPr>
            <a:xfrm>
              <a:off x="7576025" y="4334305"/>
              <a:ext cx="1656000" cy="783178"/>
              <a:chOff x="7576025" y="4334305"/>
              <a:chExt cx="1656000" cy="783178"/>
            </a:xfrm>
          </p:grpSpPr>
          <p:sp>
            <p:nvSpPr>
              <p:cNvPr id="363" name="직사각형 72">
                <a:extLst>
                  <a:ext uri="{FF2B5EF4-FFF2-40B4-BE49-F238E27FC236}">
                    <a16:creationId xmlns="" xmlns:a16="http://schemas.microsoft.com/office/drawing/2014/main" id="{BB28F846-343C-4312-B84E-8FBDF2CD9BC2}"/>
                  </a:ext>
                </a:extLst>
              </p:cNvPr>
              <p:cNvSpPr/>
              <p:nvPr/>
            </p:nvSpPr>
            <p:spPr>
              <a:xfrm>
                <a:off x="7576025" y="4397483"/>
                <a:ext cx="1656000" cy="720000"/>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pic>
            <p:nvPicPr>
              <p:cNvPr id="364" name="그림 71">
                <a:extLst>
                  <a:ext uri="{FF2B5EF4-FFF2-40B4-BE49-F238E27FC236}">
                    <a16:creationId xmlns="" xmlns:a16="http://schemas.microsoft.com/office/drawing/2014/main" id="{D702EE49-1FFC-4DB4-BAD3-933322C8C74B}"/>
                  </a:ext>
                </a:extLst>
              </p:cNvPr>
              <p:cNvPicPr>
                <a:picLocks noChangeAspect="1"/>
              </p:cNvPicPr>
              <p:nvPr/>
            </p:nvPicPr>
            <p:blipFill rotWithShape="1">
              <a:blip r:embed="rId41" cstate="print">
                <a:extLst>
                  <a:ext uri="{28A0092B-C50C-407E-A947-70E740481C1C}">
                    <a14:useLocalDpi xmlns:a14="http://schemas.microsoft.com/office/drawing/2010/main" val="0"/>
                  </a:ext>
                </a:extLst>
              </a:blip>
              <a:srcRect t="15873" b="8681"/>
              <a:stretch/>
            </p:blipFill>
            <p:spPr>
              <a:xfrm>
                <a:off x="7625129" y="4517309"/>
                <a:ext cx="1104534" cy="137420"/>
              </a:xfrm>
              <a:prstGeom prst="rect">
                <a:avLst/>
              </a:prstGeom>
            </p:spPr>
          </p:pic>
          <p:pic>
            <p:nvPicPr>
              <p:cNvPr id="365" name="그림 75">
                <a:extLst>
                  <a:ext uri="{FF2B5EF4-FFF2-40B4-BE49-F238E27FC236}">
                    <a16:creationId xmlns="" xmlns:a16="http://schemas.microsoft.com/office/drawing/2014/main" id="{1B03F542-D837-480E-9071-F7371D80C49D}"/>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8143875" y="4670983"/>
                <a:ext cx="962969" cy="106154"/>
              </a:xfrm>
              <a:prstGeom prst="rect">
                <a:avLst/>
              </a:prstGeom>
            </p:spPr>
          </p:pic>
          <p:pic>
            <p:nvPicPr>
              <p:cNvPr id="366" name="그림 76">
                <a:extLst>
                  <a:ext uri="{FF2B5EF4-FFF2-40B4-BE49-F238E27FC236}">
                    <a16:creationId xmlns="" xmlns:a16="http://schemas.microsoft.com/office/drawing/2014/main" id="{58A8FCCF-08E3-44B7-8172-F6AA86CFCDC1}"/>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7605105" y="4791392"/>
                <a:ext cx="485358" cy="243236"/>
              </a:xfrm>
              <a:prstGeom prst="rect">
                <a:avLst/>
              </a:prstGeom>
            </p:spPr>
          </p:pic>
          <p:pic>
            <p:nvPicPr>
              <p:cNvPr id="367" name="그림 77">
                <a:extLst>
                  <a:ext uri="{FF2B5EF4-FFF2-40B4-BE49-F238E27FC236}">
                    <a16:creationId xmlns="" xmlns:a16="http://schemas.microsoft.com/office/drawing/2014/main" id="{0638408D-E4DD-4DAC-84DF-EEF9E5B0BF97}"/>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8090396" y="4825847"/>
                <a:ext cx="460182" cy="230091"/>
              </a:xfrm>
              <a:prstGeom prst="rect">
                <a:avLst/>
              </a:prstGeom>
            </p:spPr>
          </p:pic>
          <p:pic>
            <p:nvPicPr>
              <p:cNvPr id="368" name="그림 78">
                <a:extLst>
                  <a:ext uri="{FF2B5EF4-FFF2-40B4-BE49-F238E27FC236}">
                    <a16:creationId xmlns="" xmlns:a16="http://schemas.microsoft.com/office/drawing/2014/main" id="{780BCAC0-635C-4033-BFCE-77419B513583}"/>
                  </a:ext>
                </a:extLst>
              </p:cNvPr>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8493616" y="4815985"/>
                <a:ext cx="653459" cy="164186"/>
              </a:xfrm>
              <a:prstGeom prst="rect">
                <a:avLst/>
              </a:prstGeom>
            </p:spPr>
          </p:pic>
          <p:sp>
            <p:nvSpPr>
              <p:cNvPr id="369" name="Rectangle 15">
                <a:extLst>
                  <a:ext uri="{FF2B5EF4-FFF2-40B4-BE49-F238E27FC236}">
                    <a16:creationId xmlns="" xmlns:a16="http://schemas.microsoft.com/office/drawing/2014/main" id="{794E37A0-372A-44FD-99F8-123092241804}"/>
                  </a:ext>
                </a:extLst>
              </p:cNvPr>
              <p:cNvSpPr/>
              <p:nvPr/>
            </p:nvSpPr>
            <p:spPr>
              <a:xfrm>
                <a:off x="8063089" y="4334305"/>
                <a:ext cx="772099" cy="174965"/>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000" b="1" dirty="0">
                    <a:solidFill>
                      <a:schemeClr val="tx1">
                        <a:lumMod val="75000"/>
                        <a:lumOff val="25000"/>
                      </a:schemeClr>
                    </a:solidFill>
                    <a:latin typeface="SamsungOne 400" panose="020B0503030303020204" pitchFamily="34" charset="0"/>
                    <a:ea typeface="SamsungOne 400" panose="020B0503030303020204" pitchFamily="34" charset="0"/>
                  </a:rPr>
                  <a:t>RADAR</a:t>
                </a:r>
                <a:endParaRPr lang="ko-KR" altLang="en-US" sz="1000" b="1" dirty="0">
                  <a:solidFill>
                    <a:schemeClr val="tx1">
                      <a:lumMod val="75000"/>
                      <a:lumOff val="25000"/>
                    </a:schemeClr>
                  </a:solidFill>
                  <a:latin typeface="SamsungOne 400" panose="020B0503030303020204" pitchFamily="34" charset="0"/>
                </a:endParaRPr>
              </a:p>
            </p:txBody>
          </p:sp>
        </p:grpSp>
        <p:grpSp>
          <p:nvGrpSpPr>
            <p:cNvPr id="355" name="그룹 354"/>
            <p:cNvGrpSpPr/>
            <p:nvPr/>
          </p:nvGrpSpPr>
          <p:grpSpPr>
            <a:xfrm>
              <a:off x="5678552" y="5213797"/>
              <a:ext cx="1728000" cy="729315"/>
              <a:chOff x="5678552" y="5213797"/>
              <a:chExt cx="1728000" cy="729315"/>
            </a:xfrm>
          </p:grpSpPr>
          <p:sp>
            <p:nvSpPr>
              <p:cNvPr id="356" name="직사각형 58">
                <a:extLst>
                  <a:ext uri="{FF2B5EF4-FFF2-40B4-BE49-F238E27FC236}">
                    <a16:creationId xmlns="" xmlns:a16="http://schemas.microsoft.com/office/drawing/2014/main" id="{7BA01D3C-B02F-4FC8-87C7-32A9998D1C43}"/>
                  </a:ext>
                </a:extLst>
              </p:cNvPr>
              <p:cNvSpPr/>
              <p:nvPr/>
            </p:nvSpPr>
            <p:spPr>
              <a:xfrm>
                <a:off x="5678552" y="5295112"/>
                <a:ext cx="1728000" cy="648000"/>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357" name="그룹 105">
                <a:extLst>
                  <a:ext uri="{FF2B5EF4-FFF2-40B4-BE49-F238E27FC236}">
                    <a16:creationId xmlns="" xmlns:a16="http://schemas.microsoft.com/office/drawing/2014/main" id="{22F12182-CFD9-4936-9885-2BD815123AB4}"/>
                  </a:ext>
                </a:extLst>
              </p:cNvPr>
              <p:cNvGrpSpPr/>
              <p:nvPr/>
            </p:nvGrpSpPr>
            <p:grpSpPr>
              <a:xfrm>
                <a:off x="5773376" y="5355408"/>
                <a:ext cx="1564123" cy="501419"/>
                <a:chOff x="5803856" y="5271588"/>
                <a:chExt cx="1564123" cy="501419"/>
              </a:xfrm>
            </p:grpSpPr>
            <p:pic>
              <p:nvPicPr>
                <p:cNvPr id="359" name="그림 55">
                  <a:extLst>
                    <a:ext uri="{FF2B5EF4-FFF2-40B4-BE49-F238E27FC236}">
                      <a16:creationId xmlns="" xmlns:a16="http://schemas.microsoft.com/office/drawing/2014/main" id="{E003A8C0-B7B1-465D-A924-86815AF7A14A}"/>
                    </a:ext>
                  </a:extLst>
                </p:cNvPr>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5906600" y="5354917"/>
                  <a:ext cx="956929" cy="148180"/>
                </a:xfrm>
                <a:prstGeom prst="rect">
                  <a:avLst/>
                </a:prstGeom>
              </p:spPr>
            </p:pic>
            <p:pic>
              <p:nvPicPr>
                <p:cNvPr id="360" name="그림 61">
                  <a:extLst>
                    <a:ext uri="{FF2B5EF4-FFF2-40B4-BE49-F238E27FC236}">
                      <a16:creationId xmlns="" xmlns:a16="http://schemas.microsoft.com/office/drawing/2014/main" id="{FC64975B-B0E7-4AF0-A16E-74F8B1A5182B}"/>
                    </a:ext>
                  </a:extLst>
                </p:cNvPr>
                <p:cNvPicPr>
                  <a:picLocks noChangeAspect="1"/>
                </p:cNvPicPr>
                <p:nvPr/>
              </p:nvPicPr>
              <p:blipFill rotWithShape="1">
                <a:blip r:embed="rId47" cstate="print">
                  <a:extLst>
                    <a:ext uri="{28A0092B-C50C-407E-A947-70E740481C1C}">
                      <a14:useLocalDpi xmlns:a14="http://schemas.microsoft.com/office/drawing/2010/main" val="0"/>
                    </a:ext>
                  </a:extLst>
                </a:blip>
                <a:srcRect t="23558" b="22629"/>
                <a:stretch/>
              </p:blipFill>
              <p:spPr>
                <a:xfrm>
                  <a:off x="5803856" y="5553335"/>
                  <a:ext cx="654438" cy="217291"/>
                </a:xfrm>
                <a:prstGeom prst="rect">
                  <a:avLst/>
                </a:prstGeom>
              </p:spPr>
            </p:pic>
            <p:pic>
              <p:nvPicPr>
                <p:cNvPr id="361" name="그림 62">
                  <a:extLst>
                    <a:ext uri="{FF2B5EF4-FFF2-40B4-BE49-F238E27FC236}">
                      <a16:creationId xmlns="" xmlns:a16="http://schemas.microsoft.com/office/drawing/2014/main" id="{28F12E94-7464-4A1B-A9C9-68849A9D5B3A}"/>
                    </a:ext>
                  </a:extLst>
                </p:cNvPr>
                <p:cNvPicPr>
                  <a:picLocks noChangeAspect="1"/>
                </p:cNvPicPr>
                <p:nvPr/>
              </p:nvPicPr>
              <p:blipFill rotWithShape="1">
                <a:blip r:embed="rId48" cstate="print">
                  <a:extLst>
                    <a:ext uri="{28A0092B-C50C-407E-A947-70E740481C1C}">
                      <a14:useLocalDpi xmlns:a14="http://schemas.microsoft.com/office/drawing/2010/main" val="0"/>
                    </a:ext>
                  </a:extLst>
                </a:blip>
                <a:srcRect t="36229" b="31745"/>
                <a:stretch/>
              </p:blipFill>
              <p:spPr>
                <a:xfrm>
                  <a:off x="6513384" y="5590304"/>
                  <a:ext cx="845383" cy="182703"/>
                </a:xfrm>
                <a:prstGeom prst="rect">
                  <a:avLst/>
                </a:prstGeom>
              </p:spPr>
            </p:pic>
            <p:pic>
              <p:nvPicPr>
                <p:cNvPr id="362" name="그림 60">
                  <a:extLst>
                    <a:ext uri="{FF2B5EF4-FFF2-40B4-BE49-F238E27FC236}">
                      <a16:creationId xmlns="" xmlns:a16="http://schemas.microsoft.com/office/drawing/2014/main" id="{9401E91B-2FA3-4B6A-8D52-039DACB45281}"/>
                    </a:ext>
                  </a:extLst>
                </p:cNvPr>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6929345" y="5271588"/>
                  <a:ext cx="438634" cy="360212"/>
                </a:xfrm>
                <a:prstGeom prst="rect">
                  <a:avLst/>
                </a:prstGeom>
              </p:spPr>
            </p:pic>
          </p:grpSp>
          <p:sp>
            <p:nvSpPr>
              <p:cNvPr id="358" name="Rectangle 15">
                <a:extLst>
                  <a:ext uri="{FF2B5EF4-FFF2-40B4-BE49-F238E27FC236}">
                    <a16:creationId xmlns="" xmlns:a16="http://schemas.microsoft.com/office/drawing/2014/main" id="{9E4BA24E-B1C9-4F13-B4AC-5E92A74F5A95}"/>
                  </a:ext>
                </a:extLst>
              </p:cNvPr>
              <p:cNvSpPr/>
              <p:nvPr/>
            </p:nvSpPr>
            <p:spPr>
              <a:xfrm>
                <a:off x="5957355" y="5213797"/>
                <a:ext cx="1170396" cy="174965"/>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000" b="1" dirty="0">
                    <a:solidFill>
                      <a:schemeClr val="tx1">
                        <a:lumMod val="75000"/>
                        <a:lumOff val="25000"/>
                      </a:schemeClr>
                    </a:solidFill>
                    <a:latin typeface="SamsungOne 400" panose="020B0503030303020204" pitchFamily="34" charset="0"/>
                    <a:ea typeface="SamsungOne 400" panose="020B0503030303020204" pitchFamily="34" charset="0"/>
                  </a:rPr>
                  <a:t>V2X SYSTEMS</a:t>
                </a:r>
                <a:endParaRPr lang="ko-KR" altLang="en-US" sz="1000" b="1" dirty="0">
                  <a:solidFill>
                    <a:schemeClr val="tx1">
                      <a:lumMod val="75000"/>
                      <a:lumOff val="25000"/>
                    </a:schemeClr>
                  </a:solidFill>
                  <a:latin typeface="SamsungOne 400" panose="020B0503030303020204" pitchFamily="34" charset="0"/>
                </a:endParaRPr>
              </a:p>
            </p:txBody>
          </p:sp>
        </p:grpSp>
      </p:grpSp>
      <p:graphicFrame>
        <p:nvGraphicFramePr>
          <p:cNvPr id="410" name="표 409">
            <a:extLst>
              <a:ext uri="{FF2B5EF4-FFF2-40B4-BE49-F238E27FC236}">
                <a16:creationId xmlns="" xmlns:a16="http://schemas.microsoft.com/office/drawing/2014/main" id="{D5650F98-5B8A-4AC0-9FD4-4E4795179ACB}"/>
              </a:ext>
            </a:extLst>
          </p:cNvPr>
          <p:cNvGraphicFramePr>
            <a:graphicFrameLocks noGrp="1"/>
          </p:cNvGraphicFramePr>
          <p:nvPr>
            <p:extLst>
              <p:ext uri="{D42A27DB-BD31-4B8C-83A1-F6EECF244321}">
                <p14:modId xmlns:p14="http://schemas.microsoft.com/office/powerpoint/2010/main" val="381263913"/>
              </p:ext>
            </p:extLst>
          </p:nvPr>
        </p:nvGraphicFramePr>
        <p:xfrm>
          <a:off x="571756" y="1733060"/>
          <a:ext cx="8630829" cy="1119470"/>
        </p:xfrm>
        <a:graphic>
          <a:graphicData uri="http://schemas.openxmlformats.org/drawingml/2006/table">
            <a:tbl>
              <a:tblPr firstRow="1" bandRow="1">
                <a:tableStyleId>{5940675A-B579-460E-94D1-54222C63F5DA}</a:tableStyleId>
              </a:tblPr>
              <a:tblGrid>
                <a:gridCol w="2876943">
                  <a:extLst>
                    <a:ext uri="{9D8B030D-6E8A-4147-A177-3AD203B41FA5}">
                      <a16:colId xmlns="" xmlns:a16="http://schemas.microsoft.com/office/drawing/2014/main" val="20000"/>
                    </a:ext>
                  </a:extLst>
                </a:gridCol>
                <a:gridCol w="2876943">
                  <a:extLst>
                    <a:ext uri="{9D8B030D-6E8A-4147-A177-3AD203B41FA5}">
                      <a16:colId xmlns="" xmlns:a16="http://schemas.microsoft.com/office/drawing/2014/main" val="20001"/>
                    </a:ext>
                  </a:extLst>
                </a:gridCol>
                <a:gridCol w="2876943">
                  <a:extLst>
                    <a:ext uri="{9D8B030D-6E8A-4147-A177-3AD203B41FA5}">
                      <a16:colId xmlns="" xmlns:a16="http://schemas.microsoft.com/office/drawing/2014/main" val="20002"/>
                    </a:ext>
                  </a:extLst>
                </a:gridCol>
              </a:tblGrid>
              <a:tr h="316639">
                <a:tc>
                  <a:txBody>
                    <a:bodyPr/>
                    <a:lstStyle/>
                    <a:p>
                      <a:pPr marL="0" algn="ctr" defTabSz="914126" rtl="0" eaLnBrk="1" latinLnBrk="1" hangingPunct="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AUTONOMOUS DRIVING SYSTEMS</a:t>
                      </a: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COMPUTER VISION</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DATA &amp; SIMULATION</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802831">
                <a:tc>
                  <a:txBody>
                    <a:bodyPr/>
                    <a:lstStyle/>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it-IT"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Drive.ai</a:t>
                      </a:r>
                    </a:p>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it-IT"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Momenta</a:t>
                      </a:r>
                    </a:p>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it-IT"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Pony.ai</a:t>
                      </a:r>
                      <a:endParaRPr lang="ko-KR" altLang="en-US"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DeepScale</a:t>
                      </a:r>
                    </a:p>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Prophesee</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Cognata</a:t>
                      </a:r>
                    </a:p>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NVIDIA</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412" name="사각형: 둥근 모서리 32">
            <a:extLst>
              <a:ext uri="{FF2B5EF4-FFF2-40B4-BE49-F238E27FC236}">
                <a16:creationId xmlns="" xmlns:a16="http://schemas.microsoft.com/office/drawing/2014/main" id="{9F9FFF6C-7C72-4E08-8072-03F5113CBF51}"/>
              </a:ext>
            </a:extLst>
          </p:cNvPr>
          <p:cNvSpPr/>
          <p:nvPr/>
        </p:nvSpPr>
        <p:spPr>
          <a:xfrm>
            <a:off x="8587701" y="6161432"/>
            <a:ext cx="890113" cy="18597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indent="-398463" algn="ctr"/>
            <a:r>
              <a:rPr lang="en-US" altLang="ko-KR" sz="1000" b="1" dirty="0">
                <a:latin typeface="SamsungOne 400" panose="020B0503030303020204" pitchFamily="34" charset="0"/>
                <a:ea typeface="SamsungOne 400" panose="020B0503030303020204" pitchFamily="34" charset="0"/>
              </a:rPr>
              <a:t>Insights</a:t>
            </a:r>
          </a:p>
        </p:txBody>
      </p:sp>
      <p:sp>
        <p:nvSpPr>
          <p:cNvPr id="99" name="직사각형 98">
            <a:extLst>
              <a:ext uri="{FF2B5EF4-FFF2-40B4-BE49-F238E27FC236}">
                <a16:creationId xmlns="" xmlns:a16="http://schemas.microsoft.com/office/drawing/2014/main" id="{883E9265-A016-4AED-8EC9-B625A313ECF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0"/>
              </a:buBlip>
              <a:defRPr/>
            </a:pPr>
            <a:r>
              <a:rPr lang="en-US" altLang="ko-KR" sz="1400" dirty="0">
                <a:solidFill>
                  <a:schemeClr val="tx1"/>
                </a:solidFill>
                <a:latin typeface="SamsungOne 400" panose="020B0503030303020204" pitchFamily="34" charset="0"/>
                <a:ea typeface="SamsungOne 400" panose="020B0503030303020204" pitchFamily="34" charset="0"/>
              </a:rPr>
              <a:t>Unbundling the Autonomous Vehicle</a:t>
            </a:r>
          </a:p>
        </p:txBody>
      </p:sp>
    </p:spTree>
    <p:custDataLst>
      <p:tags r:id="rId1"/>
    </p:custDataLst>
    <p:extLst>
      <p:ext uri="{BB962C8B-B14F-4D97-AF65-F5344CB8AC3E}">
        <p14:creationId xmlns:p14="http://schemas.microsoft.com/office/powerpoint/2010/main" val="56714104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Techniques in Artificial Intelligence</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7" name="직사각형 26">
            <a:extLst>
              <a:ext uri="{FF2B5EF4-FFF2-40B4-BE49-F238E27FC236}">
                <a16:creationId xmlns="" xmlns:a16="http://schemas.microsoft.com/office/drawing/2014/main" id="{03C8F6C0-3D77-4918-A55F-910D971670A3}"/>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3.1. Edge AI</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3.2. Medical Imaging &amp; Diagnostics</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3.3. Autonomous Vehicle</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3.4. Reinforcement Learning</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3.5. Conversational AI</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3.6. GAN, XAI, Synthetic Training Data </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p:txBody>
      </p:sp>
    </p:spTree>
    <p:custDataLst>
      <p:tags r:id="rId1"/>
    </p:custDataLst>
    <p:extLst>
      <p:ext uri="{BB962C8B-B14F-4D97-AF65-F5344CB8AC3E}">
        <p14:creationId xmlns:p14="http://schemas.microsoft.com/office/powerpoint/2010/main" val="89968680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Reinforcement Learning</a:t>
            </a:r>
          </a:p>
        </p:txBody>
      </p:sp>
      <p:grpSp>
        <p:nvGrpSpPr>
          <p:cNvPr id="43" name="그룹 4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44" name="직사각형 4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3.4. Reinforcement Learning</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46" name="직사각형 4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47" name="그룹 108">
            <a:extLst>
              <a:ext uri="{FF2B5EF4-FFF2-40B4-BE49-F238E27FC236}">
                <a16:creationId xmlns="" xmlns:a16="http://schemas.microsoft.com/office/drawing/2014/main" id="{E90BFC7A-1C2F-4359-A860-516E42F8BD43}"/>
              </a:ext>
            </a:extLst>
          </p:cNvPr>
          <p:cNvGrpSpPr/>
          <p:nvPr/>
        </p:nvGrpSpPr>
        <p:grpSpPr>
          <a:xfrm>
            <a:off x="311697" y="2564904"/>
            <a:ext cx="3321952" cy="3240360"/>
            <a:chOff x="739534" y="2764986"/>
            <a:chExt cx="3299067" cy="3226480"/>
          </a:xfrm>
        </p:grpSpPr>
        <p:pic>
          <p:nvPicPr>
            <p:cNvPr id="48" name="그림 107">
              <a:extLst>
                <a:ext uri="{FF2B5EF4-FFF2-40B4-BE49-F238E27FC236}">
                  <a16:creationId xmlns="" xmlns:a16="http://schemas.microsoft.com/office/drawing/2014/main" id="{CB787FBC-4457-42E6-8B04-FE55E96A96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601" y="2764986"/>
              <a:ext cx="3222000" cy="2962972"/>
            </a:xfrm>
            <a:prstGeom prst="rect">
              <a:avLst/>
            </a:prstGeom>
          </p:spPr>
        </p:pic>
        <p:sp>
          <p:nvSpPr>
            <p:cNvPr id="49" name="TextBox 48">
              <a:extLst>
                <a:ext uri="{FF2B5EF4-FFF2-40B4-BE49-F238E27FC236}">
                  <a16:creationId xmlns="" xmlns:a16="http://schemas.microsoft.com/office/drawing/2014/main" id="{73716D06-D463-4ED6-8E57-4A0FE0C312B4}"/>
                </a:ext>
              </a:extLst>
            </p:cNvPr>
            <p:cNvSpPr txBox="1"/>
            <p:nvPr/>
          </p:nvSpPr>
          <p:spPr>
            <a:xfrm>
              <a:off x="1984277" y="3314635"/>
              <a:ext cx="1138006" cy="215444"/>
            </a:xfrm>
            <a:prstGeom prst="rect">
              <a:avLst/>
            </a:prstGeom>
            <a:noFill/>
          </p:spPr>
          <p:txBody>
            <a:bodyPr wrap="square" lIns="0" tIns="0" rIns="0" bIns="0" rtlCol="0" anchor="b">
              <a:spAutoFit/>
            </a:bodyPr>
            <a:lstStyle/>
            <a:p>
              <a:pPr algn="ctr"/>
              <a:r>
                <a:rPr lang="en-US" altLang="ko-KR" sz="1400" dirty="0">
                  <a:latin typeface="SamsungOne 400" panose="020B0503030303020204" pitchFamily="34" charset="0"/>
                  <a:ea typeface="SamsungOne 400" panose="020B0503030303020204" pitchFamily="34" charset="0"/>
                </a:rPr>
                <a:t>Environment</a:t>
              </a:r>
              <a:endParaRPr lang="ko-KR" altLang="en-US" sz="14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50" name="TextBox 49">
              <a:extLst>
                <a:ext uri="{FF2B5EF4-FFF2-40B4-BE49-F238E27FC236}">
                  <a16:creationId xmlns="" xmlns:a16="http://schemas.microsoft.com/office/drawing/2014/main" id="{AC59AA82-2639-4F2E-A8DE-14B5CC38668D}"/>
                </a:ext>
              </a:extLst>
            </p:cNvPr>
            <p:cNvSpPr txBox="1"/>
            <p:nvPr/>
          </p:nvSpPr>
          <p:spPr>
            <a:xfrm rot="5400000">
              <a:off x="3278690" y="4146047"/>
              <a:ext cx="807624" cy="215444"/>
            </a:xfrm>
            <a:prstGeom prst="rect">
              <a:avLst/>
            </a:prstGeom>
            <a:noFill/>
          </p:spPr>
          <p:txBody>
            <a:bodyPr wrap="square" lIns="0" tIns="0" rIns="0" bIns="0" rtlCol="0" anchor="b">
              <a:spAutoFit/>
            </a:bodyPr>
            <a:lstStyle/>
            <a:p>
              <a:pPr algn="ctr"/>
              <a:r>
                <a:rPr lang="en-US" altLang="ko-KR" sz="1400" dirty="0">
                  <a:latin typeface="SamsungOne 400" panose="020B0503030303020204" pitchFamily="34" charset="0"/>
                  <a:ea typeface="SamsungOne 400" panose="020B0503030303020204" pitchFamily="34" charset="0"/>
                </a:rPr>
                <a:t>Action</a:t>
              </a:r>
              <a:endParaRPr lang="ko-KR" altLang="en-US" sz="14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51" name="TextBox 50">
              <a:extLst>
                <a:ext uri="{FF2B5EF4-FFF2-40B4-BE49-F238E27FC236}">
                  <a16:creationId xmlns="" xmlns:a16="http://schemas.microsoft.com/office/drawing/2014/main" id="{6E448691-42BE-4914-9353-BD8F3D69AE47}"/>
                </a:ext>
              </a:extLst>
            </p:cNvPr>
            <p:cNvSpPr txBox="1"/>
            <p:nvPr/>
          </p:nvSpPr>
          <p:spPr>
            <a:xfrm rot="2700000">
              <a:off x="1903279" y="4300749"/>
              <a:ext cx="807624" cy="215444"/>
            </a:xfrm>
            <a:prstGeom prst="rect">
              <a:avLst/>
            </a:prstGeom>
            <a:noFill/>
          </p:spPr>
          <p:txBody>
            <a:bodyPr wrap="square" lIns="0" tIns="0" rIns="0" bIns="0" rtlCol="0" anchor="b">
              <a:spAutoFit/>
            </a:bodyPr>
            <a:lstStyle/>
            <a:p>
              <a:pPr algn="ctr"/>
              <a:r>
                <a:rPr lang="en-US" altLang="ko-KR" sz="1400" dirty="0">
                  <a:latin typeface="SamsungOne 400" panose="020B0503030303020204" pitchFamily="34" charset="0"/>
                  <a:ea typeface="SamsungOne 400" panose="020B0503030303020204" pitchFamily="34" charset="0"/>
                </a:rPr>
                <a:t>Reward</a:t>
              </a:r>
              <a:endParaRPr lang="ko-KR" altLang="en-US" sz="14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52" name="TextBox 51">
              <a:extLst>
                <a:ext uri="{FF2B5EF4-FFF2-40B4-BE49-F238E27FC236}">
                  <a16:creationId xmlns="" xmlns:a16="http://schemas.microsoft.com/office/drawing/2014/main" id="{7FFA6BF8-1F12-44AF-B2D2-0F3EDBC5C0B5}"/>
                </a:ext>
              </a:extLst>
            </p:cNvPr>
            <p:cNvSpPr txBox="1"/>
            <p:nvPr/>
          </p:nvSpPr>
          <p:spPr>
            <a:xfrm>
              <a:off x="739534" y="4303825"/>
              <a:ext cx="1182962" cy="215444"/>
            </a:xfrm>
            <a:prstGeom prst="rect">
              <a:avLst/>
            </a:prstGeom>
            <a:noFill/>
          </p:spPr>
          <p:txBody>
            <a:bodyPr wrap="square" lIns="0" tIns="0" rIns="0" bIns="0" rtlCol="0" anchor="b">
              <a:spAutoFit/>
            </a:bodyPr>
            <a:lstStyle/>
            <a:p>
              <a:pPr algn="ctr"/>
              <a:r>
                <a:rPr lang="en-US" altLang="ko-KR" sz="1400" dirty="0">
                  <a:latin typeface="SamsungOne 400" panose="020B0503030303020204" pitchFamily="34" charset="0"/>
                  <a:ea typeface="SamsungOne 400" panose="020B0503030303020204" pitchFamily="34" charset="0"/>
                </a:rPr>
                <a:t>Interpreter</a:t>
              </a:r>
              <a:endParaRPr lang="ko-KR" altLang="en-US" sz="14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53" name="TextBox 52">
              <a:extLst>
                <a:ext uri="{FF2B5EF4-FFF2-40B4-BE49-F238E27FC236}">
                  <a16:creationId xmlns="" xmlns:a16="http://schemas.microsoft.com/office/drawing/2014/main" id="{EC99E52E-185B-41D3-A4E5-ED2CE44AAF32}"/>
                </a:ext>
              </a:extLst>
            </p:cNvPr>
            <p:cNvSpPr txBox="1"/>
            <p:nvPr/>
          </p:nvSpPr>
          <p:spPr>
            <a:xfrm rot="2700000">
              <a:off x="1168466" y="5054500"/>
              <a:ext cx="807624" cy="215444"/>
            </a:xfrm>
            <a:prstGeom prst="rect">
              <a:avLst/>
            </a:prstGeom>
            <a:noFill/>
          </p:spPr>
          <p:txBody>
            <a:bodyPr wrap="square" lIns="0" tIns="0" rIns="0" bIns="0" rtlCol="0" anchor="b">
              <a:spAutoFit/>
            </a:bodyPr>
            <a:lstStyle/>
            <a:p>
              <a:pPr algn="ctr"/>
              <a:r>
                <a:rPr lang="en-US" altLang="ko-KR" sz="1400" dirty="0">
                  <a:latin typeface="SamsungOne 400" panose="020B0503030303020204" pitchFamily="34" charset="0"/>
                  <a:ea typeface="SamsungOne 400" panose="020B0503030303020204" pitchFamily="34" charset="0"/>
                </a:rPr>
                <a:t>State</a:t>
              </a:r>
              <a:endParaRPr lang="ko-KR" altLang="en-US" sz="14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54" name="TextBox 53">
              <a:extLst>
                <a:ext uri="{FF2B5EF4-FFF2-40B4-BE49-F238E27FC236}">
                  <a16:creationId xmlns="" xmlns:a16="http://schemas.microsoft.com/office/drawing/2014/main" id="{62BEBB68-223B-469C-B59C-CED6AE43B6FE}"/>
                </a:ext>
              </a:extLst>
            </p:cNvPr>
            <p:cNvSpPr txBox="1"/>
            <p:nvPr/>
          </p:nvSpPr>
          <p:spPr>
            <a:xfrm>
              <a:off x="2184663" y="5776022"/>
              <a:ext cx="807624" cy="215444"/>
            </a:xfrm>
            <a:prstGeom prst="rect">
              <a:avLst/>
            </a:prstGeom>
            <a:noFill/>
          </p:spPr>
          <p:txBody>
            <a:bodyPr wrap="square" lIns="0" tIns="0" rIns="0" bIns="0" rtlCol="0" anchor="b">
              <a:spAutoFit/>
            </a:bodyPr>
            <a:lstStyle/>
            <a:p>
              <a:pPr algn="ctr"/>
              <a:r>
                <a:rPr lang="en-US" altLang="ko-KR" sz="1400" dirty="0">
                  <a:latin typeface="SamsungOne 400" panose="020B0503030303020204" pitchFamily="34" charset="0"/>
                  <a:ea typeface="SamsungOne 400" panose="020B0503030303020204" pitchFamily="34" charset="0"/>
                </a:rPr>
                <a:t>Agent</a:t>
              </a:r>
              <a:endParaRPr lang="ko-KR" altLang="en-US" sz="14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nvGrpSpPr>
          <p:cNvPr id="55" name="그룹 54">
            <a:extLst>
              <a:ext uri="{FF2B5EF4-FFF2-40B4-BE49-F238E27FC236}">
                <a16:creationId xmlns="" xmlns:a16="http://schemas.microsoft.com/office/drawing/2014/main" id="{5B02B090-A95C-4540-8F7D-844DFF8F8886}"/>
              </a:ext>
            </a:extLst>
          </p:cNvPr>
          <p:cNvGrpSpPr/>
          <p:nvPr/>
        </p:nvGrpSpPr>
        <p:grpSpPr>
          <a:xfrm>
            <a:off x="3592280" y="2275355"/>
            <a:ext cx="5778867" cy="3622061"/>
            <a:chOff x="3589411" y="1882911"/>
            <a:chExt cx="5778867" cy="3622061"/>
          </a:xfrm>
        </p:grpSpPr>
        <p:sp>
          <p:nvSpPr>
            <p:cNvPr id="56" name="모서리가 둥근 직사각형 78">
              <a:extLst>
                <a:ext uri="{FF2B5EF4-FFF2-40B4-BE49-F238E27FC236}">
                  <a16:creationId xmlns="" xmlns:a16="http://schemas.microsoft.com/office/drawing/2014/main" id="{B081F10A-381C-4C35-83A4-3CA90C0CFFA9}"/>
                </a:ext>
              </a:extLst>
            </p:cNvPr>
            <p:cNvSpPr/>
            <p:nvPr/>
          </p:nvSpPr>
          <p:spPr>
            <a:xfrm>
              <a:off x="3633649" y="3165230"/>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Finance</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57" name="TextBox 56">
              <a:extLst>
                <a:ext uri="{FF2B5EF4-FFF2-40B4-BE49-F238E27FC236}">
                  <a16:creationId xmlns="" xmlns:a16="http://schemas.microsoft.com/office/drawing/2014/main" id="{B93DEE21-96FB-476C-AADF-0B636FAD2B08}"/>
                </a:ext>
              </a:extLst>
            </p:cNvPr>
            <p:cNvSpPr txBox="1"/>
            <p:nvPr/>
          </p:nvSpPr>
          <p:spPr>
            <a:xfrm>
              <a:off x="3589411" y="2655219"/>
              <a:ext cx="997025" cy="461665"/>
            </a:xfrm>
            <a:prstGeom prst="rect">
              <a:avLst/>
            </a:prstGeom>
            <a:noFill/>
          </p:spPr>
          <p:txBody>
            <a:bodyPr wrap="square" lIns="0" tIns="0" rIns="0" bIns="0" rtlCol="0" anchor="b">
              <a:spAutoFit/>
            </a:bodyP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Pricing, trading</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portfolio opt.</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risk management</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58" name="모서리가 둥근 직사각형 81">
              <a:extLst>
                <a:ext uri="{FF2B5EF4-FFF2-40B4-BE49-F238E27FC236}">
                  <a16:creationId xmlns="" xmlns:a16="http://schemas.microsoft.com/office/drawing/2014/main" id="{6DFF3DA3-5FCA-4B53-8A24-A484247CF348}"/>
                </a:ext>
              </a:extLst>
            </p:cNvPr>
            <p:cNvSpPr/>
            <p:nvPr/>
          </p:nvSpPr>
          <p:spPr>
            <a:xfrm>
              <a:off x="3633649" y="3848339"/>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Computer</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systems</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59" name="TextBox 58">
              <a:extLst>
                <a:ext uri="{FF2B5EF4-FFF2-40B4-BE49-F238E27FC236}">
                  <a16:creationId xmlns="" xmlns:a16="http://schemas.microsoft.com/office/drawing/2014/main" id="{3B3DED0B-D35F-4C97-9E88-D37E558611BE}"/>
                </a:ext>
              </a:extLst>
            </p:cNvPr>
            <p:cNvSpPr txBox="1"/>
            <p:nvPr/>
          </p:nvSpPr>
          <p:spPr>
            <a:xfrm>
              <a:off x="3625697" y="4289360"/>
              <a:ext cx="924452" cy="461665"/>
            </a:xfrm>
            <a:prstGeom prst="rect">
              <a:avLst/>
            </a:prstGeom>
            <a:noFill/>
          </p:spPr>
          <p:txBody>
            <a:bodyPr wrap="square" lIns="0" tIns="0" rIns="0" bIns="0" rtlCol="0" anchor="t">
              <a:spAutoFit/>
            </a:bodyP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Topics in</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computer</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science</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60" name="그룹 59">
              <a:extLst>
                <a:ext uri="{FF2B5EF4-FFF2-40B4-BE49-F238E27FC236}">
                  <a16:creationId xmlns="" xmlns:a16="http://schemas.microsoft.com/office/drawing/2014/main" id="{450A0D55-4F07-44E5-8000-D1B86FE771DA}"/>
                </a:ext>
              </a:extLst>
            </p:cNvPr>
            <p:cNvGrpSpPr/>
            <p:nvPr/>
          </p:nvGrpSpPr>
          <p:grpSpPr>
            <a:xfrm>
              <a:off x="8373565" y="2655221"/>
              <a:ext cx="994712" cy="903523"/>
              <a:chOff x="8373565" y="2655221"/>
              <a:chExt cx="994712" cy="903523"/>
            </a:xfrm>
          </p:grpSpPr>
          <p:sp>
            <p:nvSpPr>
              <p:cNvPr id="84" name="모서리가 둥근 직사각형 49">
                <a:extLst>
                  <a:ext uri="{FF2B5EF4-FFF2-40B4-BE49-F238E27FC236}">
                    <a16:creationId xmlns="" xmlns:a16="http://schemas.microsoft.com/office/drawing/2014/main" id="{18C19F2A-38DA-4F09-A0B3-FCC6FABB3EC5}"/>
                  </a:ext>
                </a:extLst>
              </p:cNvPr>
              <p:cNvSpPr/>
              <p:nvPr/>
            </p:nvSpPr>
            <p:spPr>
              <a:xfrm>
                <a:off x="8416647" y="3165230"/>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Business</a:t>
                </a:r>
              </a:p>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Management</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85" name="TextBox 84">
                <a:extLst>
                  <a:ext uri="{FF2B5EF4-FFF2-40B4-BE49-F238E27FC236}">
                    <a16:creationId xmlns="" xmlns:a16="http://schemas.microsoft.com/office/drawing/2014/main" id="{EB3F2CAF-5567-493D-A459-04F9789CDBE1}"/>
                  </a:ext>
                </a:extLst>
              </p:cNvPr>
              <p:cNvSpPr txBox="1"/>
              <p:nvPr/>
            </p:nvSpPr>
            <p:spPr>
              <a:xfrm>
                <a:off x="8373565" y="2655221"/>
                <a:ext cx="994712" cy="461665"/>
              </a:xfrm>
              <a:prstGeom prst="rect">
                <a:avLst/>
              </a:prstGeom>
              <a:noFill/>
            </p:spPr>
            <p:txBody>
              <a:bodyPr wrap="square" lIns="0" tIns="0" rIns="0" bIns="0" rtlCol="0" anchor="b">
                <a:spAutoFit/>
              </a:bodyP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Recommendation</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e-commerce, OR</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customer mgmt.</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nvGrpSpPr>
            <p:cNvPr id="61" name="그룹 60">
              <a:extLst>
                <a:ext uri="{FF2B5EF4-FFF2-40B4-BE49-F238E27FC236}">
                  <a16:creationId xmlns="" xmlns:a16="http://schemas.microsoft.com/office/drawing/2014/main" id="{8ADE1956-C1BA-4FAE-AFF1-984ABA44AA38}"/>
                </a:ext>
              </a:extLst>
            </p:cNvPr>
            <p:cNvGrpSpPr/>
            <p:nvPr/>
          </p:nvGrpSpPr>
          <p:grpSpPr>
            <a:xfrm>
              <a:off x="8373564" y="3685421"/>
              <a:ext cx="994714" cy="1065604"/>
              <a:chOff x="8373564" y="3685421"/>
              <a:chExt cx="994714" cy="1065604"/>
            </a:xfrm>
          </p:grpSpPr>
          <p:sp>
            <p:nvSpPr>
              <p:cNvPr id="82" name="모서리가 둥근 직사각형 85">
                <a:extLst>
                  <a:ext uri="{FF2B5EF4-FFF2-40B4-BE49-F238E27FC236}">
                    <a16:creationId xmlns="" xmlns:a16="http://schemas.microsoft.com/office/drawing/2014/main" id="{8CE586F8-A551-4596-B962-AC25426B41B1}"/>
                  </a:ext>
                </a:extLst>
              </p:cNvPr>
              <p:cNvSpPr/>
              <p:nvPr/>
            </p:nvSpPr>
            <p:spPr>
              <a:xfrm>
                <a:off x="8416647" y="3685421"/>
                <a:ext cx="908547" cy="556432"/>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Science</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engineering</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art</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83" name="TextBox 82">
                <a:extLst>
                  <a:ext uri="{FF2B5EF4-FFF2-40B4-BE49-F238E27FC236}">
                    <a16:creationId xmlns="" xmlns:a16="http://schemas.microsoft.com/office/drawing/2014/main" id="{2B69EB9B-1E6F-4BE2-8BE9-F0FC8F3CEAD0}"/>
                  </a:ext>
                </a:extLst>
              </p:cNvPr>
              <p:cNvSpPr txBox="1"/>
              <p:nvPr/>
            </p:nvSpPr>
            <p:spPr>
              <a:xfrm>
                <a:off x="8373564" y="4289360"/>
                <a:ext cx="994714" cy="461665"/>
              </a:xfrm>
              <a:prstGeom prst="rect">
                <a:avLst/>
              </a:prstGeom>
              <a:noFill/>
            </p:spPr>
            <p:txBody>
              <a:bodyPr wrap="square" lIns="0" tIns="0" rIns="0" bIns="0" rtlCol="0" anchor="t">
                <a:spAutoFit/>
              </a:bodyPr>
              <a:lstStyle/>
              <a:p>
                <a:pPr algn="ctr"/>
                <a:r>
                  <a:rPr lang="en-US" altLang="ko-KR" sz="1000" spc="-50" dirty="0">
                    <a:solidFill>
                      <a:schemeClr val="tx1">
                        <a:lumMod val="75000"/>
                        <a:lumOff val="25000"/>
                      </a:schemeClr>
                    </a:solidFill>
                    <a:latin typeface="SamsungOne 400" panose="020B0503030303020204" pitchFamily="34" charset="0"/>
                    <a:ea typeface="SamsungOne 400" panose="020B0503030303020204" pitchFamily="34" charset="0"/>
                  </a:rPr>
                  <a:t>Maths, physics</a:t>
                </a:r>
                <a:br>
                  <a:rPr lang="en-US" altLang="ko-KR" sz="1000" spc="-5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spc="-50" dirty="0">
                    <a:solidFill>
                      <a:schemeClr val="tx1">
                        <a:lumMod val="75000"/>
                        <a:lumOff val="25000"/>
                      </a:schemeClr>
                    </a:solidFill>
                    <a:latin typeface="SamsungOne 400" panose="020B0503030303020204" pitchFamily="34" charset="0"/>
                    <a:ea typeface="SamsungOne 400" panose="020B0503030303020204" pitchFamily="34" charset="0"/>
                  </a:rPr>
                  <a:t>chemistry, music</a:t>
                </a:r>
                <a:br>
                  <a:rPr lang="en-US" altLang="ko-KR" sz="1000" spc="-5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spc="-50" dirty="0">
                    <a:solidFill>
                      <a:schemeClr val="tx1">
                        <a:lumMod val="75000"/>
                        <a:lumOff val="25000"/>
                      </a:schemeClr>
                    </a:solidFill>
                    <a:latin typeface="SamsungOne 400" panose="020B0503030303020204" pitchFamily="34" charset="0"/>
                    <a:ea typeface="SamsungOne 400" panose="020B0503030303020204" pitchFamily="34" charset="0"/>
                  </a:rPr>
                  <a:t>drawing, animation</a:t>
                </a:r>
                <a:endParaRPr lang="ko-KR" altLang="en-US" sz="1000" spc="-5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sp>
          <p:nvSpPr>
            <p:cNvPr id="62" name="모서리가 둥근 직사각형 45">
              <a:extLst>
                <a:ext uri="{FF2B5EF4-FFF2-40B4-BE49-F238E27FC236}">
                  <a16:creationId xmlns="" xmlns:a16="http://schemas.microsoft.com/office/drawing/2014/main" id="{9150E5BE-DCCC-4998-9BBE-E21350CD6A8C}"/>
                </a:ext>
              </a:extLst>
            </p:cNvPr>
            <p:cNvSpPr/>
            <p:nvPr/>
          </p:nvSpPr>
          <p:spPr>
            <a:xfrm>
              <a:off x="5398761" y="3321559"/>
              <a:ext cx="2081230" cy="727724"/>
            </a:xfrm>
            <a:prstGeom prst="roundRect">
              <a:avLst/>
            </a:prstGeom>
            <a:noFill/>
            <a:ln w="25400">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u="sng" dirty="0"/>
            </a:p>
          </p:txBody>
        </p:sp>
        <p:sp>
          <p:nvSpPr>
            <p:cNvPr id="63" name="TextBox 62">
              <a:extLst>
                <a:ext uri="{FF2B5EF4-FFF2-40B4-BE49-F238E27FC236}">
                  <a16:creationId xmlns="" xmlns:a16="http://schemas.microsoft.com/office/drawing/2014/main" id="{C8BFBFC7-1E67-4F69-A7B5-2AA2A12F3EE5}"/>
                </a:ext>
              </a:extLst>
            </p:cNvPr>
            <p:cNvSpPr txBox="1"/>
            <p:nvPr/>
          </p:nvSpPr>
          <p:spPr>
            <a:xfrm>
              <a:off x="5398762" y="3423812"/>
              <a:ext cx="2086454" cy="523220"/>
            </a:xfrm>
            <a:prstGeom prst="rect">
              <a:avLst/>
            </a:prstGeom>
            <a:noFill/>
          </p:spPr>
          <p:txBody>
            <a:bodyPr wrap="square" rtlCol="0" anchor="ctr">
              <a:spAutoFit/>
            </a:bodyPr>
            <a:lstStyle/>
            <a:p>
              <a:pPr algn="ctr"/>
              <a:r>
                <a:rPr lang="en-US" altLang="ko-KR" sz="1400" dirty="0">
                  <a:solidFill>
                    <a:schemeClr val="bg1">
                      <a:lumMod val="50000"/>
                    </a:schemeClr>
                  </a:solidFill>
                  <a:latin typeface="SamsungOne 700" panose="020B0803030303020204" pitchFamily="34" charset="0"/>
                  <a:ea typeface="SamsungOne 700" panose="020B0803030303020204" pitchFamily="34" charset="0"/>
                </a:rPr>
                <a:t>Deep Reinforcement </a:t>
              </a:r>
              <a:br>
                <a:rPr lang="en-US" altLang="ko-KR" sz="1400" dirty="0">
                  <a:solidFill>
                    <a:schemeClr val="bg1">
                      <a:lumMod val="50000"/>
                    </a:schemeClr>
                  </a:solidFill>
                  <a:latin typeface="SamsungOne 700" panose="020B0803030303020204" pitchFamily="34" charset="0"/>
                  <a:ea typeface="SamsungOne 700" panose="020B0803030303020204" pitchFamily="34" charset="0"/>
                </a:rPr>
              </a:br>
              <a:r>
                <a:rPr lang="en-US" altLang="ko-KR" sz="1400" dirty="0">
                  <a:solidFill>
                    <a:schemeClr val="bg1">
                      <a:lumMod val="50000"/>
                    </a:schemeClr>
                  </a:solidFill>
                  <a:latin typeface="SamsungOne 700" panose="020B0803030303020204" pitchFamily="34" charset="0"/>
                  <a:ea typeface="SamsungOne 700" panose="020B0803030303020204" pitchFamily="34" charset="0"/>
                </a:rPr>
                <a:t>Learning</a:t>
              </a:r>
              <a:endParaRPr lang="ko-KR" altLang="en-US" sz="1000" dirty="0">
                <a:solidFill>
                  <a:schemeClr val="bg1">
                    <a:lumMod val="50000"/>
                  </a:schemeClr>
                </a:solidFill>
                <a:latin typeface="SamsungOne 700" panose="020B0803030303020204" pitchFamily="34" charset="0"/>
              </a:endParaRPr>
            </a:p>
          </p:txBody>
        </p:sp>
        <p:sp>
          <p:nvSpPr>
            <p:cNvPr id="64" name="모서리가 둥근 직사각형 75">
              <a:extLst>
                <a:ext uri="{FF2B5EF4-FFF2-40B4-BE49-F238E27FC236}">
                  <a16:creationId xmlns="" xmlns:a16="http://schemas.microsoft.com/office/drawing/2014/main" id="{9B88DFF2-BC30-43DE-95CC-764091A7ED30}"/>
                </a:ext>
              </a:extLst>
            </p:cNvPr>
            <p:cNvSpPr/>
            <p:nvPr/>
          </p:nvSpPr>
          <p:spPr>
            <a:xfrm>
              <a:off x="4572854" y="2392921"/>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Healthcare</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65" name="TextBox 64">
              <a:extLst>
                <a:ext uri="{FF2B5EF4-FFF2-40B4-BE49-F238E27FC236}">
                  <a16:creationId xmlns="" xmlns:a16="http://schemas.microsoft.com/office/drawing/2014/main" id="{99598B8A-2E66-49CC-86C1-83485220C2F4}"/>
                </a:ext>
              </a:extLst>
            </p:cNvPr>
            <p:cNvSpPr txBox="1"/>
            <p:nvPr/>
          </p:nvSpPr>
          <p:spPr>
            <a:xfrm>
              <a:off x="4564902" y="1882911"/>
              <a:ext cx="924452" cy="461665"/>
            </a:xfrm>
            <a:prstGeom prst="rect">
              <a:avLst/>
            </a:prstGeom>
            <a:noFill/>
          </p:spPr>
          <p:txBody>
            <a:bodyPr wrap="square" lIns="0" tIns="0" rIns="0" bIns="0" rtlCol="0" anchor="b">
              <a:spAutoFit/>
            </a:bodyP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DTRs</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diagnosis</a:t>
              </a:r>
            </a:p>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EHR/EMR</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66" name="모서리가 둥근 직사각형 91">
              <a:extLst>
                <a:ext uri="{FF2B5EF4-FFF2-40B4-BE49-F238E27FC236}">
                  <a16:creationId xmlns="" xmlns:a16="http://schemas.microsoft.com/office/drawing/2014/main" id="{AB411B15-CB81-4A1D-81E5-F4F124D7AF35}"/>
                </a:ext>
              </a:extLst>
            </p:cNvPr>
            <p:cNvSpPr/>
            <p:nvPr/>
          </p:nvSpPr>
          <p:spPr>
            <a:xfrm>
              <a:off x="4572854" y="4584406"/>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Games</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67" name="TextBox 66">
              <a:extLst>
                <a:ext uri="{FF2B5EF4-FFF2-40B4-BE49-F238E27FC236}">
                  <a16:creationId xmlns="" xmlns:a16="http://schemas.microsoft.com/office/drawing/2014/main" id="{91D5D8E4-656B-4A85-9C28-695EAF0287F6}"/>
                </a:ext>
              </a:extLst>
            </p:cNvPr>
            <p:cNvSpPr txBox="1"/>
            <p:nvPr/>
          </p:nvSpPr>
          <p:spPr>
            <a:xfrm>
              <a:off x="4564902" y="5025427"/>
              <a:ext cx="924452" cy="461665"/>
            </a:xfrm>
            <a:prstGeom prst="rect">
              <a:avLst/>
            </a:prstGeom>
            <a:noFill/>
          </p:spPr>
          <p:txBody>
            <a:bodyPr wrap="square" lIns="0" tIns="0" rIns="0" bIns="0" rtlCol="0" anchor="t">
              <a:spAutoFit/>
            </a:bodyPr>
            <a:lstStyle/>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Go, poker</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Dota, bridge</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Starcraft</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68" name="모서리가 둥근 직사각형 72">
              <a:extLst>
                <a:ext uri="{FF2B5EF4-FFF2-40B4-BE49-F238E27FC236}">
                  <a16:creationId xmlns="" xmlns:a16="http://schemas.microsoft.com/office/drawing/2014/main" id="{F7B89FE3-8830-4322-886B-58D108F14DBD}"/>
                </a:ext>
              </a:extLst>
            </p:cNvPr>
            <p:cNvSpPr/>
            <p:nvPr/>
          </p:nvSpPr>
          <p:spPr>
            <a:xfrm>
              <a:off x="5520686" y="2392921"/>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Education</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69" name="TextBox 68">
              <a:extLst>
                <a:ext uri="{FF2B5EF4-FFF2-40B4-BE49-F238E27FC236}">
                  <a16:creationId xmlns="" xmlns:a16="http://schemas.microsoft.com/office/drawing/2014/main" id="{C8AD1F19-D569-475D-ABE5-DADFF5F685E4}"/>
                </a:ext>
              </a:extLst>
            </p:cNvPr>
            <p:cNvSpPr txBox="1"/>
            <p:nvPr/>
          </p:nvSpPr>
          <p:spPr>
            <a:xfrm>
              <a:off x="5481402" y="1882911"/>
              <a:ext cx="987116" cy="461665"/>
            </a:xfrm>
            <a:prstGeom prst="rect">
              <a:avLst/>
            </a:prstGeom>
            <a:noFill/>
          </p:spPr>
          <p:txBody>
            <a:bodyPr wrap="square" lIns="0" tIns="0" rIns="0" bIns="0" rtlCol="0" anchor="b">
              <a:spAutoFit/>
            </a:bodyP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Proficiency est.</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recommendation</a:t>
              </a:r>
            </a:p>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education games</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70" name="모서리가 둥근 직사각형 94">
              <a:extLst>
                <a:ext uri="{FF2B5EF4-FFF2-40B4-BE49-F238E27FC236}">
                  <a16:creationId xmlns="" xmlns:a16="http://schemas.microsoft.com/office/drawing/2014/main" id="{2623F823-C529-4F85-AE86-EF55C7E97F76}"/>
                </a:ext>
              </a:extLst>
            </p:cNvPr>
            <p:cNvSpPr/>
            <p:nvPr/>
          </p:nvSpPr>
          <p:spPr>
            <a:xfrm>
              <a:off x="5520686" y="4584406"/>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Robotics</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71" name="TextBox 70">
              <a:extLst>
                <a:ext uri="{FF2B5EF4-FFF2-40B4-BE49-F238E27FC236}">
                  <a16:creationId xmlns="" xmlns:a16="http://schemas.microsoft.com/office/drawing/2014/main" id="{A305D3B0-2578-40C2-A548-72D3A4E308F6}"/>
                </a:ext>
              </a:extLst>
            </p:cNvPr>
            <p:cNvSpPr txBox="1"/>
            <p:nvPr/>
          </p:nvSpPr>
          <p:spPr>
            <a:xfrm>
              <a:off x="5512734" y="5025427"/>
              <a:ext cx="924452" cy="461665"/>
            </a:xfrm>
            <a:prstGeom prst="rect">
              <a:avLst/>
            </a:prstGeom>
            <a:noFill/>
          </p:spPr>
          <p:txBody>
            <a:bodyPr wrap="square" lIns="0" tIns="0" rIns="0" bIns="0" rtlCol="0" anchor="t">
              <a:spAutoFit/>
            </a:bodyPr>
            <a:lstStyle/>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Sim-to-real</a:t>
              </a:r>
            </a:p>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co-robot</a:t>
              </a:r>
            </a:p>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control</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72" name="모서리가 둥근 직사각형 69">
              <a:extLst>
                <a:ext uri="{FF2B5EF4-FFF2-40B4-BE49-F238E27FC236}">
                  <a16:creationId xmlns="" xmlns:a16="http://schemas.microsoft.com/office/drawing/2014/main" id="{76F89FBE-43A5-4C02-937E-83C9556E2FBF}"/>
                </a:ext>
              </a:extLst>
            </p:cNvPr>
            <p:cNvSpPr/>
            <p:nvPr/>
          </p:nvSpPr>
          <p:spPr>
            <a:xfrm>
              <a:off x="6468518" y="2392921"/>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spc="-40" dirty="0">
                  <a:solidFill>
                    <a:schemeClr val="tx1">
                      <a:lumMod val="75000"/>
                      <a:lumOff val="25000"/>
                    </a:schemeClr>
                  </a:solidFill>
                  <a:latin typeface="SamsungOne 400" panose="020B0503030303020204" pitchFamily="34" charset="0"/>
                  <a:ea typeface="SamsungOne 400" panose="020B0503030303020204" pitchFamily="34" charset="0"/>
                </a:rPr>
                <a:t>Transportation</a:t>
              </a:r>
              <a:endParaRPr lang="ko-KR" altLang="en-US" sz="1000" spc="-4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73" name="TextBox 72">
              <a:extLst>
                <a:ext uri="{FF2B5EF4-FFF2-40B4-BE49-F238E27FC236}">
                  <a16:creationId xmlns="" xmlns:a16="http://schemas.microsoft.com/office/drawing/2014/main" id="{AB0A5A40-A136-4BE2-9377-F5C807326179}"/>
                </a:ext>
              </a:extLst>
            </p:cNvPr>
            <p:cNvSpPr txBox="1"/>
            <p:nvPr/>
          </p:nvSpPr>
          <p:spPr>
            <a:xfrm>
              <a:off x="6460566" y="1882911"/>
              <a:ext cx="924452" cy="461665"/>
            </a:xfrm>
            <a:prstGeom prst="rect">
              <a:avLst/>
            </a:prstGeom>
            <a:noFill/>
          </p:spPr>
          <p:txBody>
            <a:bodyPr wrap="square" lIns="0" tIns="0" rIns="0" bIns="0" rtlCol="0" anchor="b">
              <a:spAutoFit/>
            </a:bodyP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Adaptive</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traffic signal </a:t>
              </a:r>
            </a:p>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control</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74" name="그룹 73">
              <a:extLst>
                <a:ext uri="{FF2B5EF4-FFF2-40B4-BE49-F238E27FC236}">
                  <a16:creationId xmlns="" xmlns:a16="http://schemas.microsoft.com/office/drawing/2014/main" id="{B272E1A8-7AA3-4A4D-8253-978F05EEE47A}"/>
                </a:ext>
              </a:extLst>
            </p:cNvPr>
            <p:cNvGrpSpPr/>
            <p:nvPr/>
          </p:nvGrpSpPr>
          <p:grpSpPr>
            <a:xfrm>
              <a:off x="6460566" y="4584406"/>
              <a:ext cx="924452" cy="920566"/>
              <a:chOff x="6460566" y="4584406"/>
              <a:chExt cx="924452" cy="920566"/>
            </a:xfrm>
          </p:grpSpPr>
          <p:sp>
            <p:nvSpPr>
              <p:cNvPr id="80" name="모서리가 둥근 직사각형 97">
                <a:extLst>
                  <a:ext uri="{FF2B5EF4-FFF2-40B4-BE49-F238E27FC236}">
                    <a16:creationId xmlns="" xmlns:a16="http://schemas.microsoft.com/office/drawing/2014/main" id="{B531E9EB-D75E-47D6-BB8A-5897030BBE61}"/>
                  </a:ext>
                </a:extLst>
              </p:cNvPr>
              <p:cNvSpPr/>
              <p:nvPr/>
            </p:nvSpPr>
            <p:spPr>
              <a:xfrm>
                <a:off x="6468518" y="4584406"/>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Computer</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vision</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81" name="TextBox 80">
                <a:extLst>
                  <a:ext uri="{FF2B5EF4-FFF2-40B4-BE49-F238E27FC236}">
                    <a16:creationId xmlns="" xmlns:a16="http://schemas.microsoft.com/office/drawing/2014/main" id="{742EF8AF-C4EE-4DEC-94B9-6E92A9BEA505}"/>
                  </a:ext>
                </a:extLst>
              </p:cNvPr>
              <p:cNvSpPr txBox="1"/>
              <p:nvPr/>
            </p:nvSpPr>
            <p:spPr>
              <a:xfrm>
                <a:off x="6460566" y="5043307"/>
                <a:ext cx="924452" cy="461665"/>
              </a:xfrm>
              <a:prstGeom prst="rect">
                <a:avLst/>
              </a:prstGeom>
              <a:noFill/>
            </p:spPr>
            <p:txBody>
              <a:bodyPr wrap="square" lIns="0" tIns="0" rIns="0" bIns="0" rtlCol="0" anchor="t">
                <a:spAutoFit/>
              </a:bodyPr>
              <a:lstStyle/>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Recognition</a:t>
                </a:r>
              </a:p>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Detection</a:t>
                </a:r>
              </a:p>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perception</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sp>
          <p:nvSpPr>
            <p:cNvPr id="75" name="모서리가 둥근 직사각형 65">
              <a:extLst>
                <a:ext uri="{FF2B5EF4-FFF2-40B4-BE49-F238E27FC236}">
                  <a16:creationId xmlns="" xmlns:a16="http://schemas.microsoft.com/office/drawing/2014/main" id="{53AED7EC-FFE2-4892-8A44-BFB985A579A8}"/>
                </a:ext>
              </a:extLst>
            </p:cNvPr>
            <p:cNvSpPr/>
            <p:nvPr/>
          </p:nvSpPr>
          <p:spPr>
            <a:xfrm>
              <a:off x="7422443" y="2392921"/>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Energy</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76" name="TextBox 75">
              <a:extLst>
                <a:ext uri="{FF2B5EF4-FFF2-40B4-BE49-F238E27FC236}">
                  <a16:creationId xmlns="" xmlns:a16="http://schemas.microsoft.com/office/drawing/2014/main" id="{3CE595B6-9D37-4BA8-BB69-20038B222B0E}"/>
                </a:ext>
              </a:extLst>
            </p:cNvPr>
            <p:cNvSpPr txBox="1"/>
            <p:nvPr/>
          </p:nvSpPr>
          <p:spPr>
            <a:xfrm>
              <a:off x="7414491" y="1882911"/>
              <a:ext cx="924452" cy="461665"/>
            </a:xfrm>
            <a:prstGeom prst="rect">
              <a:avLst/>
            </a:prstGeom>
            <a:noFill/>
          </p:spPr>
          <p:txBody>
            <a:bodyPr wrap="square" lIns="0" tIns="0" rIns="0" bIns="0" rtlCol="0" anchor="b">
              <a:spAutoFit/>
            </a:bodyP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Adaptive</a:t>
              </a:r>
              <a:b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decision </a:t>
              </a:r>
            </a:p>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control</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77" name="그룹 76">
              <a:extLst>
                <a:ext uri="{FF2B5EF4-FFF2-40B4-BE49-F238E27FC236}">
                  <a16:creationId xmlns="" xmlns:a16="http://schemas.microsoft.com/office/drawing/2014/main" id="{5D4D46AC-ABAE-4081-93AD-FFE84D6DB7F0}"/>
                </a:ext>
              </a:extLst>
            </p:cNvPr>
            <p:cNvGrpSpPr/>
            <p:nvPr/>
          </p:nvGrpSpPr>
          <p:grpSpPr>
            <a:xfrm>
              <a:off x="7414491" y="4584406"/>
              <a:ext cx="924452" cy="902686"/>
              <a:chOff x="7414491" y="4584406"/>
              <a:chExt cx="924452" cy="902686"/>
            </a:xfrm>
          </p:grpSpPr>
          <p:sp>
            <p:nvSpPr>
              <p:cNvPr id="78" name="모서리가 둥근 직사각형 100">
                <a:extLst>
                  <a:ext uri="{FF2B5EF4-FFF2-40B4-BE49-F238E27FC236}">
                    <a16:creationId xmlns="" xmlns:a16="http://schemas.microsoft.com/office/drawing/2014/main" id="{D4078995-54CB-4A63-86A0-8123A447C307}"/>
                  </a:ext>
                </a:extLst>
              </p:cNvPr>
              <p:cNvSpPr/>
              <p:nvPr/>
            </p:nvSpPr>
            <p:spPr>
              <a:xfrm>
                <a:off x="7422443" y="4584406"/>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NLP</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79" name="TextBox 78">
                <a:extLst>
                  <a:ext uri="{FF2B5EF4-FFF2-40B4-BE49-F238E27FC236}">
                    <a16:creationId xmlns="" xmlns:a16="http://schemas.microsoft.com/office/drawing/2014/main" id="{95E1B220-3C43-4A93-8CCF-E262E121A41D}"/>
                  </a:ext>
                </a:extLst>
              </p:cNvPr>
              <p:cNvSpPr txBox="1"/>
              <p:nvPr/>
            </p:nvSpPr>
            <p:spPr>
              <a:xfrm>
                <a:off x="7414491" y="5025427"/>
                <a:ext cx="924452" cy="461665"/>
              </a:xfrm>
              <a:prstGeom prst="rect">
                <a:avLst/>
              </a:prstGeom>
              <a:noFill/>
            </p:spPr>
            <p:txBody>
              <a:bodyPr wrap="square" lIns="0" tIns="0" rIns="0" bIns="0" rtlCol="0" anchor="t">
                <a:spAutoFit/>
              </a:bodyPr>
              <a:lstStyle/>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Seq. gen.</a:t>
                </a:r>
              </a:p>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Translation</a:t>
                </a:r>
              </a:p>
              <a:p>
                <a:pPr indent="-398463" algn="ctr"/>
                <a:r>
                  <a:rPr lang="en-US" altLang="ko-KR" sz="1000" dirty="0">
                    <a:solidFill>
                      <a:schemeClr val="tx1">
                        <a:lumMod val="75000"/>
                        <a:lumOff val="25000"/>
                      </a:schemeClr>
                    </a:solidFill>
                    <a:latin typeface="SamsungOne 400" panose="020B0503030303020204" pitchFamily="34" charset="0"/>
                    <a:ea typeface="SamsungOne 400" panose="020B0503030303020204" pitchFamily="34" charset="0"/>
                  </a:rPr>
                  <a:t>Dialog, QA, IE, IR</a:t>
                </a:r>
                <a:endParaRPr lang="ko-KR" altLang="en-US" sz="10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sp>
        <p:nvSpPr>
          <p:cNvPr id="86" name="사각형: 둥근 모서리 32">
            <a:extLst>
              <a:ext uri="{FF2B5EF4-FFF2-40B4-BE49-F238E27FC236}">
                <a16:creationId xmlns="" xmlns:a16="http://schemas.microsoft.com/office/drawing/2014/main" id="{9F9FFF6C-7C72-4E08-8072-03F5113CBF51}"/>
              </a:ext>
            </a:extLst>
          </p:cNvPr>
          <p:cNvSpPr/>
          <p:nvPr/>
        </p:nvSpPr>
        <p:spPr>
          <a:xfrm>
            <a:off x="6494495" y="6165304"/>
            <a:ext cx="2973505" cy="211918"/>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Yuxi Li, Deep Reinforcement Learning, arXiv, 2018</a:t>
            </a:r>
          </a:p>
        </p:txBody>
      </p:sp>
      <p:sp>
        <p:nvSpPr>
          <p:cNvPr id="89" name="직사각형 88">
            <a:extLst>
              <a:ext uri="{FF2B5EF4-FFF2-40B4-BE49-F238E27FC236}">
                <a16:creationId xmlns="" xmlns:a16="http://schemas.microsoft.com/office/drawing/2014/main" id="{EED70D8F-04DC-4D1F-90FE-5CD699031867}"/>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Definition and Application</a:t>
            </a:r>
          </a:p>
        </p:txBody>
      </p:sp>
    </p:spTree>
    <p:custDataLst>
      <p:tags r:id="rId1"/>
    </p:custDataLst>
    <p:extLst>
      <p:ext uri="{BB962C8B-B14F-4D97-AF65-F5344CB8AC3E}">
        <p14:creationId xmlns:p14="http://schemas.microsoft.com/office/powerpoint/2010/main" val="25273393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3.4. Reinforcement Learning</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5" name="사각형: 둥근 모서리 32">
            <a:extLst>
              <a:ext uri="{FF2B5EF4-FFF2-40B4-BE49-F238E27FC236}">
                <a16:creationId xmlns="" xmlns:a16="http://schemas.microsoft.com/office/drawing/2014/main" id="{9F9FFF6C-7C72-4E08-8072-03F5113CBF51}"/>
              </a:ext>
            </a:extLst>
          </p:cNvPr>
          <p:cNvSpPr/>
          <p:nvPr/>
        </p:nvSpPr>
        <p:spPr>
          <a:xfrm>
            <a:off x="4464860" y="6021288"/>
            <a:ext cx="4337000" cy="209890"/>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https://dimensionless.in/reinforcement-learning-super-mario-alphago/</a:t>
            </a:r>
          </a:p>
        </p:txBody>
      </p:sp>
      <p:grpSp>
        <p:nvGrpSpPr>
          <p:cNvPr id="16" name="그룹 15">
            <a:extLst>
              <a:ext uri="{FF2B5EF4-FFF2-40B4-BE49-F238E27FC236}">
                <a16:creationId xmlns="" xmlns:a16="http://schemas.microsoft.com/office/drawing/2014/main" id="{1F7D45CC-386A-4002-9802-D0547700A954}"/>
              </a:ext>
            </a:extLst>
          </p:cNvPr>
          <p:cNvGrpSpPr/>
          <p:nvPr/>
        </p:nvGrpSpPr>
        <p:grpSpPr>
          <a:xfrm>
            <a:off x="1540130" y="1844824"/>
            <a:ext cx="7261730" cy="4104456"/>
            <a:chOff x="1639045" y="1844824"/>
            <a:chExt cx="6624736" cy="3744416"/>
          </a:xfrm>
        </p:grpSpPr>
        <p:sp>
          <p:nvSpPr>
            <p:cNvPr id="17" name="모서리가 둥근 직사각형 4">
              <a:extLst>
                <a:ext uri="{FF2B5EF4-FFF2-40B4-BE49-F238E27FC236}">
                  <a16:creationId xmlns="" xmlns:a16="http://schemas.microsoft.com/office/drawing/2014/main" id="{4DFDE67C-D62A-41D0-B192-EDC1047F1E12}"/>
                </a:ext>
              </a:extLst>
            </p:cNvPr>
            <p:cNvSpPr/>
            <p:nvPr/>
          </p:nvSpPr>
          <p:spPr>
            <a:xfrm>
              <a:off x="1639045" y="1844824"/>
              <a:ext cx="6624736" cy="374441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Picture 16" descr="reinforcement learning alphago 이미지 검색결과&quot;">
              <a:extLst>
                <a:ext uri="{FF2B5EF4-FFF2-40B4-BE49-F238E27FC236}">
                  <a16:creationId xmlns="" xmlns:a16="http://schemas.microsoft.com/office/drawing/2014/main" id="{F59867B3-BCE7-4A8D-9F0E-A952D3A4BA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7888" y="1913958"/>
              <a:ext cx="6407050" cy="360614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직사각형 18">
            <a:extLst>
              <a:ext uri="{FF2B5EF4-FFF2-40B4-BE49-F238E27FC236}">
                <a16:creationId xmlns="" xmlns:a16="http://schemas.microsoft.com/office/drawing/2014/main" id="{C5F8BFC0-AC03-4BFA-BCC5-DF586F44A30C}"/>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 400" panose="020B0503030303020204" pitchFamily="34" charset="0"/>
                <a:ea typeface="SamsungOne 400" panose="020B0503030303020204" pitchFamily="34" charset="0"/>
              </a:rPr>
              <a:t>Definition and Application</a:t>
            </a:r>
          </a:p>
        </p:txBody>
      </p:sp>
    </p:spTree>
    <p:custDataLst>
      <p:tags r:id="rId1"/>
    </p:custDataLst>
    <p:extLst>
      <p:ext uri="{BB962C8B-B14F-4D97-AF65-F5344CB8AC3E}">
        <p14:creationId xmlns:p14="http://schemas.microsoft.com/office/powerpoint/2010/main" val="246758210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Techniques in Artificial Intelligence</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7" name="직사각형 26">
            <a:extLst>
              <a:ext uri="{FF2B5EF4-FFF2-40B4-BE49-F238E27FC236}">
                <a16:creationId xmlns="" xmlns:a16="http://schemas.microsoft.com/office/drawing/2014/main" id="{317ADD37-3FB2-47B0-B447-9737FE43177C}"/>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3.1. Edge AI</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3.2. Medical Imaging &amp; Diagnostics</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3.3. Autonomous Vehicle</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3.4. Reinforcement Learning</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3.5. Conversational AI</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3.6. GAN, XAI, Synthetic Training Data </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p:txBody>
      </p:sp>
    </p:spTree>
    <p:custDataLst>
      <p:tags r:id="rId1"/>
    </p:custDataLst>
    <p:extLst>
      <p:ext uri="{BB962C8B-B14F-4D97-AF65-F5344CB8AC3E}">
        <p14:creationId xmlns:p14="http://schemas.microsoft.com/office/powerpoint/2010/main" val="112114760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Conversational AI</a:t>
            </a:r>
          </a:p>
        </p:txBody>
      </p:sp>
      <p:grpSp>
        <p:nvGrpSpPr>
          <p:cNvPr id="63" name="그룹 6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4" name="직사각형 6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3.5. Conversational AI</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65" name="직사각형 6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66" name="사각형: 둥근 모서리 32">
            <a:extLst>
              <a:ext uri="{FF2B5EF4-FFF2-40B4-BE49-F238E27FC236}">
                <a16:creationId xmlns="" xmlns:a16="http://schemas.microsoft.com/office/drawing/2014/main" id="{9F9FFF6C-7C72-4E08-8072-03F5113CBF51}"/>
              </a:ext>
            </a:extLst>
          </p:cNvPr>
          <p:cNvSpPr/>
          <p:nvPr/>
        </p:nvSpPr>
        <p:spPr>
          <a:xfrm>
            <a:off x="7842736" y="6141217"/>
            <a:ext cx="1645912" cy="21602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CB Insights, Interactions</a:t>
            </a:r>
          </a:p>
        </p:txBody>
      </p:sp>
      <p:grpSp>
        <p:nvGrpSpPr>
          <p:cNvPr id="67" name="그룹 66"/>
          <p:cNvGrpSpPr/>
          <p:nvPr/>
        </p:nvGrpSpPr>
        <p:grpSpPr>
          <a:xfrm>
            <a:off x="668460" y="2693184"/>
            <a:ext cx="8568061" cy="2499281"/>
            <a:chOff x="774948" y="2883726"/>
            <a:chExt cx="8568061" cy="2499281"/>
          </a:xfrm>
        </p:grpSpPr>
        <p:sp>
          <p:nvSpPr>
            <p:cNvPr id="68" name="직사각형 67"/>
            <p:cNvSpPr/>
            <p:nvPr/>
          </p:nvSpPr>
          <p:spPr>
            <a:xfrm>
              <a:off x="774948" y="3132705"/>
              <a:ext cx="1162553" cy="800219"/>
            </a:xfrm>
            <a:prstGeom prst="rect">
              <a:avLst/>
            </a:prstGeom>
          </p:spPr>
          <p:txBody>
            <a:bodyPr wrap="squar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Hi, Bixby. Schedule a meeting at 10 a.m. tomorrow!</a:t>
              </a:r>
              <a:endParaRPr lang="ko-KR" altLang="en-US" sz="1300" dirty="0">
                <a:solidFill>
                  <a:schemeClr val="tx1">
                    <a:lumMod val="65000"/>
                    <a:lumOff val="35000"/>
                  </a:schemeClr>
                </a:solidFill>
                <a:latin typeface="SamsungOne 400" panose="020B0503030303020204" pitchFamily="34" charset="0"/>
              </a:endParaRPr>
            </a:p>
          </p:txBody>
        </p:sp>
        <p:sp>
          <p:nvSpPr>
            <p:cNvPr id="69" name="직사각형 68"/>
            <p:cNvSpPr/>
            <p:nvPr/>
          </p:nvSpPr>
          <p:spPr>
            <a:xfrm>
              <a:off x="7991693" y="3171528"/>
              <a:ext cx="1351316" cy="600164"/>
            </a:xfrm>
            <a:prstGeom prst="rect">
              <a:avLst/>
            </a:prstGeom>
          </p:spPr>
          <p:txBody>
            <a:bodyPr wrap="squar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Sure, I scheduled a meeting in your calendar.</a:t>
              </a:r>
              <a:endParaRPr lang="ko-KR" altLang="en-US" sz="1300" dirty="0">
                <a:solidFill>
                  <a:schemeClr val="tx1">
                    <a:lumMod val="65000"/>
                    <a:lumOff val="35000"/>
                  </a:schemeClr>
                </a:solidFill>
                <a:latin typeface="SamsungOne 400" panose="020B0503030303020204" pitchFamily="34" charset="0"/>
              </a:endParaRPr>
            </a:p>
          </p:txBody>
        </p:sp>
        <p:grpSp>
          <p:nvGrpSpPr>
            <p:cNvPr id="70" name="그룹 69"/>
            <p:cNvGrpSpPr/>
            <p:nvPr/>
          </p:nvGrpSpPr>
          <p:grpSpPr>
            <a:xfrm>
              <a:off x="2348691" y="4945711"/>
              <a:ext cx="5226458" cy="328319"/>
              <a:chOff x="2277132" y="5340961"/>
              <a:chExt cx="5226458" cy="328319"/>
            </a:xfrm>
          </p:grpSpPr>
          <p:sp>
            <p:nvSpPr>
              <p:cNvPr id="106" name="모서리가 둥근 직사각형 105"/>
              <p:cNvSpPr/>
              <p:nvPr/>
            </p:nvSpPr>
            <p:spPr>
              <a:xfrm>
                <a:off x="2277132" y="5340961"/>
                <a:ext cx="5226458" cy="3283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7" name="직사각형 106"/>
              <p:cNvSpPr/>
              <p:nvPr/>
            </p:nvSpPr>
            <p:spPr>
              <a:xfrm>
                <a:off x="2956650" y="5410924"/>
                <a:ext cx="3994188" cy="200055"/>
              </a:xfrm>
              <a:prstGeom prst="rect">
                <a:avLst/>
              </a:prstGeom>
            </p:spPr>
            <p:txBody>
              <a:bodyPr wrap="squar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Machine Learning &amp; Deep Neural Networks</a:t>
                </a:r>
                <a:endParaRPr lang="ko-KR" altLang="en-US" sz="1300" dirty="0">
                  <a:solidFill>
                    <a:schemeClr val="tx1">
                      <a:lumMod val="65000"/>
                      <a:lumOff val="35000"/>
                    </a:schemeClr>
                  </a:solidFill>
                  <a:latin typeface="SamsungOne 400" panose="020B0503030303020204" pitchFamily="34" charset="0"/>
                  <a:ea typeface="SamsungOne 400" panose="020B0503030303020204" pitchFamily="34" charset="0"/>
                </a:endParaRPr>
              </a:p>
            </p:txBody>
          </p:sp>
        </p:grpSp>
        <p:cxnSp>
          <p:nvCxnSpPr>
            <p:cNvPr id="71" name="직선 화살표 연결선 70"/>
            <p:cNvCxnSpPr>
              <a:cxnSpLocks/>
              <a:endCxn id="90" idx="0"/>
            </p:cNvCxnSpPr>
            <p:nvPr/>
          </p:nvCxnSpPr>
          <p:spPr>
            <a:xfrm>
              <a:off x="3212691" y="3665744"/>
              <a:ext cx="0" cy="369383"/>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cxnSp>
          <p:nvCxnSpPr>
            <p:cNvPr id="72" name="직선 화살표 연결선 71"/>
            <p:cNvCxnSpPr>
              <a:cxnSpLocks/>
            </p:cNvCxnSpPr>
            <p:nvPr/>
          </p:nvCxnSpPr>
          <p:spPr>
            <a:xfrm>
              <a:off x="7831732" y="3826931"/>
              <a:ext cx="203820" cy="0"/>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grpSp>
          <p:nvGrpSpPr>
            <p:cNvPr id="73" name="그룹 72"/>
            <p:cNvGrpSpPr/>
            <p:nvPr/>
          </p:nvGrpSpPr>
          <p:grpSpPr>
            <a:xfrm>
              <a:off x="3629073" y="3199046"/>
              <a:ext cx="1363932" cy="1255773"/>
              <a:chOff x="3524298" y="3277318"/>
              <a:chExt cx="1363932" cy="1255773"/>
            </a:xfrm>
          </p:grpSpPr>
          <p:grpSp>
            <p:nvGrpSpPr>
              <p:cNvPr id="100" name="그룹 99"/>
              <p:cNvGrpSpPr/>
              <p:nvPr/>
            </p:nvGrpSpPr>
            <p:grpSpPr>
              <a:xfrm>
                <a:off x="3524298" y="3277318"/>
                <a:ext cx="1363932" cy="303885"/>
                <a:chOff x="3470958" y="3277318"/>
                <a:chExt cx="1363932" cy="303885"/>
              </a:xfrm>
            </p:grpSpPr>
            <p:cxnSp>
              <p:nvCxnSpPr>
                <p:cNvPr id="104" name="직선 연결선 103"/>
                <p:cNvCxnSpPr/>
                <p:nvPr/>
              </p:nvCxnSpPr>
              <p:spPr>
                <a:xfrm>
                  <a:off x="3470958" y="3277318"/>
                  <a:ext cx="1360122" cy="1"/>
                </a:xfrm>
                <a:prstGeom prst="line">
                  <a:avLst/>
                </a:prstGeom>
                <a:ln w="12700">
                  <a:solidFill>
                    <a:schemeClr val="bg1">
                      <a:lumMod val="65000"/>
                    </a:schemeClr>
                  </a:solidFill>
                  <a:tailEnd type="none"/>
                </a:ln>
              </p:spPr>
              <p:style>
                <a:lnRef idx="1">
                  <a:schemeClr val="dk1"/>
                </a:lnRef>
                <a:fillRef idx="0">
                  <a:schemeClr val="dk1"/>
                </a:fillRef>
                <a:effectRef idx="0">
                  <a:schemeClr val="dk1"/>
                </a:effectRef>
                <a:fontRef idx="minor">
                  <a:schemeClr val="tx1"/>
                </a:fontRef>
              </p:style>
            </p:cxnSp>
            <p:cxnSp>
              <p:nvCxnSpPr>
                <p:cNvPr id="105" name="직선 화살표 연결선 104"/>
                <p:cNvCxnSpPr>
                  <a:cxnSpLocks/>
                  <a:endCxn id="97" idx="0"/>
                </p:cNvCxnSpPr>
                <p:nvPr/>
              </p:nvCxnSpPr>
              <p:spPr>
                <a:xfrm flipH="1">
                  <a:off x="4831160" y="3277318"/>
                  <a:ext cx="3730" cy="303885"/>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grpSp>
          <p:grpSp>
            <p:nvGrpSpPr>
              <p:cNvPr id="101" name="그룹 100"/>
              <p:cNvGrpSpPr/>
              <p:nvPr/>
            </p:nvGrpSpPr>
            <p:grpSpPr>
              <a:xfrm flipV="1">
                <a:off x="3524298" y="4362403"/>
                <a:ext cx="1363932" cy="170688"/>
                <a:chOff x="3470958" y="3277316"/>
                <a:chExt cx="1363932" cy="170688"/>
              </a:xfrm>
            </p:grpSpPr>
            <p:cxnSp>
              <p:nvCxnSpPr>
                <p:cNvPr id="102" name="직선 연결선 101"/>
                <p:cNvCxnSpPr/>
                <p:nvPr/>
              </p:nvCxnSpPr>
              <p:spPr>
                <a:xfrm>
                  <a:off x="3470958" y="3277318"/>
                  <a:ext cx="1360122" cy="1"/>
                </a:xfrm>
                <a:prstGeom prst="line">
                  <a:avLst/>
                </a:prstGeom>
                <a:ln w="12700">
                  <a:solidFill>
                    <a:schemeClr val="bg1">
                      <a:lumMod val="65000"/>
                    </a:schemeClr>
                  </a:solidFill>
                  <a:tailEnd type="none"/>
                </a:ln>
              </p:spPr>
              <p:style>
                <a:lnRef idx="1">
                  <a:schemeClr val="dk1"/>
                </a:lnRef>
                <a:fillRef idx="0">
                  <a:schemeClr val="dk1"/>
                </a:fillRef>
                <a:effectRef idx="0">
                  <a:schemeClr val="dk1"/>
                </a:effectRef>
                <a:fontRef idx="minor">
                  <a:schemeClr val="tx1"/>
                </a:fontRef>
              </p:style>
            </p:cxnSp>
            <p:cxnSp>
              <p:nvCxnSpPr>
                <p:cNvPr id="103" name="직선 화살표 연결선 102"/>
                <p:cNvCxnSpPr>
                  <a:cxnSpLocks/>
                  <a:endCxn id="97" idx="2"/>
                </p:cNvCxnSpPr>
                <p:nvPr/>
              </p:nvCxnSpPr>
              <p:spPr>
                <a:xfrm flipH="1">
                  <a:off x="4831160" y="3277316"/>
                  <a:ext cx="3730" cy="170688"/>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grpSp>
        </p:grpSp>
        <p:cxnSp>
          <p:nvCxnSpPr>
            <p:cNvPr id="74" name="직선 화살표 연결선 73"/>
            <p:cNvCxnSpPr/>
            <p:nvPr/>
          </p:nvCxnSpPr>
          <p:spPr>
            <a:xfrm>
              <a:off x="5665549" y="3826931"/>
              <a:ext cx="360000" cy="0"/>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grpSp>
          <p:nvGrpSpPr>
            <p:cNvPr id="75" name="그룹 74"/>
            <p:cNvGrpSpPr/>
            <p:nvPr/>
          </p:nvGrpSpPr>
          <p:grpSpPr>
            <a:xfrm>
              <a:off x="4152414" y="3502931"/>
              <a:ext cx="1673722" cy="781200"/>
              <a:chOff x="4474669" y="4310373"/>
              <a:chExt cx="1673722" cy="781200"/>
            </a:xfrm>
          </p:grpSpPr>
          <p:sp>
            <p:nvSpPr>
              <p:cNvPr id="97" name="모서리가 둥근 직사각형 96"/>
              <p:cNvSpPr/>
              <p:nvPr/>
            </p:nvSpPr>
            <p:spPr>
              <a:xfrm>
                <a:off x="4474669" y="4310373"/>
                <a:ext cx="1673722" cy="781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8" name="직사각형 97"/>
              <p:cNvSpPr/>
              <p:nvPr/>
            </p:nvSpPr>
            <p:spPr>
              <a:xfrm>
                <a:off x="4550871" y="4765294"/>
                <a:ext cx="1521316" cy="184666"/>
              </a:xfrm>
              <a:prstGeom prst="rect">
                <a:avLst/>
              </a:prstGeom>
              <a:solidFill>
                <a:srgbClr val="0077C8"/>
              </a:solidFill>
            </p:spPr>
            <p:txBody>
              <a:bodyPr wrap="square" lIns="0" tIns="0" rIns="0" bIns="0" anchor="t">
                <a:spAutoFit/>
              </a:bodyPr>
              <a:lstStyle/>
              <a:p>
                <a:pPr algn="ctr"/>
                <a:r>
                  <a:rPr lang="en-US" altLang="ko-KR" sz="1200" dirty="0">
                    <a:solidFill>
                      <a:schemeClr val="bg1"/>
                    </a:solidFill>
                    <a:latin typeface="SamsungOne 700" panose="020B0803030303020204" pitchFamily="34" charset="0"/>
                    <a:ea typeface="SamsungOne 700" panose="020B0803030303020204" pitchFamily="34" charset="0"/>
                  </a:rPr>
                  <a:t>FORMING RESPONSE</a:t>
                </a:r>
                <a:endParaRPr lang="ko-KR" altLang="en-US" sz="1200" dirty="0">
                  <a:solidFill>
                    <a:schemeClr val="bg1"/>
                  </a:solidFill>
                  <a:latin typeface="SamsungOne 700" panose="020B0803030303020204" pitchFamily="34" charset="0"/>
                </a:endParaRPr>
              </a:p>
            </p:txBody>
          </p:sp>
          <p:sp>
            <p:nvSpPr>
              <p:cNvPr id="99" name="직사각형 98"/>
              <p:cNvSpPr/>
              <p:nvPr/>
            </p:nvSpPr>
            <p:spPr>
              <a:xfrm>
                <a:off x="4550871" y="4489357"/>
                <a:ext cx="1521317" cy="200055"/>
              </a:xfrm>
              <a:prstGeom prst="rect">
                <a:avLst/>
              </a:prstGeom>
            </p:spPr>
            <p:txBody>
              <a:bodyPr wrap="squar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Dialog Management</a:t>
                </a:r>
                <a:endParaRPr lang="ko-KR" altLang="en-US" sz="1300" dirty="0">
                  <a:solidFill>
                    <a:schemeClr val="tx1">
                      <a:lumMod val="65000"/>
                      <a:lumOff val="35000"/>
                    </a:schemeClr>
                  </a:solidFill>
                  <a:latin typeface="SamsungOne 400" panose="020B0503030303020204" pitchFamily="34" charset="0"/>
                </a:endParaRPr>
              </a:p>
            </p:txBody>
          </p:sp>
        </p:grpSp>
        <p:grpSp>
          <p:nvGrpSpPr>
            <p:cNvPr id="76" name="그룹 75"/>
            <p:cNvGrpSpPr/>
            <p:nvPr/>
          </p:nvGrpSpPr>
          <p:grpSpPr>
            <a:xfrm>
              <a:off x="6053832" y="3502931"/>
              <a:ext cx="1645912" cy="781200"/>
              <a:chOff x="4550871" y="4310373"/>
              <a:chExt cx="1645912" cy="781200"/>
            </a:xfrm>
          </p:grpSpPr>
          <p:sp>
            <p:nvSpPr>
              <p:cNvPr id="94" name="모서리가 둥근 직사각형 93"/>
              <p:cNvSpPr/>
              <p:nvPr/>
            </p:nvSpPr>
            <p:spPr>
              <a:xfrm>
                <a:off x="4550871" y="4310373"/>
                <a:ext cx="1645912" cy="781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5" name="직사각형 94"/>
              <p:cNvSpPr/>
              <p:nvPr/>
            </p:nvSpPr>
            <p:spPr>
              <a:xfrm>
                <a:off x="4613168" y="4825970"/>
                <a:ext cx="1521318" cy="184666"/>
              </a:xfrm>
              <a:prstGeom prst="rect">
                <a:avLst/>
              </a:prstGeom>
              <a:solidFill>
                <a:srgbClr val="0077C8"/>
              </a:solidFill>
            </p:spPr>
            <p:txBody>
              <a:bodyPr wrap="square" lIns="0" tIns="0" rIns="0" bIns="0" anchor="t">
                <a:spAutoFit/>
              </a:bodyPr>
              <a:lstStyle/>
              <a:p>
                <a:pPr algn="ctr"/>
                <a:r>
                  <a:rPr lang="en-US" altLang="ko-KR" sz="1200" dirty="0">
                    <a:solidFill>
                      <a:schemeClr val="bg1"/>
                    </a:solidFill>
                    <a:latin typeface="SamsungOne 700" panose="020B0803030303020204" pitchFamily="34" charset="0"/>
                    <a:ea typeface="SamsungOne 700" panose="020B0803030303020204" pitchFamily="34" charset="0"/>
                  </a:rPr>
                  <a:t>OFFERING RESPONSE </a:t>
                </a:r>
                <a:endParaRPr lang="ko-KR" altLang="en-US" sz="1200" dirty="0">
                  <a:solidFill>
                    <a:schemeClr val="bg1"/>
                  </a:solidFill>
                  <a:latin typeface="SamsungOne 700" panose="020B0803030303020204" pitchFamily="34" charset="0"/>
                </a:endParaRPr>
              </a:p>
            </p:txBody>
          </p:sp>
          <p:sp>
            <p:nvSpPr>
              <p:cNvPr id="96" name="직사각형 95"/>
              <p:cNvSpPr/>
              <p:nvPr/>
            </p:nvSpPr>
            <p:spPr>
              <a:xfrm>
                <a:off x="4631432" y="4381752"/>
                <a:ext cx="1479288" cy="400110"/>
              </a:xfrm>
              <a:prstGeom prst="rect">
                <a:avLst/>
              </a:prstGeom>
            </p:spPr>
            <p:txBody>
              <a:bodyPr wrap="squar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Natural Language Generation</a:t>
                </a:r>
                <a:endParaRPr lang="ko-KR" altLang="en-US" sz="1300" dirty="0">
                  <a:solidFill>
                    <a:schemeClr val="tx1">
                      <a:lumMod val="65000"/>
                      <a:lumOff val="35000"/>
                    </a:schemeClr>
                  </a:solidFill>
                  <a:latin typeface="SamsungOne 400" panose="020B0503030303020204" pitchFamily="34" charset="0"/>
                </a:endParaRPr>
              </a:p>
            </p:txBody>
          </p:sp>
        </p:grpSp>
        <p:grpSp>
          <p:nvGrpSpPr>
            <p:cNvPr id="77" name="그룹 76"/>
            <p:cNvGrpSpPr/>
            <p:nvPr/>
          </p:nvGrpSpPr>
          <p:grpSpPr>
            <a:xfrm>
              <a:off x="1956435" y="2883726"/>
              <a:ext cx="2120256" cy="1932601"/>
              <a:chOff x="1851660" y="2982786"/>
              <a:chExt cx="2120256" cy="1932601"/>
            </a:xfrm>
          </p:grpSpPr>
          <p:grpSp>
            <p:nvGrpSpPr>
              <p:cNvPr id="80" name="그룹 79"/>
              <p:cNvGrpSpPr/>
              <p:nvPr/>
            </p:nvGrpSpPr>
            <p:grpSpPr>
              <a:xfrm>
                <a:off x="1851660" y="4134187"/>
                <a:ext cx="2120256" cy="781200"/>
                <a:chOff x="1958340" y="4134187"/>
                <a:chExt cx="2120256" cy="781200"/>
              </a:xfrm>
            </p:grpSpPr>
            <p:grpSp>
              <p:nvGrpSpPr>
                <p:cNvPr id="88" name="그룹 87"/>
                <p:cNvGrpSpPr/>
                <p:nvPr/>
              </p:nvGrpSpPr>
              <p:grpSpPr>
                <a:xfrm>
                  <a:off x="2350596" y="4134187"/>
                  <a:ext cx="1728000" cy="781200"/>
                  <a:chOff x="2350596" y="4869127"/>
                  <a:chExt cx="1728000" cy="781200"/>
                </a:xfrm>
              </p:grpSpPr>
              <p:sp>
                <p:nvSpPr>
                  <p:cNvPr id="90" name="모서리가 둥근 직사각형 89"/>
                  <p:cNvSpPr/>
                  <p:nvPr/>
                </p:nvSpPr>
                <p:spPr>
                  <a:xfrm>
                    <a:off x="2350596" y="4869127"/>
                    <a:ext cx="1728000" cy="781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1" name="그룹 90"/>
                  <p:cNvGrpSpPr/>
                  <p:nvPr/>
                </p:nvGrpSpPr>
                <p:grpSpPr>
                  <a:xfrm>
                    <a:off x="2383812" y="4945692"/>
                    <a:ext cx="1661568" cy="619757"/>
                    <a:chOff x="2383812" y="4940830"/>
                    <a:chExt cx="1661568" cy="619757"/>
                  </a:xfrm>
                </p:grpSpPr>
                <p:sp>
                  <p:nvSpPr>
                    <p:cNvPr id="92" name="직사각형 91"/>
                    <p:cNvSpPr/>
                    <p:nvPr/>
                  </p:nvSpPr>
                  <p:spPr>
                    <a:xfrm>
                      <a:off x="2495110" y="5375921"/>
                      <a:ext cx="1438972" cy="184666"/>
                    </a:xfrm>
                    <a:prstGeom prst="rect">
                      <a:avLst/>
                    </a:prstGeom>
                    <a:solidFill>
                      <a:srgbClr val="0077C8"/>
                    </a:solidFill>
                  </p:spPr>
                  <p:txBody>
                    <a:bodyPr wrap="square" lIns="0" tIns="0" rIns="0" bIns="0" anchor="t">
                      <a:spAutoFit/>
                    </a:bodyPr>
                    <a:lstStyle/>
                    <a:p>
                      <a:pPr algn="ctr"/>
                      <a:r>
                        <a:rPr lang="en-US" altLang="ko-KR" sz="1200" dirty="0">
                          <a:solidFill>
                            <a:schemeClr val="bg1"/>
                          </a:solidFill>
                          <a:latin typeface="SamsungOne 700" panose="020B0803030303020204" pitchFamily="34" charset="0"/>
                          <a:ea typeface="SamsungOne 700" panose="020B0803030303020204" pitchFamily="34" charset="0"/>
                        </a:rPr>
                        <a:t>COMPREHENDING</a:t>
                      </a:r>
                      <a:endParaRPr lang="ko-KR" altLang="en-US" sz="1200" dirty="0">
                        <a:solidFill>
                          <a:schemeClr val="bg1"/>
                        </a:solidFill>
                        <a:latin typeface="SamsungOne 700" panose="020B0803030303020204" pitchFamily="34" charset="0"/>
                      </a:endParaRPr>
                    </a:p>
                  </p:txBody>
                </p:sp>
                <p:sp>
                  <p:nvSpPr>
                    <p:cNvPr id="93" name="직사각형 92"/>
                    <p:cNvSpPr/>
                    <p:nvPr/>
                  </p:nvSpPr>
                  <p:spPr>
                    <a:xfrm>
                      <a:off x="2383812" y="4940830"/>
                      <a:ext cx="1661568" cy="400110"/>
                    </a:xfrm>
                    <a:prstGeom prst="rect">
                      <a:avLst/>
                    </a:prstGeom>
                  </p:spPr>
                  <p:txBody>
                    <a:bodyPr wrap="squar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Natural Language Understand</a:t>
                      </a:r>
                      <a:endParaRPr lang="ko-KR" altLang="en-US" sz="1300" dirty="0">
                        <a:solidFill>
                          <a:schemeClr val="tx1">
                            <a:lumMod val="65000"/>
                            <a:lumOff val="35000"/>
                          </a:schemeClr>
                        </a:solidFill>
                        <a:latin typeface="SamsungOne 400" panose="020B0503030303020204" pitchFamily="34" charset="0"/>
                      </a:endParaRPr>
                    </a:p>
                  </p:txBody>
                </p:sp>
              </p:grpSp>
            </p:grpSp>
            <p:cxnSp>
              <p:nvCxnSpPr>
                <p:cNvPr id="89" name="직선 화살표 연결선 88"/>
                <p:cNvCxnSpPr/>
                <p:nvPr/>
              </p:nvCxnSpPr>
              <p:spPr>
                <a:xfrm>
                  <a:off x="1958340" y="4412061"/>
                  <a:ext cx="360000" cy="0"/>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grpSp>
          <p:grpSp>
            <p:nvGrpSpPr>
              <p:cNvPr id="81" name="그룹 80"/>
              <p:cNvGrpSpPr/>
              <p:nvPr/>
            </p:nvGrpSpPr>
            <p:grpSpPr>
              <a:xfrm>
                <a:off x="1851660" y="2982786"/>
                <a:ext cx="2120256" cy="781135"/>
                <a:chOff x="1958340" y="2982786"/>
                <a:chExt cx="2120256" cy="781135"/>
              </a:xfrm>
            </p:grpSpPr>
            <p:grpSp>
              <p:nvGrpSpPr>
                <p:cNvPr id="82" name="그룹 81"/>
                <p:cNvGrpSpPr/>
                <p:nvPr/>
              </p:nvGrpSpPr>
              <p:grpSpPr>
                <a:xfrm>
                  <a:off x="2350596" y="2982786"/>
                  <a:ext cx="1728000" cy="781135"/>
                  <a:chOff x="2350596" y="2883726"/>
                  <a:chExt cx="1728000" cy="781135"/>
                </a:xfrm>
              </p:grpSpPr>
              <p:sp>
                <p:nvSpPr>
                  <p:cNvPr id="84" name="모서리가 둥근 직사각형 83"/>
                  <p:cNvSpPr/>
                  <p:nvPr/>
                </p:nvSpPr>
                <p:spPr>
                  <a:xfrm>
                    <a:off x="2350596" y="2883726"/>
                    <a:ext cx="1728000" cy="78113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85" name="그룹 84"/>
                  <p:cNvGrpSpPr/>
                  <p:nvPr/>
                </p:nvGrpSpPr>
                <p:grpSpPr>
                  <a:xfrm>
                    <a:off x="2383812" y="2991261"/>
                    <a:ext cx="1661568" cy="628142"/>
                    <a:chOff x="2383812" y="2986399"/>
                    <a:chExt cx="1661568" cy="628142"/>
                  </a:xfrm>
                </p:grpSpPr>
                <p:sp>
                  <p:nvSpPr>
                    <p:cNvPr id="86" name="직사각형 85"/>
                    <p:cNvSpPr/>
                    <p:nvPr/>
                  </p:nvSpPr>
                  <p:spPr>
                    <a:xfrm>
                      <a:off x="2814591" y="3429875"/>
                      <a:ext cx="800011" cy="184666"/>
                    </a:xfrm>
                    <a:prstGeom prst="rect">
                      <a:avLst/>
                    </a:prstGeom>
                    <a:solidFill>
                      <a:srgbClr val="0077C8"/>
                    </a:solidFill>
                  </p:spPr>
                  <p:txBody>
                    <a:bodyPr wrap="square" lIns="0" tIns="0" rIns="0" bIns="0" anchor="t">
                      <a:spAutoFit/>
                    </a:bodyPr>
                    <a:lstStyle/>
                    <a:p>
                      <a:pPr algn="ctr"/>
                      <a:r>
                        <a:rPr lang="en-US" altLang="ko-KR" sz="1200" dirty="0">
                          <a:solidFill>
                            <a:schemeClr val="bg1"/>
                          </a:solidFill>
                          <a:latin typeface="SamsungOne 700" panose="020B0803030303020204" pitchFamily="34" charset="0"/>
                          <a:ea typeface="SamsungOne 700" panose="020B0803030303020204" pitchFamily="34" charset="0"/>
                        </a:rPr>
                        <a:t>LISTENING</a:t>
                      </a:r>
                      <a:endParaRPr lang="ko-KR" altLang="en-US" sz="1200" dirty="0">
                        <a:solidFill>
                          <a:schemeClr val="bg1"/>
                        </a:solidFill>
                        <a:latin typeface="SamsungOne 700" panose="020B0803030303020204" pitchFamily="34" charset="0"/>
                      </a:endParaRPr>
                    </a:p>
                  </p:txBody>
                </p:sp>
                <p:sp>
                  <p:nvSpPr>
                    <p:cNvPr id="87" name="직사각형 86"/>
                    <p:cNvSpPr/>
                    <p:nvPr/>
                  </p:nvSpPr>
                  <p:spPr>
                    <a:xfrm>
                      <a:off x="2383812" y="2986399"/>
                      <a:ext cx="1661568" cy="400110"/>
                    </a:xfrm>
                    <a:prstGeom prst="rect">
                      <a:avLst/>
                    </a:prstGeom>
                  </p:spPr>
                  <p:txBody>
                    <a:bodyPr wrap="square" lIns="0" tIns="0" rIns="0" bIns="0" anchor="t">
                      <a:spAutoFit/>
                    </a:bodyPr>
                    <a:lstStyle/>
                    <a:p>
                      <a:pPr algn="ctr"/>
                      <a:r>
                        <a:rPr lang="en-US" altLang="ko-KR" sz="1300" dirty="0">
                          <a:solidFill>
                            <a:schemeClr val="tx1">
                              <a:lumMod val="65000"/>
                              <a:lumOff val="35000"/>
                            </a:schemeClr>
                          </a:solidFill>
                          <a:latin typeface="SamsungOne 400" panose="020B0503030303020204" pitchFamily="34" charset="0"/>
                          <a:ea typeface="SamsungOne 400" panose="020B0503030303020204" pitchFamily="34" charset="0"/>
                        </a:rPr>
                        <a:t>Automated Speech Recognition</a:t>
                      </a:r>
                      <a:endParaRPr lang="ko-KR" altLang="en-US" sz="1300" dirty="0">
                        <a:solidFill>
                          <a:schemeClr val="tx1">
                            <a:lumMod val="65000"/>
                            <a:lumOff val="35000"/>
                          </a:schemeClr>
                        </a:solidFill>
                        <a:latin typeface="SamsungOne 400" panose="020B0503030303020204" pitchFamily="34" charset="0"/>
                        <a:ea typeface="SamsungOne 400" panose="020B0503030303020204" pitchFamily="34" charset="0"/>
                      </a:endParaRPr>
                    </a:p>
                  </p:txBody>
                </p:sp>
              </p:grpSp>
            </p:grpSp>
            <p:cxnSp>
              <p:nvCxnSpPr>
                <p:cNvPr id="83" name="직선 화살표 연결선 82"/>
                <p:cNvCxnSpPr/>
                <p:nvPr/>
              </p:nvCxnSpPr>
              <p:spPr>
                <a:xfrm>
                  <a:off x="1958340" y="3439921"/>
                  <a:ext cx="360000" cy="0"/>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grpSp>
        </p:grpSp>
        <p:pic>
          <p:nvPicPr>
            <p:cNvPr id="78" name="그림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7203" y="3874242"/>
              <a:ext cx="696978" cy="1508765"/>
            </a:xfrm>
            <a:prstGeom prst="rect">
              <a:avLst/>
            </a:prstGeom>
          </p:spPr>
        </p:pic>
        <p:pic>
          <p:nvPicPr>
            <p:cNvPr id="79" name="그림 7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8065" y="4033190"/>
              <a:ext cx="1008395" cy="1292466"/>
            </a:xfrm>
            <a:prstGeom prst="rect">
              <a:avLst/>
            </a:prstGeom>
          </p:spPr>
        </p:pic>
      </p:grpSp>
      <p:sp>
        <p:nvSpPr>
          <p:cNvPr id="52" name="직사각형 51">
            <a:extLst>
              <a:ext uri="{FF2B5EF4-FFF2-40B4-BE49-F238E27FC236}">
                <a16:creationId xmlns="" xmlns:a16="http://schemas.microsoft.com/office/drawing/2014/main" id="{A5D550C6-9100-4D00-AF62-D234B2388733}"/>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 400" panose="020B0503030303020204" pitchFamily="34" charset="0"/>
                <a:ea typeface="SamsungOne 400" panose="020B0503030303020204" pitchFamily="34" charset="0"/>
              </a:rPr>
              <a:t>Voice Assistant</a:t>
            </a:r>
          </a:p>
        </p:txBody>
      </p:sp>
    </p:spTree>
    <p:custDataLst>
      <p:tags r:id="rId1"/>
    </p:custDataLst>
    <p:extLst>
      <p:ext uri="{BB962C8B-B14F-4D97-AF65-F5344CB8AC3E}">
        <p14:creationId xmlns:p14="http://schemas.microsoft.com/office/powerpoint/2010/main" val="27631596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are subset of AI?</a:t>
            </a:r>
          </a:p>
        </p:txBody>
      </p:sp>
      <p:grpSp>
        <p:nvGrpSpPr>
          <p:cNvPr id="24" name="그룹 2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5" name="직사각형 2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1.2. Types and Subsets of Artificial Intelligence</a:t>
              </a:r>
              <a:endParaRPr lang="ko-KR" altLang="en-US" dirty="0">
                <a:solidFill>
                  <a:schemeClr val="bg1"/>
                </a:solidFill>
                <a:latin typeface="SamsungSharpSans-Medium" pitchFamily="2" charset="0"/>
                <a:ea typeface="SamsungSharpSans-Medium" pitchFamily="2" charset="0"/>
                <a:cs typeface="SamsungSharpSans-Medium" pitchFamily="2" charset="0"/>
              </a:endParaRPr>
            </a:p>
          </p:txBody>
        </p:sp>
        <p:sp>
          <p:nvSpPr>
            <p:cNvPr id="37" name="직사각형 3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8" name="그룹 37"/>
          <p:cNvGrpSpPr/>
          <p:nvPr/>
        </p:nvGrpSpPr>
        <p:grpSpPr>
          <a:xfrm>
            <a:off x="947560" y="2084581"/>
            <a:ext cx="8009861" cy="3842208"/>
            <a:chOff x="957064" y="2025539"/>
            <a:chExt cx="8009861" cy="3842208"/>
          </a:xfrm>
        </p:grpSpPr>
        <p:sp>
          <p:nvSpPr>
            <p:cNvPr id="39" name="타원 30">
              <a:extLst>
                <a:ext uri="{FF2B5EF4-FFF2-40B4-BE49-F238E27FC236}">
                  <a16:creationId xmlns="" xmlns:a16="http://schemas.microsoft.com/office/drawing/2014/main" id="{2AAE14DE-2335-4B55-8D9E-23EF6F27A672}"/>
                </a:ext>
              </a:extLst>
            </p:cNvPr>
            <p:cNvSpPr/>
            <p:nvPr/>
          </p:nvSpPr>
          <p:spPr>
            <a:xfrm>
              <a:off x="5107591" y="2025539"/>
              <a:ext cx="3859334" cy="3842208"/>
            </a:xfrm>
            <a:prstGeom prst="ellipse">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타원 31">
              <a:extLst>
                <a:ext uri="{FF2B5EF4-FFF2-40B4-BE49-F238E27FC236}">
                  <a16:creationId xmlns="" xmlns:a16="http://schemas.microsoft.com/office/drawing/2014/main" id="{AF8DF16B-D30A-495A-A65E-CFC8181760C6}"/>
                </a:ext>
              </a:extLst>
            </p:cNvPr>
            <p:cNvSpPr/>
            <p:nvPr/>
          </p:nvSpPr>
          <p:spPr>
            <a:xfrm>
              <a:off x="5579933" y="2920758"/>
              <a:ext cx="2914650" cy="2914650"/>
            </a:xfrm>
            <a:prstGeom prst="ellipse">
              <a:avLst/>
            </a:prstGeom>
            <a:solidFill>
              <a:srgbClr val="3366CC"/>
            </a:solid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타원 32">
              <a:extLst>
                <a:ext uri="{FF2B5EF4-FFF2-40B4-BE49-F238E27FC236}">
                  <a16:creationId xmlns="" xmlns:a16="http://schemas.microsoft.com/office/drawing/2014/main" id="{B94F007B-02DF-42EB-87FE-F825D7E9D36E}"/>
                </a:ext>
              </a:extLst>
            </p:cNvPr>
            <p:cNvSpPr/>
            <p:nvPr/>
          </p:nvSpPr>
          <p:spPr>
            <a:xfrm>
              <a:off x="6245564" y="4213269"/>
              <a:ext cx="1583388" cy="1583386"/>
            </a:xfrm>
            <a:prstGeom prst="ellipse">
              <a:avLst/>
            </a:prstGeom>
            <a:solidFill>
              <a:srgbClr val="193EB0"/>
            </a:solid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Rectangle 15">
              <a:extLst>
                <a:ext uri="{FF2B5EF4-FFF2-40B4-BE49-F238E27FC236}">
                  <a16:creationId xmlns="" xmlns:a16="http://schemas.microsoft.com/office/drawing/2014/main" id="{5339F32C-C949-4355-A280-DFA2D8C66AE5}"/>
                </a:ext>
              </a:extLst>
            </p:cNvPr>
            <p:cNvSpPr/>
            <p:nvPr/>
          </p:nvSpPr>
          <p:spPr>
            <a:xfrm>
              <a:off x="957065" y="2420322"/>
              <a:ext cx="3117265" cy="615553"/>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rgbClr val="1429A0"/>
                  </a:solidFill>
                  <a:latin typeface="SamsungOne 700" panose="020B0803030303020204" pitchFamily="34" charset="0"/>
                  <a:ea typeface="SamsungOne 700" panose="020B0803030303020204" pitchFamily="34" charset="0"/>
                </a:rPr>
                <a:t>Artificial Intelligence</a:t>
              </a:r>
            </a:p>
            <a:p>
              <a:pPr algn="ctr"/>
              <a:r>
                <a:rPr lang="en-US" altLang="ko-KR" sz="1300" dirty="0">
                  <a:latin typeface="SamsungOne 400" panose="020B0503030303020204" pitchFamily="34" charset="0"/>
                  <a:ea typeface="SamsungOne 400" panose="020B0503030303020204" pitchFamily="34" charset="0"/>
                </a:rPr>
                <a:t>Any technique which enables computers to mimic human behavior.</a:t>
              </a:r>
              <a:endParaRPr lang="ko-KR" altLang="en-US" sz="1300" dirty="0">
                <a:latin typeface="SamsungOne 400" panose="020B0503030303020204" pitchFamily="34" charset="0"/>
              </a:endParaRPr>
            </a:p>
          </p:txBody>
        </p:sp>
        <p:sp>
          <p:nvSpPr>
            <p:cNvPr id="43" name="Rectangle 15">
              <a:extLst>
                <a:ext uri="{FF2B5EF4-FFF2-40B4-BE49-F238E27FC236}">
                  <a16:creationId xmlns="" xmlns:a16="http://schemas.microsoft.com/office/drawing/2014/main" id="{3F147896-EC2F-4C3E-915B-515BE004BDCD}"/>
                </a:ext>
              </a:extLst>
            </p:cNvPr>
            <p:cNvSpPr/>
            <p:nvPr/>
          </p:nvSpPr>
          <p:spPr>
            <a:xfrm>
              <a:off x="957065" y="3496770"/>
              <a:ext cx="3117265" cy="815608"/>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rgbClr val="1429A0"/>
                  </a:solidFill>
                  <a:latin typeface="SamsungOne 700" panose="020B0803030303020204" pitchFamily="34" charset="0"/>
                  <a:ea typeface="SamsungOne 700" panose="020B0803030303020204" pitchFamily="34" charset="0"/>
                </a:rPr>
                <a:t>Machine Learning</a:t>
              </a:r>
            </a:p>
            <a:p>
              <a:pPr algn="ctr"/>
              <a:r>
                <a:rPr lang="en-US" altLang="ko-KR" sz="1300" dirty="0">
                  <a:latin typeface="SamsungOne 400" panose="020B0503030303020204" pitchFamily="34" charset="0"/>
                  <a:ea typeface="SamsungOne 400" panose="020B0503030303020204" pitchFamily="34" charset="0"/>
                </a:rPr>
                <a:t>Subset of AI techniques which use statistical methods to enable machines to improve with experiences.</a:t>
              </a:r>
              <a:endParaRPr lang="ko-KR" altLang="en-US" sz="1300" dirty="0">
                <a:latin typeface="SamsungOne 400" panose="020B0503030303020204" pitchFamily="34" charset="0"/>
              </a:endParaRPr>
            </a:p>
          </p:txBody>
        </p:sp>
        <p:sp>
          <p:nvSpPr>
            <p:cNvPr id="44" name="Rectangle 15">
              <a:extLst>
                <a:ext uri="{FF2B5EF4-FFF2-40B4-BE49-F238E27FC236}">
                  <a16:creationId xmlns="" xmlns:a16="http://schemas.microsoft.com/office/drawing/2014/main" id="{4902FA96-6742-4A92-86FE-65D1009270EF}"/>
                </a:ext>
              </a:extLst>
            </p:cNvPr>
            <p:cNvSpPr/>
            <p:nvPr/>
          </p:nvSpPr>
          <p:spPr>
            <a:xfrm>
              <a:off x="957064" y="4815371"/>
              <a:ext cx="3117265" cy="615553"/>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rgbClr val="1429A0"/>
                  </a:solidFill>
                  <a:latin typeface="SamsungOne 700" panose="020B0803030303020204" pitchFamily="34" charset="0"/>
                  <a:ea typeface="SamsungOne 700" panose="020B0803030303020204" pitchFamily="34" charset="0"/>
                </a:rPr>
                <a:t>Deep Learning</a:t>
              </a:r>
            </a:p>
            <a:p>
              <a:pPr algn="ctr"/>
              <a:r>
                <a:rPr lang="en-US" altLang="ko-KR" sz="1300" dirty="0">
                  <a:latin typeface="SamsungOne 400" panose="020B0503030303020204" pitchFamily="34" charset="0"/>
                  <a:ea typeface="SamsungOne 400" panose="020B0503030303020204" pitchFamily="34" charset="0"/>
                </a:rPr>
                <a:t>Subset of ML which make the computation of multi-layer neural networks feasible.</a:t>
              </a:r>
              <a:endParaRPr lang="ko-KR" altLang="en-US" sz="1300" dirty="0">
                <a:latin typeface="SamsungOne 400" panose="020B0503030303020204" pitchFamily="34" charset="0"/>
              </a:endParaRPr>
            </a:p>
          </p:txBody>
        </p:sp>
        <p:sp>
          <p:nvSpPr>
            <p:cNvPr id="45" name="Rectangle 15">
              <a:extLst>
                <a:ext uri="{FF2B5EF4-FFF2-40B4-BE49-F238E27FC236}">
                  <a16:creationId xmlns="" xmlns:a16="http://schemas.microsoft.com/office/drawing/2014/main" id="{446B7C03-E535-4FAC-879F-DA57046326E6}"/>
                </a:ext>
              </a:extLst>
            </p:cNvPr>
            <p:cNvSpPr/>
            <p:nvPr/>
          </p:nvSpPr>
          <p:spPr>
            <a:xfrm>
              <a:off x="5925849" y="2606152"/>
              <a:ext cx="2222818" cy="215444"/>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chemeClr val="bg1"/>
                  </a:solidFill>
                  <a:latin typeface="SamsungOne 700" panose="020B0803030303020204" pitchFamily="34" charset="0"/>
                  <a:ea typeface="SamsungOne 700" panose="020B0803030303020204" pitchFamily="34" charset="0"/>
                </a:rPr>
                <a:t>Artificial Intelligence</a:t>
              </a:r>
            </a:p>
          </p:txBody>
        </p:sp>
        <p:sp>
          <p:nvSpPr>
            <p:cNvPr id="46" name="Rectangle 15">
              <a:extLst>
                <a:ext uri="{FF2B5EF4-FFF2-40B4-BE49-F238E27FC236}">
                  <a16:creationId xmlns="" xmlns:a16="http://schemas.microsoft.com/office/drawing/2014/main" id="{968873D8-F257-4A8C-A4DD-EB3C1BD07678}"/>
                </a:ext>
              </a:extLst>
            </p:cNvPr>
            <p:cNvSpPr/>
            <p:nvPr/>
          </p:nvSpPr>
          <p:spPr>
            <a:xfrm>
              <a:off x="6161730" y="3716508"/>
              <a:ext cx="1751057" cy="215444"/>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chemeClr val="bg1"/>
                  </a:solidFill>
                  <a:latin typeface="SamsungOne 700" panose="020B0803030303020204" pitchFamily="34" charset="0"/>
                  <a:ea typeface="SamsungOne 700" panose="020B0803030303020204" pitchFamily="34" charset="0"/>
                </a:rPr>
                <a:t>Machine Learning</a:t>
              </a:r>
            </a:p>
          </p:txBody>
        </p:sp>
        <p:sp>
          <p:nvSpPr>
            <p:cNvPr id="47" name="Rectangle 15">
              <a:extLst>
                <a:ext uri="{FF2B5EF4-FFF2-40B4-BE49-F238E27FC236}">
                  <a16:creationId xmlns="" xmlns:a16="http://schemas.microsoft.com/office/drawing/2014/main" id="{F8C9E109-413E-46F2-822A-D03F927418FE}"/>
                </a:ext>
              </a:extLst>
            </p:cNvPr>
            <p:cNvSpPr/>
            <p:nvPr/>
          </p:nvSpPr>
          <p:spPr>
            <a:xfrm>
              <a:off x="6313359" y="5056375"/>
              <a:ext cx="1447798" cy="215444"/>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chemeClr val="bg1"/>
                  </a:solidFill>
                  <a:latin typeface="SamsungOne 700" panose="020B0803030303020204" pitchFamily="34" charset="0"/>
                  <a:ea typeface="SamsungOne 700" panose="020B0803030303020204" pitchFamily="34" charset="0"/>
                </a:rPr>
                <a:t>Deep Learning</a:t>
              </a:r>
            </a:p>
          </p:txBody>
        </p:sp>
        <p:cxnSp>
          <p:nvCxnSpPr>
            <p:cNvPr id="48" name="Straight Connector 3">
              <a:extLst>
                <a:ext uri="{FF2B5EF4-FFF2-40B4-BE49-F238E27FC236}">
                  <a16:creationId xmlns="" xmlns:a16="http://schemas.microsoft.com/office/drawing/2014/main" id="{DD16E453-C926-4E93-896D-5F8610DD4808}"/>
                </a:ext>
              </a:extLst>
            </p:cNvPr>
            <p:cNvCxnSpPr/>
            <p:nvPr/>
          </p:nvCxnSpPr>
          <p:spPr>
            <a:xfrm>
              <a:off x="4175470" y="2728098"/>
              <a:ext cx="1864242" cy="0"/>
            </a:xfrm>
            <a:prstGeom prst="line">
              <a:avLst/>
            </a:prstGeom>
            <a:ln w="12700">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9" name="Straight Connector 24">
              <a:extLst>
                <a:ext uri="{FF2B5EF4-FFF2-40B4-BE49-F238E27FC236}">
                  <a16:creationId xmlns="" xmlns:a16="http://schemas.microsoft.com/office/drawing/2014/main" id="{977FD900-E88B-497A-A76A-CC2F88DFC1A9}"/>
                </a:ext>
              </a:extLst>
            </p:cNvPr>
            <p:cNvCxnSpPr/>
            <p:nvPr/>
          </p:nvCxnSpPr>
          <p:spPr>
            <a:xfrm>
              <a:off x="4175470" y="3848672"/>
              <a:ext cx="1864242" cy="0"/>
            </a:xfrm>
            <a:prstGeom prst="line">
              <a:avLst/>
            </a:prstGeom>
            <a:ln w="12700">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Straight Connector 25">
              <a:extLst>
                <a:ext uri="{FF2B5EF4-FFF2-40B4-BE49-F238E27FC236}">
                  <a16:creationId xmlns="" xmlns:a16="http://schemas.microsoft.com/office/drawing/2014/main" id="{863BB8EC-31A6-4853-838E-1296017C90DF}"/>
                </a:ext>
              </a:extLst>
            </p:cNvPr>
            <p:cNvCxnSpPr>
              <a:cxnSpLocks/>
            </p:cNvCxnSpPr>
            <p:nvPr/>
          </p:nvCxnSpPr>
          <p:spPr>
            <a:xfrm>
              <a:off x="4175470" y="5123147"/>
              <a:ext cx="2189653" cy="0"/>
            </a:xfrm>
            <a:prstGeom prst="line">
              <a:avLst/>
            </a:prstGeom>
            <a:ln w="12700">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51" name="Picture 2" descr="C:\Users\USER\Downloads\artificial-intelligenc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5069" y="2153276"/>
              <a:ext cx="404378" cy="40437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3" descr="C:\Users\USER\Downloads\machine-learn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35069" y="3212976"/>
              <a:ext cx="404378" cy="40437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C:\Users\USER\Downloads\deep-learnin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35069" y="4528517"/>
              <a:ext cx="404378" cy="404378"/>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사각형: 둥근 모서리 32">
            <a:extLst>
              <a:ext uri="{FF2B5EF4-FFF2-40B4-BE49-F238E27FC236}">
                <a16:creationId xmlns="" xmlns:a16="http://schemas.microsoft.com/office/drawing/2014/main" id="{9F9FFF6C-7C72-4E08-8072-03F5113CBF51}"/>
              </a:ext>
            </a:extLst>
          </p:cNvPr>
          <p:cNvSpPr/>
          <p:nvPr/>
        </p:nvSpPr>
        <p:spPr>
          <a:xfrm>
            <a:off x="7831732" y="5884193"/>
            <a:ext cx="1412165" cy="21236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Source: KD Nuggets</a:t>
            </a:r>
          </a:p>
        </p:txBody>
      </p:sp>
      <p:sp>
        <p:nvSpPr>
          <p:cNvPr id="30" name="직사각형 29">
            <a:extLst>
              <a:ext uri="{FF2B5EF4-FFF2-40B4-BE49-F238E27FC236}">
                <a16:creationId xmlns="" xmlns:a16="http://schemas.microsoft.com/office/drawing/2014/main" id="{170673B7-C017-4A38-A3DD-2AB27F64DA7B}"/>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7"/>
              </a:buBlip>
              <a:defRPr/>
            </a:pPr>
            <a:r>
              <a:rPr lang="en-US" altLang="ko-KR" sz="1400" dirty="0">
                <a:solidFill>
                  <a:schemeClr val="tx1"/>
                </a:solidFill>
                <a:latin typeface="SamsungOne 400" panose="020B0503030303020204" pitchFamily="34" charset="0"/>
                <a:ea typeface="SamsungOne 400" panose="020B0503030303020204" pitchFamily="34" charset="0"/>
              </a:rPr>
              <a:t>Subset of Artificial Intelligence</a:t>
            </a:r>
          </a:p>
        </p:txBody>
      </p:sp>
    </p:spTree>
    <p:custDataLst>
      <p:tags r:id="rId1"/>
    </p:custDataLst>
    <p:extLst>
      <p:ext uri="{BB962C8B-B14F-4D97-AF65-F5344CB8AC3E}">
        <p14:creationId xmlns:p14="http://schemas.microsoft.com/office/powerpoint/2010/main" val="22295718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그룹 3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5" name="직사각형 3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3.5. Conversational AI</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36" name="직사각형 3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40" name="사각형: 둥근 모서리 32">
            <a:extLst>
              <a:ext uri="{FF2B5EF4-FFF2-40B4-BE49-F238E27FC236}">
                <a16:creationId xmlns="" xmlns:a16="http://schemas.microsoft.com/office/drawing/2014/main" id="{9F9FFF6C-7C72-4E08-8072-03F5113CBF51}"/>
              </a:ext>
            </a:extLst>
          </p:cNvPr>
          <p:cNvSpPr/>
          <p:nvPr/>
        </p:nvSpPr>
        <p:spPr>
          <a:xfrm>
            <a:off x="8150678" y="6135487"/>
            <a:ext cx="1317322" cy="21602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CB Insights, Google</a:t>
            </a:r>
          </a:p>
        </p:txBody>
      </p:sp>
      <p:grpSp>
        <p:nvGrpSpPr>
          <p:cNvPr id="41" name="Group 11">
            <a:extLst>
              <a:ext uri="{FF2B5EF4-FFF2-40B4-BE49-F238E27FC236}">
                <a16:creationId xmlns="" xmlns:a16="http://schemas.microsoft.com/office/drawing/2014/main" id="{19ADE8EF-A352-4858-8150-41D131E4291E}"/>
              </a:ext>
            </a:extLst>
          </p:cNvPr>
          <p:cNvGrpSpPr/>
          <p:nvPr/>
        </p:nvGrpSpPr>
        <p:grpSpPr>
          <a:xfrm>
            <a:off x="1487202" y="2564904"/>
            <a:ext cx="6928420" cy="3423849"/>
            <a:chOff x="1880459" y="2582211"/>
            <a:chExt cx="6491279" cy="3207825"/>
          </a:xfrm>
        </p:grpSpPr>
        <p:sp>
          <p:nvSpPr>
            <p:cNvPr id="42" name="Rectangle 9">
              <a:extLst>
                <a:ext uri="{FF2B5EF4-FFF2-40B4-BE49-F238E27FC236}">
                  <a16:creationId xmlns="" xmlns:a16="http://schemas.microsoft.com/office/drawing/2014/main" id="{7D41FEF4-2027-42B0-AD13-456999E6228A}"/>
                </a:ext>
              </a:extLst>
            </p:cNvPr>
            <p:cNvSpPr/>
            <p:nvPr/>
          </p:nvSpPr>
          <p:spPr>
            <a:xfrm>
              <a:off x="1880459" y="3812684"/>
              <a:ext cx="6491279" cy="19773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Rectangle 6">
              <a:extLst>
                <a:ext uri="{FF2B5EF4-FFF2-40B4-BE49-F238E27FC236}">
                  <a16:creationId xmlns="" xmlns:a16="http://schemas.microsoft.com/office/drawing/2014/main" id="{37A94150-07AE-484F-8893-26295BC4AF18}"/>
                </a:ext>
              </a:extLst>
            </p:cNvPr>
            <p:cNvSpPr/>
            <p:nvPr/>
          </p:nvSpPr>
          <p:spPr>
            <a:xfrm>
              <a:off x="4494212" y="3713817"/>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Rectangle 45">
              <a:extLst>
                <a:ext uri="{FF2B5EF4-FFF2-40B4-BE49-F238E27FC236}">
                  <a16:creationId xmlns="" xmlns:a16="http://schemas.microsoft.com/office/drawing/2014/main" id="{F4D77B3D-438E-43B9-9D32-19608DB0A937}"/>
                </a:ext>
              </a:extLst>
            </p:cNvPr>
            <p:cNvSpPr/>
            <p:nvPr/>
          </p:nvSpPr>
          <p:spPr>
            <a:xfrm>
              <a:off x="6007723" y="2789910"/>
              <a:ext cx="2338138" cy="534804"/>
            </a:xfrm>
            <a:prstGeom prst="rect">
              <a:avLst/>
            </a:prstGeom>
            <a:solidFill>
              <a:srgbClr val="193EB0">
                <a:alpha val="10000"/>
              </a:srgbClr>
            </a:solidFill>
            <a:ln w="1905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5" name="그림 3">
              <a:extLst>
                <a:ext uri="{FF2B5EF4-FFF2-40B4-BE49-F238E27FC236}">
                  <a16:creationId xmlns="" xmlns:a16="http://schemas.microsoft.com/office/drawing/2014/main" id="{29DE27F3-3CD0-40D6-A4A2-D5B497994E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0166" y="4151736"/>
              <a:ext cx="933082" cy="754635"/>
            </a:xfrm>
            <a:prstGeom prst="rect">
              <a:avLst/>
            </a:prstGeom>
          </p:spPr>
        </p:pic>
        <p:pic>
          <p:nvPicPr>
            <p:cNvPr id="46" name="그림 1">
              <a:extLst>
                <a:ext uri="{FF2B5EF4-FFF2-40B4-BE49-F238E27FC236}">
                  <a16:creationId xmlns="" xmlns:a16="http://schemas.microsoft.com/office/drawing/2014/main" id="{3A33E024-3605-44F3-9E6E-27CD650567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4798" y="4119354"/>
              <a:ext cx="904875" cy="819398"/>
            </a:xfrm>
            <a:prstGeom prst="rect">
              <a:avLst/>
            </a:prstGeom>
          </p:spPr>
        </p:pic>
        <p:sp>
          <p:nvSpPr>
            <p:cNvPr id="47" name="TextBox 46">
              <a:extLst>
                <a:ext uri="{FF2B5EF4-FFF2-40B4-BE49-F238E27FC236}">
                  <a16:creationId xmlns="" xmlns:a16="http://schemas.microsoft.com/office/drawing/2014/main" id="{DF231737-A20A-4FFA-8FBE-89B578D5F4FE}"/>
                </a:ext>
              </a:extLst>
            </p:cNvPr>
            <p:cNvSpPr txBox="1"/>
            <p:nvPr/>
          </p:nvSpPr>
          <p:spPr>
            <a:xfrm>
              <a:off x="2359123" y="5052480"/>
              <a:ext cx="2016226" cy="430887"/>
            </a:xfrm>
            <a:prstGeom prst="rect">
              <a:avLst/>
            </a:prstGeom>
            <a:noFill/>
          </p:spPr>
          <p:txBody>
            <a:bodyPr wrap="square" lIns="0" tIns="0" rIns="0" bIns="0" rtlCol="0" anchor="b">
              <a:spAutoFit/>
            </a:bodyPr>
            <a:lstStyle/>
            <a:p>
              <a:pPr algn="ctr"/>
              <a:r>
                <a:rPr lang="en-US" altLang="ko-KR" sz="1400" dirty="0">
                  <a:latin typeface="SamsungOne 400" panose="020B0503030303020204" pitchFamily="34" charset="0"/>
                  <a:ea typeface="SamsungOne 400" panose="020B0503030303020204" pitchFamily="34" charset="0"/>
                </a:rPr>
                <a:t>“How long is the wait usually to be seated?”</a:t>
              </a:r>
            </a:p>
          </p:txBody>
        </p:sp>
        <p:cxnSp>
          <p:nvCxnSpPr>
            <p:cNvPr id="48" name="직선 연결선 5">
              <a:extLst>
                <a:ext uri="{FF2B5EF4-FFF2-40B4-BE49-F238E27FC236}">
                  <a16:creationId xmlns="" xmlns:a16="http://schemas.microsoft.com/office/drawing/2014/main" id="{CE2A21E6-DA8C-460E-907C-D9D0377C156B}"/>
                </a:ext>
              </a:extLst>
            </p:cNvPr>
            <p:cNvCxnSpPr/>
            <p:nvPr/>
          </p:nvCxnSpPr>
          <p:spPr>
            <a:xfrm>
              <a:off x="4963814" y="4003714"/>
              <a:ext cx="0" cy="1595292"/>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9" name="그림 20">
              <a:extLst>
                <a:ext uri="{FF2B5EF4-FFF2-40B4-BE49-F238E27FC236}">
                  <a16:creationId xmlns="" xmlns:a16="http://schemas.microsoft.com/office/drawing/2014/main" id="{16AD8895-9A77-43F9-BEC3-69EBA683D6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10860" y="3015336"/>
              <a:ext cx="712728" cy="100165"/>
            </a:xfrm>
            <a:prstGeom prst="rect">
              <a:avLst/>
            </a:prstGeom>
          </p:spPr>
        </p:pic>
        <p:sp>
          <p:nvSpPr>
            <p:cNvPr id="50" name="모서리가 둥근 직사각형 28">
              <a:extLst>
                <a:ext uri="{FF2B5EF4-FFF2-40B4-BE49-F238E27FC236}">
                  <a16:creationId xmlns="" xmlns:a16="http://schemas.microsoft.com/office/drawing/2014/main" id="{8312E9A5-9B94-4699-85A9-DD64987B9AD5}"/>
                </a:ext>
              </a:extLst>
            </p:cNvPr>
            <p:cNvSpPr/>
            <p:nvPr/>
          </p:nvSpPr>
          <p:spPr>
            <a:xfrm>
              <a:off x="7302364" y="2885418"/>
              <a:ext cx="927235" cy="360000"/>
            </a:xfrm>
            <a:prstGeom prst="round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r>
                <a:rPr lang="en-US" altLang="ko-KR" sz="1400" dirty="0">
                  <a:solidFill>
                    <a:schemeClr val="bg1"/>
                  </a:solidFill>
                  <a:latin typeface="SamsungOne 700" panose="020B0803030303020204" pitchFamily="34" charset="0"/>
                  <a:ea typeface="SamsungOne 700" panose="020B0803030303020204" pitchFamily="34" charset="0"/>
                </a:rPr>
                <a:t>business</a:t>
              </a:r>
            </a:p>
          </p:txBody>
        </p:sp>
        <p:sp>
          <p:nvSpPr>
            <p:cNvPr id="51" name="모서리가 둥근 직사각형 29">
              <a:extLst>
                <a:ext uri="{FF2B5EF4-FFF2-40B4-BE49-F238E27FC236}">
                  <a16:creationId xmlns="" xmlns:a16="http://schemas.microsoft.com/office/drawing/2014/main" id="{8497DBB1-D347-43DC-A419-7101440AE15E}"/>
                </a:ext>
              </a:extLst>
            </p:cNvPr>
            <p:cNvSpPr/>
            <p:nvPr/>
          </p:nvSpPr>
          <p:spPr>
            <a:xfrm>
              <a:off x="6070834" y="2885418"/>
              <a:ext cx="792000" cy="360000"/>
            </a:xfrm>
            <a:prstGeom prst="round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lvl="0" indent="-398463" algn="ctr">
                <a:defRPr/>
              </a:pPr>
              <a:r>
                <a:rPr lang="en-US" altLang="ko-KR" sz="1400" dirty="0">
                  <a:solidFill>
                    <a:schemeClr val="bg1"/>
                  </a:solidFill>
                  <a:latin typeface="SamsungOne 700" panose="020B0803030303020204" pitchFamily="34" charset="0"/>
                  <a:ea typeface="SamsungOne 700" panose="020B0803030303020204" pitchFamily="34" charset="0"/>
                </a:rPr>
                <a:t>Duplex</a:t>
              </a:r>
            </a:p>
          </p:txBody>
        </p:sp>
        <p:sp>
          <p:nvSpPr>
            <p:cNvPr id="52" name="모서리가 둥근 직사각형 30">
              <a:extLst>
                <a:ext uri="{FF2B5EF4-FFF2-40B4-BE49-F238E27FC236}">
                  <a16:creationId xmlns="" xmlns:a16="http://schemas.microsoft.com/office/drawing/2014/main" id="{D397D254-D967-4EB5-BF4D-887E6C8AB52B}"/>
                </a:ext>
              </a:extLst>
            </p:cNvPr>
            <p:cNvSpPr/>
            <p:nvPr/>
          </p:nvSpPr>
          <p:spPr>
            <a:xfrm>
              <a:off x="1880459" y="2885418"/>
              <a:ext cx="792000" cy="360000"/>
            </a:xfrm>
            <a:prstGeom prst="roundRect">
              <a:avLst/>
            </a:pr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r>
                <a:rPr lang="en-US" altLang="ko-KR" sz="1400" dirty="0">
                  <a:solidFill>
                    <a:schemeClr val="bg1"/>
                  </a:solidFill>
                  <a:latin typeface="SamsungOne 700" panose="020B0803030303020204" pitchFamily="34" charset="0"/>
                  <a:ea typeface="SamsungOne 700" panose="020B0803030303020204" pitchFamily="34" charset="0"/>
                </a:rPr>
                <a:t>User</a:t>
              </a:r>
              <a:endParaRPr lang="ko-KR" altLang="en-US" sz="1400" dirty="0">
                <a:solidFill>
                  <a:schemeClr val="bg1"/>
                </a:solidFill>
                <a:latin typeface="SamsungOne 700" panose="020B0803030303020204" pitchFamily="34" charset="0"/>
              </a:endParaRPr>
            </a:p>
          </p:txBody>
        </p:sp>
        <p:pic>
          <p:nvPicPr>
            <p:cNvPr id="53" name="그림 6">
              <a:extLst>
                <a:ext uri="{FF2B5EF4-FFF2-40B4-BE49-F238E27FC236}">
                  <a16:creationId xmlns="" xmlns:a16="http://schemas.microsoft.com/office/drawing/2014/main" id="{C7E8F8E0-73AF-4C6F-88D8-1AE4EADFDF1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87736" y="2962150"/>
              <a:ext cx="1469624" cy="206537"/>
            </a:xfrm>
            <a:prstGeom prst="rect">
              <a:avLst/>
            </a:prstGeom>
          </p:spPr>
        </p:pic>
        <p:sp>
          <p:nvSpPr>
            <p:cNvPr id="54" name="모서리가 둥근 직사각형 32">
              <a:extLst>
                <a:ext uri="{FF2B5EF4-FFF2-40B4-BE49-F238E27FC236}">
                  <a16:creationId xmlns="" xmlns:a16="http://schemas.microsoft.com/office/drawing/2014/main" id="{58CCB091-EE7E-4B0C-A9F2-4C1D44D58885}"/>
                </a:ext>
              </a:extLst>
            </p:cNvPr>
            <p:cNvSpPr/>
            <p:nvPr/>
          </p:nvSpPr>
          <p:spPr>
            <a:xfrm>
              <a:off x="1887964" y="2582211"/>
              <a:ext cx="2775416" cy="23836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398463" indent="-398463" algn="ctr"/>
              <a:r>
                <a:rPr lang="en-US" altLang="ko-KR" sz="1400" dirty="0">
                  <a:solidFill>
                    <a:schemeClr val="tx1"/>
                  </a:solidFill>
                  <a:latin typeface="SamsungOne 400" panose="020B0503030303020204" pitchFamily="34" charset="0"/>
                  <a:ea typeface="SamsungOne 400" panose="020B0503030303020204" pitchFamily="34" charset="0"/>
                </a:rPr>
                <a:t>“Get me an appointment at…” </a:t>
              </a:r>
              <a:endParaRPr lang="ko-KR" altLang="en-US" sz="1400" dirty="0">
                <a:solidFill>
                  <a:schemeClr val="tx1"/>
                </a:solidFill>
                <a:latin typeface="SamsungOne 400" panose="020B0503030303020204" pitchFamily="34" charset="0"/>
              </a:endParaRPr>
            </a:p>
          </p:txBody>
        </p:sp>
        <p:sp>
          <p:nvSpPr>
            <p:cNvPr id="55" name="모서리가 둥근 직사각형 33">
              <a:extLst>
                <a:ext uri="{FF2B5EF4-FFF2-40B4-BE49-F238E27FC236}">
                  <a16:creationId xmlns="" xmlns:a16="http://schemas.microsoft.com/office/drawing/2014/main" id="{956FEDC1-1185-4816-8921-893BD96A57F8}"/>
                </a:ext>
              </a:extLst>
            </p:cNvPr>
            <p:cNvSpPr/>
            <p:nvPr/>
          </p:nvSpPr>
          <p:spPr>
            <a:xfrm>
              <a:off x="2471373" y="3396764"/>
              <a:ext cx="1608600" cy="23836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398463" indent="-398463" algn="ctr"/>
              <a:r>
                <a:rPr lang="en-US" altLang="ko-KR" sz="1400" dirty="0">
                  <a:solidFill>
                    <a:schemeClr val="tx1"/>
                  </a:solidFill>
                  <a:latin typeface="SamsungOne 400" panose="020B0503030303020204" pitchFamily="34" charset="0"/>
                  <a:ea typeface="SamsungOne 400" panose="020B0503030303020204" pitchFamily="34" charset="0"/>
                </a:rPr>
                <a:t>“You’re all set!” </a:t>
              </a:r>
              <a:endParaRPr lang="ko-KR" altLang="en-US" sz="1400" dirty="0">
                <a:solidFill>
                  <a:schemeClr val="tx1"/>
                </a:solidFill>
                <a:latin typeface="SamsungOne 400" panose="020B0503030303020204" pitchFamily="34" charset="0"/>
              </a:endParaRPr>
            </a:p>
          </p:txBody>
        </p:sp>
        <p:grpSp>
          <p:nvGrpSpPr>
            <p:cNvPr id="56" name="그룹 11">
              <a:extLst>
                <a:ext uri="{FF2B5EF4-FFF2-40B4-BE49-F238E27FC236}">
                  <a16:creationId xmlns="" xmlns:a16="http://schemas.microsoft.com/office/drawing/2014/main" id="{3115B770-8661-4477-A62D-37B0A7423A48}"/>
                </a:ext>
              </a:extLst>
            </p:cNvPr>
            <p:cNvGrpSpPr/>
            <p:nvPr/>
          </p:nvGrpSpPr>
          <p:grpSpPr>
            <a:xfrm>
              <a:off x="2693086" y="2955991"/>
              <a:ext cx="1165173" cy="218855"/>
              <a:chOff x="2741031" y="2943839"/>
              <a:chExt cx="1165173" cy="218855"/>
            </a:xfrm>
          </p:grpSpPr>
          <p:cxnSp>
            <p:nvCxnSpPr>
              <p:cNvPr id="86" name="직선 화살표 연결선 8">
                <a:extLst>
                  <a:ext uri="{FF2B5EF4-FFF2-40B4-BE49-F238E27FC236}">
                    <a16:creationId xmlns="" xmlns:a16="http://schemas.microsoft.com/office/drawing/2014/main" id="{4410BD46-9D6A-4610-9220-8A05B6E0867B}"/>
                  </a:ext>
                </a:extLst>
              </p:cNvPr>
              <p:cNvCxnSpPr/>
              <p:nvPr/>
            </p:nvCxnSpPr>
            <p:spPr>
              <a:xfrm>
                <a:off x="2741031" y="2943839"/>
                <a:ext cx="1165173" cy="0"/>
              </a:xfrm>
              <a:prstGeom prst="straightConnector1">
                <a:avLst/>
              </a:prstGeom>
              <a:ln w="19050">
                <a:solidFill>
                  <a:schemeClr val="bg2">
                    <a:lumMod val="9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34">
                <a:extLst>
                  <a:ext uri="{FF2B5EF4-FFF2-40B4-BE49-F238E27FC236}">
                    <a16:creationId xmlns="" xmlns:a16="http://schemas.microsoft.com/office/drawing/2014/main" id="{ACCF000E-E8A4-4E23-90A8-7A3DA01D35C0}"/>
                  </a:ext>
                </a:extLst>
              </p:cNvPr>
              <p:cNvCxnSpPr/>
              <p:nvPr/>
            </p:nvCxnSpPr>
            <p:spPr>
              <a:xfrm flipH="1">
                <a:off x="2741031" y="3162694"/>
                <a:ext cx="1165173" cy="0"/>
              </a:xfrm>
              <a:prstGeom prst="straightConnector1">
                <a:avLst/>
              </a:prstGeom>
              <a:ln w="19050">
                <a:solidFill>
                  <a:schemeClr val="bg2">
                    <a:lumMod val="9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7" name="그룹 9">
              <a:extLst>
                <a:ext uri="{FF2B5EF4-FFF2-40B4-BE49-F238E27FC236}">
                  <a16:creationId xmlns="" xmlns:a16="http://schemas.microsoft.com/office/drawing/2014/main" id="{0A96B39E-B8B5-43EC-B1CF-DE2FDB5545FC}"/>
                </a:ext>
              </a:extLst>
            </p:cNvPr>
            <p:cNvGrpSpPr/>
            <p:nvPr/>
          </p:nvGrpSpPr>
          <p:grpSpPr>
            <a:xfrm>
              <a:off x="5586838" y="2955991"/>
              <a:ext cx="396000" cy="218855"/>
              <a:chOff x="5574243" y="2943839"/>
              <a:chExt cx="396000" cy="218855"/>
            </a:xfrm>
          </p:grpSpPr>
          <p:cxnSp>
            <p:nvCxnSpPr>
              <p:cNvPr id="60" name="직선 화살표 연결선 35">
                <a:extLst>
                  <a:ext uri="{FF2B5EF4-FFF2-40B4-BE49-F238E27FC236}">
                    <a16:creationId xmlns="" xmlns:a16="http://schemas.microsoft.com/office/drawing/2014/main" id="{8A4C4E6D-A577-478E-85EA-1350F33513F8}"/>
                  </a:ext>
                </a:extLst>
              </p:cNvPr>
              <p:cNvCxnSpPr/>
              <p:nvPr/>
            </p:nvCxnSpPr>
            <p:spPr>
              <a:xfrm>
                <a:off x="5574243" y="2943839"/>
                <a:ext cx="396000" cy="0"/>
              </a:xfrm>
              <a:prstGeom prst="straightConnector1">
                <a:avLst/>
              </a:prstGeom>
              <a:ln w="19050">
                <a:solidFill>
                  <a:schemeClr val="bg2">
                    <a:lumMod val="9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36">
                <a:extLst>
                  <a:ext uri="{FF2B5EF4-FFF2-40B4-BE49-F238E27FC236}">
                    <a16:creationId xmlns="" xmlns:a16="http://schemas.microsoft.com/office/drawing/2014/main" id="{E6CBFF29-050A-481E-AF10-B6FB71065351}"/>
                  </a:ext>
                </a:extLst>
              </p:cNvPr>
              <p:cNvCxnSpPr/>
              <p:nvPr/>
            </p:nvCxnSpPr>
            <p:spPr>
              <a:xfrm flipH="1">
                <a:off x="5574243" y="3162694"/>
                <a:ext cx="396000" cy="0"/>
              </a:xfrm>
              <a:prstGeom prst="straightConnector1">
                <a:avLst/>
              </a:prstGeom>
              <a:ln w="19050">
                <a:solidFill>
                  <a:schemeClr val="bg2">
                    <a:lumMod val="9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8" name="Connector: Elbow 5">
              <a:extLst>
                <a:ext uri="{FF2B5EF4-FFF2-40B4-BE49-F238E27FC236}">
                  <a16:creationId xmlns="" xmlns:a16="http://schemas.microsoft.com/office/drawing/2014/main" id="{87639F1C-1418-475D-ADB6-04E2D9419949}"/>
                </a:ext>
              </a:extLst>
            </p:cNvPr>
            <p:cNvCxnSpPr>
              <a:cxnSpLocks/>
              <a:stCxn id="44" idx="2"/>
              <a:endCxn id="43" idx="0"/>
            </p:cNvCxnSpPr>
            <p:nvPr/>
          </p:nvCxnSpPr>
          <p:spPr>
            <a:xfrm rot="5400000">
              <a:off x="5869551" y="2406575"/>
              <a:ext cx="389103" cy="2225380"/>
            </a:xfrm>
            <a:prstGeom prst="bentConnector3">
              <a:avLst>
                <a:gd name="adj1" fmla="val 50000"/>
              </a:avLst>
            </a:prstGeom>
            <a:solidFill>
              <a:srgbClr val="193EB0">
                <a:alpha val="10000"/>
              </a:srgbClr>
            </a:solidFill>
            <a:ln w="19050">
              <a:solidFill>
                <a:srgbClr val="193EB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9" name="TextBox 58">
              <a:extLst>
                <a:ext uri="{FF2B5EF4-FFF2-40B4-BE49-F238E27FC236}">
                  <a16:creationId xmlns="" xmlns:a16="http://schemas.microsoft.com/office/drawing/2014/main" id="{3B1206FB-1DB5-4D42-826C-FFFFEB63DD4F}"/>
                </a:ext>
              </a:extLst>
            </p:cNvPr>
            <p:cNvSpPr txBox="1"/>
            <p:nvPr/>
          </p:nvSpPr>
          <p:spPr>
            <a:xfrm>
              <a:off x="5982838" y="5052480"/>
              <a:ext cx="1425473" cy="430887"/>
            </a:xfrm>
            <a:prstGeom prst="rect">
              <a:avLst/>
            </a:prstGeom>
            <a:noFill/>
          </p:spPr>
          <p:txBody>
            <a:bodyPr wrap="square" lIns="0" tIns="0" rIns="0" bIns="0" rtlCol="0" anchor="b">
              <a:spAutoFit/>
            </a:bodyPr>
            <a:lstStyle/>
            <a:p>
              <a:pPr algn="ctr"/>
              <a:r>
                <a:rPr lang="en-US" altLang="ko-KR" sz="1400" dirty="0">
                  <a:latin typeface="SamsungOne 400" panose="020B0503030303020204" pitchFamily="34" charset="0"/>
                  <a:ea typeface="SamsungOne 400" panose="020B0503030303020204" pitchFamily="34" charset="0"/>
                </a:rPr>
                <a:t>“Fifteen to twenty minutes usually”</a:t>
              </a:r>
            </a:p>
          </p:txBody>
        </p:sp>
      </p:grpSp>
      <p:sp>
        <p:nvSpPr>
          <p:cNvPr id="33" name="직사각형 32">
            <a:extLst>
              <a:ext uri="{FF2B5EF4-FFF2-40B4-BE49-F238E27FC236}">
                <a16:creationId xmlns="" xmlns:a16="http://schemas.microsoft.com/office/drawing/2014/main" id="{A3A67AFC-E47B-40FB-A814-C21D5ECD85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a:solidFill>
                  <a:schemeClr val="tx1"/>
                </a:solidFill>
                <a:latin typeface="SamsungOne 400" panose="020B0503030303020204" pitchFamily="34" charset="0"/>
                <a:ea typeface="SamsungOne 400" panose="020B0503030303020204" pitchFamily="34" charset="0"/>
              </a:rPr>
              <a:t>Duplex</a:t>
            </a:r>
          </a:p>
        </p:txBody>
      </p:sp>
      <p:sp>
        <p:nvSpPr>
          <p:cNvPr id="30" name="직사각형 36">
            <a:extLst>
              <a:ext uri="{FF2B5EF4-FFF2-40B4-BE49-F238E27FC236}">
                <a16:creationId xmlns="" xmlns:a16="http://schemas.microsoft.com/office/drawing/2014/main" id="{5B3F9FFE-4979-495D-B5C9-DEE97742D5A8}"/>
              </a:ext>
            </a:extLst>
          </p:cNvPr>
          <p:cNvSpPr/>
          <p:nvPr/>
        </p:nvSpPr>
        <p:spPr>
          <a:xfrm>
            <a:off x="702940" y="1700808"/>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Duplex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can make phone calls and reservations on behalf of the user, communicating like a real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human. Google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added Duplex to its new phone, Pixel 3. It has turned the Pixel 3 into an AI powerhouse, including a “screen call” option that allows the Google Assistant to screen for spam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callers.</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custDataLst>
      <p:tags r:id="rId1"/>
    </p:custDataLst>
    <p:extLst>
      <p:ext uri="{BB962C8B-B14F-4D97-AF65-F5344CB8AC3E}">
        <p14:creationId xmlns:p14="http://schemas.microsoft.com/office/powerpoint/2010/main" val="200850191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Techniques in Artificial Intelligence</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7" name="직사각형 26">
            <a:extLst>
              <a:ext uri="{FF2B5EF4-FFF2-40B4-BE49-F238E27FC236}">
                <a16:creationId xmlns="" xmlns:a16="http://schemas.microsoft.com/office/drawing/2014/main" id="{BA51DDC6-F615-4878-A4C6-ED53333D892E}"/>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3.1. Edge AI</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3.2. Medical Imaging &amp; Diagnostics</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3.3. Autonomous Vehicle</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3.4. Reinforcement Learning</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3.5. Conversational AI</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3.6. GAN, XAI, Synthetic Training Data</a:t>
            </a: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p:txBody>
      </p:sp>
    </p:spTree>
    <p:custDataLst>
      <p:tags r:id="rId1"/>
    </p:custDataLst>
    <p:extLst>
      <p:ext uri="{BB962C8B-B14F-4D97-AF65-F5344CB8AC3E}">
        <p14:creationId xmlns:p14="http://schemas.microsoft.com/office/powerpoint/2010/main" val="110234780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3.6. GAN, XAI, Synthetic Training Data </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6" name="직사각형 1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Generative Adversarial Network (GAN)</a:t>
            </a:r>
          </a:p>
        </p:txBody>
      </p:sp>
      <p:sp>
        <p:nvSpPr>
          <p:cNvPr id="20" name="직사각형 19">
            <a:extLst>
              <a:ext uri="{FF2B5EF4-FFF2-40B4-BE49-F238E27FC236}">
                <a16:creationId xmlns="" xmlns:a16="http://schemas.microsoft.com/office/drawing/2014/main" id="{D8BF98C4-B566-4812-B5F0-560CFBA969E7}"/>
              </a:ext>
            </a:extLst>
          </p:cNvPr>
          <p:cNvSpPr/>
          <p:nvPr/>
        </p:nvSpPr>
        <p:spPr>
          <a:xfrm>
            <a:off x="4626716" y="2219443"/>
            <a:ext cx="4841284" cy="26537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Pictures on this page are all generated by artificial intelligence.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Generative Adversarial Network, also known as GAN, brought a groundbreaking innovations in artificial intelligence field, especially in generating fake images and videos.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2018, researchers at Carnegie Mellon University created a video in which two people showed exactly the same facial expression simultaneously –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called deep fake.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With recycled-GAN algorithm, the quality of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fake video was significantly enhanced.</a:t>
            </a:r>
          </a:p>
        </p:txBody>
      </p:sp>
      <p:sp>
        <p:nvSpPr>
          <p:cNvPr id="23" name="직사각형 22">
            <a:extLst>
              <a:ext uri="{FF2B5EF4-FFF2-40B4-BE49-F238E27FC236}">
                <a16:creationId xmlns="" xmlns:a16="http://schemas.microsoft.com/office/drawing/2014/main" id="{EB74C606-8D6B-4559-B814-FCA11731A232}"/>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Deep fake</a:t>
            </a:r>
          </a:p>
        </p:txBody>
      </p:sp>
      <p:grpSp>
        <p:nvGrpSpPr>
          <p:cNvPr id="5" name="그룹 4">
            <a:extLst>
              <a:ext uri="{FF2B5EF4-FFF2-40B4-BE49-F238E27FC236}">
                <a16:creationId xmlns="" xmlns:a16="http://schemas.microsoft.com/office/drawing/2014/main" id="{C4F902F2-66DD-4762-9730-BE1678B05EC2}"/>
              </a:ext>
            </a:extLst>
          </p:cNvPr>
          <p:cNvGrpSpPr/>
          <p:nvPr/>
        </p:nvGrpSpPr>
        <p:grpSpPr>
          <a:xfrm>
            <a:off x="558800" y="2203773"/>
            <a:ext cx="3888556" cy="3279126"/>
            <a:chOff x="5311451" y="2057548"/>
            <a:chExt cx="4032573" cy="3400572"/>
          </a:xfrm>
        </p:grpSpPr>
        <p:sp>
          <p:nvSpPr>
            <p:cNvPr id="15" name="모서리가 둥근 직사각형 4">
              <a:extLst>
                <a:ext uri="{FF2B5EF4-FFF2-40B4-BE49-F238E27FC236}">
                  <a16:creationId xmlns="" xmlns:a16="http://schemas.microsoft.com/office/drawing/2014/main" id="{7E4E9875-2C2A-487C-8A4C-A309D24D0DF0}"/>
                </a:ext>
              </a:extLst>
            </p:cNvPr>
            <p:cNvSpPr/>
            <p:nvPr/>
          </p:nvSpPr>
          <p:spPr>
            <a:xfrm>
              <a:off x="5311451" y="2057548"/>
              <a:ext cx="4032573" cy="340057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a:extLst>
                <a:ext uri="{FF2B5EF4-FFF2-40B4-BE49-F238E27FC236}">
                  <a16:creationId xmlns="" xmlns:a16="http://schemas.microsoft.com/office/drawing/2014/main" id="{89625742-1AFA-4C12-BAC7-3699520FF167}"/>
                </a:ext>
              </a:extLst>
            </p:cNvPr>
            <p:cNvPicPr>
              <a:picLocks noChangeAspect="1"/>
            </p:cNvPicPr>
            <p:nvPr/>
          </p:nvPicPr>
          <p:blipFill rotWithShape="1">
            <a:blip r:embed="rId5"/>
            <a:srcRect r="14051"/>
            <a:stretch/>
          </p:blipFill>
          <p:spPr>
            <a:xfrm>
              <a:off x="5374275" y="2154500"/>
              <a:ext cx="3892274" cy="3226822"/>
            </a:xfrm>
            <a:prstGeom prst="rect">
              <a:avLst/>
            </a:prstGeom>
          </p:spPr>
        </p:pic>
      </p:grpSp>
    </p:spTree>
    <p:custDataLst>
      <p:tags r:id="rId1"/>
    </p:custDataLst>
    <p:extLst>
      <p:ext uri="{BB962C8B-B14F-4D97-AF65-F5344CB8AC3E}">
        <p14:creationId xmlns:p14="http://schemas.microsoft.com/office/powerpoint/2010/main" val="425771559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XAI (eXplainable AI)</a:t>
            </a:r>
          </a:p>
        </p:txBody>
      </p:sp>
      <p:grpSp>
        <p:nvGrpSpPr>
          <p:cNvPr id="76" name="그룹 7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77" name="직사각형 7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3.6. GAN, XAI, Synthetic Training Data </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78" name="직사각형 7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79" name="사각형: 둥근 모서리 32">
            <a:extLst>
              <a:ext uri="{FF2B5EF4-FFF2-40B4-BE49-F238E27FC236}">
                <a16:creationId xmlns="" xmlns:a16="http://schemas.microsoft.com/office/drawing/2014/main" id="{9F9FFF6C-7C72-4E08-8072-03F5113CBF51}"/>
              </a:ext>
            </a:extLst>
          </p:cNvPr>
          <p:cNvSpPr/>
          <p:nvPr/>
        </p:nvSpPr>
        <p:spPr>
          <a:xfrm>
            <a:off x="8685238" y="6161198"/>
            <a:ext cx="792088" cy="21602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DARPA</a:t>
            </a:r>
          </a:p>
        </p:txBody>
      </p:sp>
      <p:grpSp>
        <p:nvGrpSpPr>
          <p:cNvPr id="80" name="Group 8">
            <a:extLst>
              <a:ext uri="{FF2B5EF4-FFF2-40B4-BE49-F238E27FC236}">
                <a16:creationId xmlns="" xmlns:a16="http://schemas.microsoft.com/office/drawing/2014/main" id="{1B62F97B-DD6D-4D7B-B09B-5C3A4E7F5B25}"/>
              </a:ext>
            </a:extLst>
          </p:cNvPr>
          <p:cNvGrpSpPr/>
          <p:nvPr/>
        </p:nvGrpSpPr>
        <p:grpSpPr>
          <a:xfrm>
            <a:off x="1011064" y="2301339"/>
            <a:ext cx="7972795" cy="3608578"/>
            <a:chOff x="1498427" y="2500123"/>
            <a:chExt cx="7972795" cy="3608578"/>
          </a:xfrm>
        </p:grpSpPr>
        <p:sp>
          <p:nvSpPr>
            <p:cNvPr id="81" name="Rectangle 72">
              <a:extLst>
                <a:ext uri="{FF2B5EF4-FFF2-40B4-BE49-F238E27FC236}">
                  <a16:creationId xmlns="" xmlns:a16="http://schemas.microsoft.com/office/drawing/2014/main" id="{CDB31D40-FEEA-4448-BE98-7BF651470D67}"/>
                </a:ext>
              </a:extLst>
            </p:cNvPr>
            <p:cNvSpPr/>
            <p:nvPr/>
          </p:nvSpPr>
          <p:spPr>
            <a:xfrm>
              <a:off x="1498427" y="4232265"/>
              <a:ext cx="7880698" cy="1876436"/>
            </a:xfrm>
            <a:prstGeom prst="rect">
              <a:avLst/>
            </a:prstGeom>
            <a:solidFill>
              <a:srgbClr val="193EB0">
                <a:alpha val="10000"/>
              </a:srgbClr>
            </a:solidFill>
            <a:ln w="1905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82" name="Group 3">
              <a:extLst>
                <a:ext uri="{FF2B5EF4-FFF2-40B4-BE49-F238E27FC236}">
                  <a16:creationId xmlns="" xmlns:a16="http://schemas.microsoft.com/office/drawing/2014/main" id="{36DB7AAF-2DC3-4A81-9102-B94118241816}"/>
                </a:ext>
              </a:extLst>
            </p:cNvPr>
            <p:cNvGrpSpPr/>
            <p:nvPr/>
          </p:nvGrpSpPr>
          <p:grpSpPr>
            <a:xfrm>
              <a:off x="1597726" y="2500123"/>
              <a:ext cx="7873496" cy="3559310"/>
              <a:chOff x="1334201" y="2500123"/>
              <a:chExt cx="7873496" cy="3559310"/>
            </a:xfrm>
          </p:grpSpPr>
          <p:cxnSp>
            <p:nvCxnSpPr>
              <p:cNvPr id="83" name="직선 화살표 연결선 41">
                <a:extLst>
                  <a:ext uri="{FF2B5EF4-FFF2-40B4-BE49-F238E27FC236}">
                    <a16:creationId xmlns="" xmlns:a16="http://schemas.microsoft.com/office/drawing/2014/main" id="{902AEAFE-5DF0-4636-A535-1E13B4276AC0}"/>
                  </a:ext>
                </a:extLst>
              </p:cNvPr>
              <p:cNvCxnSpPr/>
              <p:nvPr/>
            </p:nvCxnSpPr>
            <p:spPr>
              <a:xfrm>
                <a:off x="5794604" y="3445849"/>
                <a:ext cx="42836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4" name="그림 44">
                <a:extLst>
                  <a:ext uri="{FF2B5EF4-FFF2-40B4-BE49-F238E27FC236}">
                    <a16:creationId xmlns="" xmlns:a16="http://schemas.microsoft.com/office/drawing/2014/main" id="{FF1CB022-4C0F-42E4-A94E-455987733BAC}"/>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6287682" y="3098771"/>
                <a:ext cx="694156" cy="694156"/>
              </a:xfrm>
              <a:prstGeom prst="ellipse">
                <a:avLst/>
              </a:prstGeom>
              <a:ln w="12700">
                <a:solidFill>
                  <a:schemeClr val="bg1">
                    <a:lumMod val="50000"/>
                  </a:schemeClr>
                </a:solidFill>
              </a:ln>
            </p:spPr>
          </p:pic>
          <p:cxnSp>
            <p:nvCxnSpPr>
              <p:cNvPr id="85" name="직선 화살표 연결선 47">
                <a:extLst>
                  <a:ext uri="{FF2B5EF4-FFF2-40B4-BE49-F238E27FC236}">
                    <a16:creationId xmlns="" xmlns:a16="http://schemas.microsoft.com/office/drawing/2014/main" id="{1E8044EB-F6D3-4992-84AD-8DCB915BD482}"/>
                  </a:ext>
                </a:extLst>
              </p:cNvPr>
              <p:cNvCxnSpPr/>
              <p:nvPr/>
            </p:nvCxnSpPr>
            <p:spPr>
              <a:xfrm>
                <a:off x="5761431" y="5110203"/>
                <a:ext cx="451817"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52">
                <a:extLst>
                  <a:ext uri="{FF2B5EF4-FFF2-40B4-BE49-F238E27FC236}">
                    <a16:creationId xmlns="" xmlns:a16="http://schemas.microsoft.com/office/drawing/2014/main" id="{6EC3E04E-4D0E-46E8-8BD7-965FE78C90FA}"/>
                  </a:ext>
                </a:extLst>
              </p:cNvPr>
              <p:cNvCxnSpPr/>
              <p:nvPr/>
            </p:nvCxnSpPr>
            <p:spPr>
              <a:xfrm flipH="1">
                <a:off x="5981363" y="5349235"/>
                <a:ext cx="673780"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5">
                <a:extLst>
                  <a:ext uri="{FF2B5EF4-FFF2-40B4-BE49-F238E27FC236}">
                    <a16:creationId xmlns="" xmlns:a16="http://schemas.microsoft.com/office/drawing/2014/main" id="{A890BF4B-2B27-4C38-8F94-AEDDC057EFB1}"/>
                  </a:ext>
                </a:extLst>
              </p:cNvPr>
              <p:cNvCxnSpPr/>
              <p:nvPr/>
            </p:nvCxnSpPr>
            <p:spPr>
              <a:xfrm>
                <a:off x="2100008" y="3445849"/>
                <a:ext cx="26498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40">
                <a:extLst>
                  <a:ext uri="{FF2B5EF4-FFF2-40B4-BE49-F238E27FC236}">
                    <a16:creationId xmlns="" xmlns:a16="http://schemas.microsoft.com/office/drawing/2014/main" id="{61813F76-C5A5-48F7-A7DD-6414196B02E5}"/>
                  </a:ext>
                </a:extLst>
              </p:cNvPr>
              <p:cNvCxnSpPr/>
              <p:nvPr/>
            </p:nvCxnSpPr>
            <p:spPr>
              <a:xfrm>
                <a:off x="3346479" y="3445849"/>
                <a:ext cx="26498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15">
                <a:extLst>
                  <a:ext uri="{FF2B5EF4-FFF2-40B4-BE49-F238E27FC236}">
                    <a16:creationId xmlns="" xmlns:a16="http://schemas.microsoft.com/office/drawing/2014/main" id="{8E11BB86-47AB-4541-B162-59F111025048}"/>
                  </a:ext>
                </a:extLst>
              </p:cNvPr>
              <p:cNvSpPr/>
              <p:nvPr/>
            </p:nvSpPr>
            <p:spPr>
              <a:xfrm>
                <a:off x="7271313" y="2697808"/>
                <a:ext cx="1936384" cy="1315745"/>
              </a:xfrm>
              <a:prstGeom prst="rect">
                <a:avLst/>
              </a:prstGeom>
            </p:spPr>
            <p:txBody>
              <a:bodyPr wrap="square" lIns="0" tIns="0" rIns="0" bIns="0" anchor="ctr" anchorCtr="0">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Why did you do that?</a:t>
                </a:r>
              </a:p>
              <a:p>
                <a:pPr>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Why not something else?</a:t>
                </a:r>
              </a:p>
              <a:p>
                <a:pPr>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When do you succeed?</a:t>
                </a:r>
              </a:p>
              <a:p>
                <a:pPr>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When do you fail?</a:t>
                </a:r>
              </a:p>
              <a:p>
                <a:pPr>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When can I trust you?</a:t>
                </a:r>
              </a:p>
              <a:p>
                <a:pPr>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How do I correct an error?</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pic>
            <p:nvPicPr>
              <p:cNvPr id="90" name="그림 1">
                <a:extLst>
                  <a:ext uri="{FF2B5EF4-FFF2-40B4-BE49-F238E27FC236}">
                    <a16:creationId xmlns="" xmlns:a16="http://schemas.microsoft.com/office/drawing/2014/main" id="{28B1C0A0-3DE7-428D-8E5F-E29D2F3206AF}"/>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7708" y="3040925"/>
                <a:ext cx="809848" cy="809848"/>
              </a:xfrm>
              <a:prstGeom prst="rect">
                <a:avLst/>
              </a:prstGeom>
              <a:ln w="12700">
                <a:solidFill>
                  <a:schemeClr val="bg1">
                    <a:lumMod val="50000"/>
                  </a:schemeClr>
                </a:solidFill>
              </a:ln>
            </p:spPr>
          </p:pic>
          <p:sp>
            <p:nvSpPr>
              <p:cNvPr id="91" name="직사각형 39">
                <a:extLst>
                  <a:ext uri="{FF2B5EF4-FFF2-40B4-BE49-F238E27FC236}">
                    <a16:creationId xmlns="" xmlns:a16="http://schemas.microsoft.com/office/drawing/2014/main" id="{F3FB4015-5D2B-45CD-9094-A41693D49159}"/>
                  </a:ext>
                </a:extLst>
              </p:cNvPr>
              <p:cNvSpPr>
                <a:spLocks/>
              </p:cNvSpPr>
              <p:nvPr/>
            </p:nvSpPr>
            <p:spPr>
              <a:xfrm>
                <a:off x="4622798" y="3040925"/>
                <a:ext cx="1311183" cy="809848"/>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92" name="Rectangle 15">
                <a:extLst>
                  <a:ext uri="{FF2B5EF4-FFF2-40B4-BE49-F238E27FC236}">
                    <a16:creationId xmlns="" xmlns:a16="http://schemas.microsoft.com/office/drawing/2014/main" id="{2AB30520-C8B1-43B8-8F1A-A788AF04D188}"/>
                  </a:ext>
                </a:extLst>
              </p:cNvPr>
              <p:cNvSpPr/>
              <p:nvPr/>
            </p:nvSpPr>
            <p:spPr>
              <a:xfrm>
                <a:off x="7271314" y="4461046"/>
                <a:ext cx="1820067" cy="1537344"/>
              </a:xfrm>
              <a:prstGeom prst="rect">
                <a:avLst/>
              </a:prstGeom>
            </p:spPr>
            <p:txBody>
              <a:bodyPr wrap="square" lIns="0" tIns="0" rIns="0" bIns="0" anchor="ctr" anchorCtr="0">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85725" indent="-85725">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I understand why</a:t>
                </a:r>
              </a:p>
              <a:p>
                <a:pPr marL="85725" indent="-85725">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I understand why not</a:t>
                </a:r>
              </a:p>
              <a:p>
                <a:pPr marL="85725" indent="-85725">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I know when you'll succeed</a:t>
                </a:r>
              </a:p>
              <a:p>
                <a:pPr marL="85725" indent="-85725">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I know when you‘ll fail</a:t>
                </a:r>
              </a:p>
              <a:p>
                <a:pPr marL="85725" indent="-85725">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I know when to trust you</a:t>
                </a:r>
              </a:p>
              <a:p>
                <a:pPr marL="85725" indent="-85725">
                  <a:lnSpc>
                    <a:spcPct val="120000"/>
                  </a:lnSpc>
                </a:pP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 I know why you errored</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cxnSp>
            <p:nvCxnSpPr>
              <p:cNvPr id="93" name="직선 화살표 연결선 45">
                <a:extLst>
                  <a:ext uri="{FF2B5EF4-FFF2-40B4-BE49-F238E27FC236}">
                    <a16:creationId xmlns="" xmlns:a16="http://schemas.microsoft.com/office/drawing/2014/main" id="{F159BBEA-CD1E-4063-87F7-97EF422AE083}"/>
                  </a:ext>
                </a:extLst>
              </p:cNvPr>
              <p:cNvCxnSpPr/>
              <p:nvPr/>
            </p:nvCxnSpPr>
            <p:spPr>
              <a:xfrm>
                <a:off x="2100008" y="5229719"/>
                <a:ext cx="26498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46">
                <a:extLst>
                  <a:ext uri="{FF2B5EF4-FFF2-40B4-BE49-F238E27FC236}">
                    <a16:creationId xmlns="" xmlns:a16="http://schemas.microsoft.com/office/drawing/2014/main" id="{7EA67FFA-9162-4DE5-BD1A-894F5F1F47A9}"/>
                  </a:ext>
                </a:extLst>
              </p:cNvPr>
              <p:cNvCxnSpPr/>
              <p:nvPr/>
            </p:nvCxnSpPr>
            <p:spPr>
              <a:xfrm>
                <a:off x="3346479" y="5229719"/>
                <a:ext cx="26498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5" name="그림 48">
                <a:extLst>
                  <a:ext uri="{FF2B5EF4-FFF2-40B4-BE49-F238E27FC236}">
                    <a16:creationId xmlns="" xmlns:a16="http://schemas.microsoft.com/office/drawing/2014/main" id="{01074DCB-0DC4-412D-BEA7-82E4B1A5629C}"/>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7708" y="4844077"/>
                <a:ext cx="809848" cy="809848"/>
              </a:xfrm>
              <a:prstGeom prst="rect">
                <a:avLst/>
              </a:prstGeom>
              <a:ln w="12700">
                <a:solidFill>
                  <a:srgbClr val="3366CC"/>
                </a:solidFill>
              </a:ln>
            </p:spPr>
          </p:pic>
          <p:sp>
            <p:nvSpPr>
              <p:cNvPr id="96" name="직사각형 51">
                <a:extLst>
                  <a:ext uri="{FF2B5EF4-FFF2-40B4-BE49-F238E27FC236}">
                    <a16:creationId xmlns="" xmlns:a16="http://schemas.microsoft.com/office/drawing/2014/main" id="{480BE574-FE90-4A1A-B342-FA687621F078}"/>
                  </a:ext>
                </a:extLst>
              </p:cNvPr>
              <p:cNvSpPr>
                <a:spLocks/>
              </p:cNvSpPr>
              <p:nvPr/>
            </p:nvSpPr>
            <p:spPr>
              <a:xfrm>
                <a:off x="4622798" y="4844077"/>
                <a:ext cx="1311183" cy="809848"/>
              </a:xfrm>
              <a:prstGeom prst="rect">
                <a:avLst/>
              </a:prstGeom>
              <a:solidFill>
                <a:schemeClr val="bg1"/>
              </a:solidFill>
              <a:ln w="12700">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pic>
            <p:nvPicPr>
              <p:cNvPr id="97" name="그림 42">
                <a:extLst>
                  <a:ext uri="{FF2B5EF4-FFF2-40B4-BE49-F238E27FC236}">
                    <a16:creationId xmlns="" xmlns:a16="http://schemas.microsoft.com/office/drawing/2014/main" id="{172F109D-4501-4D2C-97CF-028F1135E153}"/>
                  </a:ext>
                </a:extLst>
              </p:cNvPr>
              <p:cNvPicPr preferRelativeResize="0">
                <a:picLocks/>
              </p:cNvPicPr>
              <p:nvPr/>
            </p:nvPicPr>
            <p:blipFill>
              <a:blip r:embed="rId6" cstate="print">
                <a:extLst>
                  <a:ext uri="{28A0092B-C50C-407E-A947-70E740481C1C}">
                    <a14:useLocalDpi xmlns:a14="http://schemas.microsoft.com/office/drawing/2010/main" val="0"/>
                  </a:ext>
                </a:extLst>
              </a:blip>
              <a:stretch>
                <a:fillRect/>
              </a:stretch>
            </p:blipFill>
            <p:spPr>
              <a:xfrm>
                <a:off x="6287682" y="4882641"/>
                <a:ext cx="694156" cy="694156"/>
              </a:xfrm>
              <a:prstGeom prst="ellipse">
                <a:avLst/>
              </a:prstGeom>
              <a:ln w="12700">
                <a:solidFill>
                  <a:srgbClr val="3366CC"/>
                </a:solidFill>
              </a:ln>
            </p:spPr>
          </p:pic>
          <p:sp>
            <p:nvSpPr>
              <p:cNvPr id="98" name="Rectangle 15">
                <a:extLst>
                  <a:ext uri="{FF2B5EF4-FFF2-40B4-BE49-F238E27FC236}">
                    <a16:creationId xmlns="" xmlns:a16="http://schemas.microsoft.com/office/drawing/2014/main" id="{0B9E873C-8C5F-4FD2-8A69-B8419AB3E769}"/>
                  </a:ext>
                </a:extLst>
              </p:cNvPr>
              <p:cNvSpPr/>
              <p:nvPr/>
            </p:nvSpPr>
            <p:spPr>
              <a:xfrm>
                <a:off x="1532682" y="2775538"/>
                <a:ext cx="501335" cy="19781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00" dirty="0">
                    <a:solidFill>
                      <a:schemeClr val="tx1">
                        <a:lumMod val="75000"/>
                        <a:lumOff val="25000"/>
                      </a:schemeClr>
                    </a:solidFill>
                    <a:latin typeface="SamsungOne 700" panose="020B0803030303020204" pitchFamily="34" charset="0"/>
                    <a:ea typeface="SamsungOne 700" panose="020B0803030303020204" pitchFamily="34" charset="0"/>
                  </a:rPr>
                  <a:t>Today</a:t>
                </a:r>
                <a:endParaRPr lang="ko-KR" altLang="en-US" sz="1200" dirty="0">
                  <a:solidFill>
                    <a:schemeClr val="tx1">
                      <a:lumMod val="75000"/>
                      <a:lumOff val="25000"/>
                    </a:schemeClr>
                  </a:solidFill>
                  <a:latin typeface="SamsungOne 700" panose="020B0803030303020204" pitchFamily="34" charset="0"/>
                  <a:ea typeface="SamsungOne 400" panose="020B0503030303020204" pitchFamily="34" charset="0"/>
                </a:endParaRPr>
              </a:p>
            </p:txBody>
          </p:sp>
          <p:sp>
            <p:nvSpPr>
              <p:cNvPr id="99" name="Rectangle 15">
                <a:extLst>
                  <a:ext uri="{FF2B5EF4-FFF2-40B4-BE49-F238E27FC236}">
                    <a16:creationId xmlns="" xmlns:a16="http://schemas.microsoft.com/office/drawing/2014/main" id="{AF92DE4C-AEE2-4259-B9F3-9CEF860BD47E}"/>
                  </a:ext>
                </a:extLst>
              </p:cNvPr>
              <p:cNvSpPr/>
              <p:nvPr/>
            </p:nvSpPr>
            <p:spPr>
              <a:xfrm>
                <a:off x="1373313" y="4567999"/>
                <a:ext cx="1260747" cy="19781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00" dirty="0">
                    <a:solidFill>
                      <a:srgbClr val="3366CC"/>
                    </a:solidFill>
                    <a:latin typeface="SamsungOne 700" panose="020B0803030303020204" pitchFamily="34" charset="0"/>
                    <a:ea typeface="SamsungOne 700" panose="020B0803030303020204" pitchFamily="34" charset="0"/>
                  </a:rPr>
                  <a:t>Tomorrow</a:t>
                </a:r>
                <a:endParaRPr lang="ko-KR" altLang="en-US" sz="1200" dirty="0">
                  <a:solidFill>
                    <a:srgbClr val="3366CC"/>
                  </a:solidFill>
                  <a:latin typeface="SamsungOne 700" panose="020B0803030303020204" pitchFamily="34" charset="0"/>
                  <a:ea typeface="SamsungOne 400" panose="020B0503030303020204" pitchFamily="34" charset="0"/>
                </a:endParaRPr>
              </a:p>
            </p:txBody>
          </p:sp>
          <p:sp>
            <p:nvSpPr>
              <p:cNvPr id="100" name="Rectangle 15">
                <a:extLst>
                  <a:ext uri="{FF2B5EF4-FFF2-40B4-BE49-F238E27FC236}">
                    <a16:creationId xmlns="" xmlns:a16="http://schemas.microsoft.com/office/drawing/2014/main" id="{D680BEE4-50D2-4F04-84D7-8D9A3779E8E5}"/>
                  </a:ext>
                </a:extLst>
              </p:cNvPr>
              <p:cNvSpPr/>
              <p:nvPr/>
            </p:nvSpPr>
            <p:spPr>
              <a:xfrm>
                <a:off x="1334201" y="3888250"/>
                <a:ext cx="898299" cy="16484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50" dirty="0">
                    <a:solidFill>
                      <a:schemeClr val="tx1">
                        <a:lumMod val="75000"/>
                        <a:lumOff val="25000"/>
                      </a:schemeClr>
                    </a:solidFill>
                    <a:latin typeface="SamsungOne 400" panose="020B0503030303020204" pitchFamily="34" charset="0"/>
                    <a:ea typeface="SamsungOne 400" panose="020B0503030303020204" pitchFamily="34" charset="0"/>
                  </a:rPr>
                  <a:t>Training Data</a:t>
                </a:r>
                <a:endParaRPr lang="ko-KR" altLang="en-US" sz="105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1" name="Rectangle 15">
                <a:extLst>
                  <a:ext uri="{FF2B5EF4-FFF2-40B4-BE49-F238E27FC236}">
                    <a16:creationId xmlns="" xmlns:a16="http://schemas.microsoft.com/office/drawing/2014/main" id="{D70023F2-5D2F-4804-A772-1318B9BE7ABC}"/>
                  </a:ext>
                </a:extLst>
              </p:cNvPr>
              <p:cNvSpPr/>
              <p:nvPr/>
            </p:nvSpPr>
            <p:spPr>
              <a:xfrm>
                <a:off x="3593544" y="3888250"/>
                <a:ext cx="1099414" cy="16484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50" dirty="0">
                    <a:solidFill>
                      <a:schemeClr val="tx1">
                        <a:lumMod val="75000"/>
                        <a:lumOff val="25000"/>
                      </a:schemeClr>
                    </a:solidFill>
                    <a:latin typeface="SamsungOne 400" panose="020B0503030303020204" pitchFamily="34" charset="0"/>
                    <a:ea typeface="SamsungOne 400" panose="020B0503030303020204" pitchFamily="34" charset="0"/>
                  </a:rPr>
                  <a:t>Learned Function</a:t>
                </a:r>
                <a:endParaRPr lang="ko-KR" altLang="en-US" sz="105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2" name="Rectangle 15">
                <a:extLst>
                  <a:ext uri="{FF2B5EF4-FFF2-40B4-BE49-F238E27FC236}">
                    <a16:creationId xmlns="" xmlns:a16="http://schemas.microsoft.com/office/drawing/2014/main" id="{7CE78DB5-F29E-411F-92A1-EBE73CE87026}"/>
                  </a:ext>
                </a:extLst>
              </p:cNvPr>
              <p:cNvSpPr/>
              <p:nvPr/>
            </p:nvSpPr>
            <p:spPr>
              <a:xfrm>
                <a:off x="5027722" y="3888250"/>
                <a:ext cx="501335" cy="16484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50" dirty="0">
                    <a:solidFill>
                      <a:schemeClr val="tx1">
                        <a:lumMod val="75000"/>
                        <a:lumOff val="25000"/>
                      </a:schemeClr>
                    </a:solidFill>
                    <a:latin typeface="SamsungOne 400" panose="020B0503030303020204" pitchFamily="34" charset="0"/>
                    <a:ea typeface="SamsungOne 400" panose="020B0503030303020204" pitchFamily="34" charset="0"/>
                  </a:rPr>
                  <a:t>Output</a:t>
                </a:r>
                <a:endParaRPr lang="ko-KR" altLang="en-US" sz="105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3" name="Rectangle 15">
                <a:extLst>
                  <a:ext uri="{FF2B5EF4-FFF2-40B4-BE49-F238E27FC236}">
                    <a16:creationId xmlns="" xmlns:a16="http://schemas.microsoft.com/office/drawing/2014/main" id="{1095D6EB-60A6-49C2-84EF-72AE2FD71CBF}"/>
                  </a:ext>
                </a:extLst>
              </p:cNvPr>
              <p:cNvSpPr/>
              <p:nvPr/>
            </p:nvSpPr>
            <p:spPr>
              <a:xfrm>
                <a:off x="6109105" y="3888250"/>
                <a:ext cx="1051309" cy="169277"/>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tx1">
                        <a:lumMod val="75000"/>
                        <a:lumOff val="25000"/>
                      </a:schemeClr>
                    </a:solidFill>
                    <a:latin typeface="SamsungOne 400" panose="020B0503030303020204" pitchFamily="34" charset="0"/>
                    <a:ea typeface="SamsungOne 400" panose="020B0503030303020204" pitchFamily="34" charset="0"/>
                  </a:rPr>
                  <a:t>User with a Task</a:t>
                </a:r>
                <a:endParaRPr lang="ko-KR" altLang="en-US" sz="11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4" name="Rectangle 15">
                <a:extLst>
                  <a:ext uri="{FF2B5EF4-FFF2-40B4-BE49-F238E27FC236}">
                    <a16:creationId xmlns="" xmlns:a16="http://schemas.microsoft.com/office/drawing/2014/main" id="{6D4642F2-2598-424E-A4B0-5C417420DCBF}"/>
                  </a:ext>
                </a:extLst>
              </p:cNvPr>
              <p:cNvSpPr/>
              <p:nvPr/>
            </p:nvSpPr>
            <p:spPr>
              <a:xfrm>
                <a:off x="1334201" y="5690101"/>
                <a:ext cx="898299" cy="169277"/>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tx1">
                        <a:lumMod val="75000"/>
                        <a:lumOff val="25000"/>
                      </a:schemeClr>
                    </a:solidFill>
                    <a:latin typeface="SamsungOne 400" panose="020B0503030303020204" pitchFamily="34" charset="0"/>
                    <a:ea typeface="SamsungOne 400" panose="020B0503030303020204" pitchFamily="34" charset="0"/>
                  </a:rPr>
                  <a:t>Training Data</a:t>
                </a:r>
                <a:endParaRPr lang="ko-KR" altLang="en-US" sz="11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5" name="Rectangle 15">
                <a:extLst>
                  <a:ext uri="{FF2B5EF4-FFF2-40B4-BE49-F238E27FC236}">
                    <a16:creationId xmlns="" xmlns:a16="http://schemas.microsoft.com/office/drawing/2014/main" id="{7D154ACD-0783-4CB4-892D-1906CBFCBFAA}"/>
                  </a:ext>
                </a:extLst>
              </p:cNvPr>
              <p:cNvSpPr/>
              <p:nvPr/>
            </p:nvSpPr>
            <p:spPr>
              <a:xfrm>
                <a:off x="3741789" y="5690100"/>
                <a:ext cx="802924" cy="369332"/>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i="1" dirty="0">
                    <a:solidFill>
                      <a:srgbClr val="193EB0"/>
                    </a:solidFill>
                    <a:latin typeface="SamsungOne 400" panose="020B0503030303020204" pitchFamily="34" charset="0"/>
                    <a:ea typeface="SamsungOne 400" panose="020B0503030303020204" pitchFamily="34" charset="0"/>
                  </a:rPr>
                  <a:t>Explainable Model</a:t>
                </a:r>
                <a:endParaRPr lang="ko-KR" altLang="en-US" sz="1200" b="1" i="1" dirty="0">
                  <a:solidFill>
                    <a:srgbClr val="193EB0"/>
                  </a:solidFill>
                  <a:latin typeface="SamsungOne 400" panose="020B0503030303020204" pitchFamily="34" charset="0"/>
                  <a:ea typeface="SamsungOne 400" panose="020B0503030303020204" pitchFamily="34" charset="0"/>
                </a:endParaRPr>
              </a:p>
            </p:txBody>
          </p:sp>
          <p:sp>
            <p:nvSpPr>
              <p:cNvPr id="106" name="Rectangle 15">
                <a:extLst>
                  <a:ext uri="{FF2B5EF4-FFF2-40B4-BE49-F238E27FC236}">
                    <a16:creationId xmlns="" xmlns:a16="http://schemas.microsoft.com/office/drawing/2014/main" id="{22E892B4-BEBB-424C-A657-2DF3969707DD}"/>
                  </a:ext>
                </a:extLst>
              </p:cNvPr>
              <p:cNvSpPr/>
              <p:nvPr/>
            </p:nvSpPr>
            <p:spPr>
              <a:xfrm>
                <a:off x="4843045" y="5690101"/>
                <a:ext cx="870687" cy="369332"/>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i="1" dirty="0">
                    <a:solidFill>
                      <a:srgbClr val="193EB0"/>
                    </a:solidFill>
                    <a:latin typeface="SamsungOne 400" panose="020B0503030303020204" pitchFamily="34" charset="0"/>
                    <a:ea typeface="SamsungOne 400" panose="020B0503030303020204" pitchFamily="34" charset="0"/>
                  </a:rPr>
                  <a:t>Explanation Interface</a:t>
                </a:r>
                <a:endParaRPr lang="ko-KR" altLang="en-US" sz="1200" b="1" i="1" dirty="0">
                  <a:solidFill>
                    <a:srgbClr val="193EB0"/>
                  </a:solidFill>
                  <a:latin typeface="SamsungOne 400" panose="020B0503030303020204" pitchFamily="34" charset="0"/>
                  <a:ea typeface="SamsungOne 400" panose="020B0503030303020204" pitchFamily="34" charset="0"/>
                </a:endParaRPr>
              </a:p>
            </p:txBody>
          </p:sp>
          <p:sp>
            <p:nvSpPr>
              <p:cNvPr id="107" name="Rectangle 15">
                <a:extLst>
                  <a:ext uri="{FF2B5EF4-FFF2-40B4-BE49-F238E27FC236}">
                    <a16:creationId xmlns="" xmlns:a16="http://schemas.microsoft.com/office/drawing/2014/main" id="{AAD43EF7-BCAB-4255-A7CD-05F86EC36C7E}"/>
                  </a:ext>
                </a:extLst>
              </p:cNvPr>
              <p:cNvSpPr/>
              <p:nvPr/>
            </p:nvSpPr>
            <p:spPr>
              <a:xfrm>
                <a:off x="6022425" y="5690101"/>
                <a:ext cx="1224670" cy="184666"/>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tx1">
                        <a:lumMod val="75000"/>
                        <a:lumOff val="25000"/>
                      </a:schemeClr>
                    </a:solidFill>
                    <a:latin typeface="SamsungOne 400" panose="020B0503030303020204" pitchFamily="34" charset="0"/>
                    <a:ea typeface="SamsungOne 400" panose="020B0503030303020204" pitchFamily="34" charset="0"/>
                  </a:rPr>
                  <a:t>User with a Task</a:t>
                </a:r>
                <a:endParaRPr lang="ko-KR" altLang="en-US" sz="12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8" name="직사각형 107">
                <a:extLst>
                  <a:ext uri="{FF2B5EF4-FFF2-40B4-BE49-F238E27FC236}">
                    <a16:creationId xmlns="" xmlns:a16="http://schemas.microsoft.com/office/drawing/2014/main" id="{17B8D9B4-80FC-46D8-9E3E-8FFC971608F2}"/>
                  </a:ext>
                </a:extLst>
              </p:cNvPr>
              <p:cNvSpPr>
                <a:spLocks/>
              </p:cNvSpPr>
              <p:nvPr/>
            </p:nvSpPr>
            <p:spPr>
              <a:xfrm>
                <a:off x="2402449" y="4844077"/>
                <a:ext cx="964105" cy="809848"/>
              </a:xfrm>
              <a:prstGeom prst="rect">
                <a:avLst/>
              </a:prstGeom>
              <a:solidFill>
                <a:schemeClr val="bg1"/>
              </a:solidFill>
              <a:ln w="12700">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09" name="Rectangle 15">
                <a:extLst>
                  <a:ext uri="{FF2B5EF4-FFF2-40B4-BE49-F238E27FC236}">
                    <a16:creationId xmlns="" xmlns:a16="http://schemas.microsoft.com/office/drawing/2014/main" id="{8E476FDA-930B-46DF-9F06-0157A49C5D5A}"/>
                  </a:ext>
                </a:extLst>
              </p:cNvPr>
              <p:cNvSpPr/>
              <p:nvPr/>
            </p:nvSpPr>
            <p:spPr>
              <a:xfrm>
                <a:off x="2446742" y="4908886"/>
                <a:ext cx="875518" cy="646331"/>
              </a:xfrm>
              <a:prstGeom prst="rect">
                <a:avLst/>
              </a:prstGeom>
              <a:ln w="12700">
                <a:no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i="1" dirty="0">
                    <a:solidFill>
                      <a:srgbClr val="3366CC"/>
                    </a:solidFill>
                    <a:latin typeface="SamsungOne 400" panose="020B0503030303020204" pitchFamily="34" charset="0"/>
                    <a:ea typeface="SamsungOne 400" panose="020B0503030303020204" pitchFamily="34" charset="0"/>
                  </a:rPr>
                  <a:t>New</a:t>
                </a:r>
              </a:p>
              <a:p>
                <a:pPr algn="ctr"/>
                <a:r>
                  <a:rPr lang="en-US" altLang="ko-KR" sz="1400" b="1" i="1" dirty="0">
                    <a:solidFill>
                      <a:srgbClr val="3366CC"/>
                    </a:solidFill>
                    <a:latin typeface="SamsungOne 400" panose="020B0503030303020204" pitchFamily="34" charset="0"/>
                    <a:ea typeface="SamsungOne 400" panose="020B0503030303020204" pitchFamily="34" charset="0"/>
                  </a:rPr>
                  <a:t>Learning</a:t>
                </a:r>
              </a:p>
              <a:p>
                <a:pPr algn="ctr"/>
                <a:r>
                  <a:rPr lang="en-US" altLang="ko-KR" sz="1400" b="1" i="1" dirty="0">
                    <a:solidFill>
                      <a:srgbClr val="3366CC"/>
                    </a:solidFill>
                    <a:latin typeface="SamsungOne 400" panose="020B0503030303020204" pitchFamily="34" charset="0"/>
                    <a:ea typeface="SamsungOne 400" panose="020B0503030303020204" pitchFamily="34" charset="0"/>
                  </a:rPr>
                  <a:t>Process</a:t>
                </a:r>
                <a:endParaRPr lang="ko-KR" altLang="en-US" sz="1400" b="1" i="1" dirty="0">
                  <a:solidFill>
                    <a:srgbClr val="3366CC"/>
                  </a:solidFill>
                  <a:latin typeface="SamsungOne 400" panose="020B0503030303020204" pitchFamily="34" charset="0"/>
                  <a:ea typeface="SamsungOne 400" panose="020B0503030303020204" pitchFamily="34" charset="0"/>
                </a:endParaRPr>
              </a:p>
            </p:txBody>
          </p:sp>
          <p:sp>
            <p:nvSpPr>
              <p:cNvPr id="110" name="직사각형 3">
                <a:extLst>
                  <a:ext uri="{FF2B5EF4-FFF2-40B4-BE49-F238E27FC236}">
                    <a16:creationId xmlns="" xmlns:a16="http://schemas.microsoft.com/office/drawing/2014/main" id="{B984CBE7-C128-438D-98A8-4BBFBB42FEBF}"/>
                  </a:ext>
                </a:extLst>
              </p:cNvPr>
              <p:cNvSpPr>
                <a:spLocks/>
              </p:cNvSpPr>
              <p:nvPr/>
            </p:nvSpPr>
            <p:spPr>
              <a:xfrm>
                <a:off x="2402449" y="3040925"/>
                <a:ext cx="964105" cy="809848"/>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11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11" name="Rectangle 15">
                <a:extLst>
                  <a:ext uri="{FF2B5EF4-FFF2-40B4-BE49-F238E27FC236}">
                    <a16:creationId xmlns="" xmlns:a16="http://schemas.microsoft.com/office/drawing/2014/main" id="{D3D553B6-444F-455D-9D3B-8A00EC02429F}"/>
                  </a:ext>
                </a:extLst>
              </p:cNvPr>
              <p:cNvSpPr/>
              <p:nvPr/>
            </p:nvSpPr>
            <p:spPr>
              <a:xfrm>
                <a:off x="2544925" y="3264515"/>
                <a:ext cx="679152" cy="362668"/>
              </a:xfrm>
              <a:prstGeom prst="rect">
                <a:avLst/>
              </a:prstGeom>
              <a:ln w="12700">
                <a:no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tx1">
                        <a:lumMod val="75000"/>
                        <a:lumOff val="25000"/>
                      </a:schemeClr>
                    </a:solidFill>
                    <a:latin typeface="SamsungOne 400" panose="020B0503030303020204" pitchFamily="34" charset="0"/>
                    <a:ea typeface="SamsungOne 400" panose="020B0503030303020204" pitchFamily="34" charset="0"/>
                  </a:rPr>
                  <a:t>Learning</a:t>
                </a:r>
              </a:p>
              <a:p>
                <a:pPr algn="ctr"/>
                <a:r>
                  <a:rPr lang="en-US" altLang="ko-KR" sz="1100" dirty="0">
                    <a:solidFill>
                      <a:schemeClr val="tx1">
                        <a:lumMod val="75000"/>
                        <a:lumOff val="25000"/>
                      </a:schemeClr>
                    </a:solidFill>
                    <a:latin typeface="SamsungOne 400" panose="020B0503030303020204" pitchFamily="34" charset="0"/>
                    <a:ea typeface="SamsungOne 400" panose="020B0503030303020204" pitchFamily="34" charset="0"/>
                  </a:rPr>
                  <a:t>Process</a:t>
                </a:r>
                <a:endParaRPr lang="ko-KR" altLang="en-US" sz="11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12" name="Rectangle 15">
                <a:extLst>
                  <a:ext uri="{FF2B5EF4-FFF2-40B4-BE49-F238E27FC236}">
                    <a16:creationId xmlns="" xmlns:a16="http://schemas.microsoft.com/office/drawing/2014/main" id="{F7514D4F-6A1C-4BDE-96CF-7D5300AAB868}"/>
                  </a:ext>
                </a:extLst>
              </p:cNvPr>
              <p:cNvSpPr/>
              <p:nvPr/>
            </p:nvSpPr>
            <p:spPr>
              <a:xfrm>
                <a:off x="4815505" y="3361210"/>
                <a:ext cx="925769" cy="169276"/>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tx1">
                        <a:lumMod val="75000"/>
                        <a:lumOff val="25000"/>
                      </a:schemeClr>
                    </a:solidFill>
                    <a:latin typeface="SamsungOne 700" panose="020B0803030303020204" pitchFamily="34" charset="0"/>
                    <a:ea typeface="SamsungOne 700" panose="020B0803030303020204" pitchFamily="34" charset="0"/>
                  </a:rPr>
                  <a:t>This is a cat</a:t>
                </a:r>
              </a:p>
            </p:txBody>
          </p:sp>
          <p:sp>
            <p:nvSpPr>
              <p:cNvPr id="113" name="직사각형 50">
                <a:extLst>
                  <a:ext uri="{FF2B5EF4-FFF2-40B4-BE49-F238E27FC236}">
                    <a16:creationId xmlns="" xmlns:a16="http://schemas.microsoft.com/office/drawing/2014/main" id="{693DF518-A65F-48D1-85AA-58FF1BD5259B}"/>
                  </a:ext>
                </a:extLst>
              </p:cNvPr>
              <p:cNvSpPr>
                <a:spLocks/>
              </p:cNvSpPr>
              <p:nvPr/>
            </p:nvSpPr>
            <p:spPr>
              <a:xfrm>
                <a:off x="3661198" y="4844077"/>
                <a:ext cx="964105" cy="809848"/>
              </a:xfrm>
              <a:prstGeom prst="rect">
                <a:avLst/>
              </a:prstGeom>
              <a:solidFill>
                <a:schemeClr val="bg1"/>
              </a:solidFill>
              <a:ln w="12700">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pic>
            <p:nvPicPr>
              <p:cNvPr id="114" name="그림 64">
                <a:extLst>
                  <a:ext uri="{FF2B5EF4-FFF2-40B4-BE49-F238E27FC236}">
                    <a16:creationId xmlns="" xmlns:a16="http://schemas.microsoft.com/office/drawing/2014/main" id="{A5257A6C-4154-4736-BA43-06F3C4DB76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5522" y="4877088"/>
                <a:ext cx="855457" cy="705262"/>
              </a:xfrm>
              <a:prstGeom prst="rect">
                <a:avLst/>
              </a:prstGeom>
            </p:spPr>
          </p:pic>
          <p:grpSp>
            <p:nvGrpSpPr>
              <p:cNvPr id="115" name="그룹 114"/>
              <p:cNvGrpSpPr/>
              <p:nvPr/>
            </p:nvGrpSpPr>
            <p:grpSpPr>
              <a:xfrm>
                <a:off x="3661198" y="3040925"/>
                <a:ext cx="964105" cy="809848"/>
                <a:chOff x="3991682" y="3028742"/>
                <a:chExt cx="900000" cy="756000"/>
              </a:xfrm>
            </p:grpSpPr>
            <p:sp>
              <p:nvSpPr>
                <p:cNvPr id="126" name="직사각형 38">
                  <a:extLst>
                    <a:ext uri="{FF2B5EF4-FFF2-40B4-BE49-F238E27FC236}">
                      <a16:creationId xmlns="" xmlns:a16="http://schemas.microsoft.com/office/drawing/2014/main" id="{61FB2693-19FA-4941-A3B6-484045991CA1}"/>
                    </a:ext>
                  </a:extLst>
                </p:cNvPr>
                <p:cNvSpPr>
                  <a:spLocks/>
                </p:cNvSpPr>
                <p:nvPr/>
              </p:nvSpPr>
              <p:spPr>
                <a:xfrm>
                  <a:off x="3991682" y="3028742"/>
                  <a:ext cx="900000" cy="75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spc="-3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nvGrpSpPr>
                <p:cNvPr id="127" name="그룹 126"/>
                <p:cNvGrpSpPr/>
                <p:nvPr/>
              </p:nvGrpSpPr>
              <p:grpSpPr>
                <a:xfrm>
                  <a:off x="4039346" y="3047615"/>
                  <a:ext cx="804898" cy="718075"/>
                  <a:chOff x="4039346" y="3047615"/>
                  <a:chExt cx="804898" cy="718075"/>
                </a:xfrm>
              </p:grpSpPr>
              <p:pic>
                <p:nvPicPr>
                  <p:cNvPr id="128" name="그림 62">
                    <a:extLst>
                      <a:ext uri="{FF2B5EF4-FFF2-40B4-BE49-F238E27FC236}">
                        <a16:creationId xmlns="" xmlns:a16="http://schemas.microsoft.com/office/drawing/2014/main" id="{2336B371-F900-4C40-B4C8-9CBE3952E8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39346" y="3047615"/>
                    <a:ext cx="804672" cy="542544"/>
                  </a:xfrm>
                  <a:prstGeom prst="rect">
                    <a:avLst/>
                  </a:prstGeom>
                </p:spPr>
              </p:pic>
              <p:sp>
                <p:nvSpPr>
                  <p:cNvPr id="129" name="Rectangle 15">
                    <a:extLst>
                      <a:ext uri="{FF2B5EF4-FFF2-40B4-BE49-F238E27FC236}">
                        <a16:creationId xmlns="" xmlns:a16="http://schemas.microsoft.com/office/drawing/2014/main" id="{12B1C134-6E36-4EF4-BF93-61A1634F995B}"/>
                      </a:ext>
                    </a:extLst>
                  </p:cNvPr>
                  <p:cNvSpPr/>
                  <p:nvPr/>
                </p:nvSpPr>
                <p:spPr>
                  <a:xfrm>
                    <a:off x="4047347" y="3581023"/>
                    <a:ext cx="189610" cy="184667"/>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600" spc="-30" dirty="0">
                        <a:solidFill>
                          <a:schemeClr val="tx1">
                            <a:lumMod val="75000"/>
                            <a:lumOff val="25000"/>
                          </a:schemeClr>
                        </a:solidFill>
                        <a:latin typeface="SamsungOne 400" panose="020B0503030303020204" pitchFamily="34" charset="0"/>
                        <a:ea typeface="SamsungOne 400" panose="020B0503030303020204" pitchFamily="34" charset="0"/>
                      </a:rPr>
                      <a:t>Input</a:t>
                    </a:r>
                  </a:p>
                  <a:p>
                    <a:pPr algn="ctr"/>
                    <a:r>
                      <a:rPr lang="en-US" altLang="ko-KR" sz="600" spc="-30" dirty="0">
                        <a:solidFill>
                          <a:schemeClr val="tx1">
                            <a:lumMod val="75000"/>
                            <a:lumOff val="25000"/>
                          </a:schemeClr>
                        </a:solidFill>
                        <a:latin typeface="SamsungOne 400" panose="020B0503030303020204" pitchFamily="34" charset="0"/>
                        <a:ea typeface="SamsungOne 400" panose="020B0503030303020204" pitchFamily="34" charset="0"/>
                      </a:rPr>
                      <a:t>units</a:t>
                    </a:r>
                    <a:endParaRPr lang="ko-KR" altLang="en-US" sz="600" spc="-3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30" name="Rectangle 15">
                    <a:extLst>
                      <a:ext uri="{FF2B5EF4-FFF2-40B4-BE49-F238E27FC236}">
                        <a16:creationId xmlns="" xmlns:a16="http://schemas.microsoft.com/office/drawing/2014/main" id="{350D2677-416A-461F-9527-9828F9D9F675}"/>
                      </a:ext>
                    </a:extLst>
                  </p:cNvPr>
                  <p:cNvSpPr/>
                  <p:nvPr/>
                </p:nvSpPr>
                <p:spPr>
                  <a:xfrm>
                    <a:off x="4329301" y="3581023"/>
                    <a:ext cx="224762" cy="184666"/>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600" spc="-30" dirty="0">
                        <a:solidFill>
                          <a:schemeClr val="tx1">
                            <a:lumMod val="75000"/>
                            <a:lumOff val="25000"/>
                          </a:schemeClr>
                        </a:solidFill>
                        <a:latin typeface="SamsungOne 400" panose="020B0503030303020204" pitchFamily="34" charset="0"/>
                        <a:ea typeface="SamsungOne 400" panose="020B0503030303020204" pitchFamily="34" charset="0"/>
                      </a:rPr>
                      <a:t>Hidden</a:t>
                    </a:r>
                  </a:p>
                  <a:p>
                    <a:pPr algn="ctr"/>
                    <a:r>
                      <a:rPr lang="en-US" altLang="ko-KR" sz="600" spc="-30" dirty="0">
                        <a:solidFill>
                          <a:schemeClr val="tx1">
                            <a:lumMod val="75000"/>
                            <a:lumOff val="25000"/>
                          </a:schemeClr>
                        </a:solidFill>
                        <a:latin typeface="SamsungOne 400" panose="020B0503030303020204" pitchFamily="34" charset="0"/>
                        <a:ea typeface="SamsungOne 400" panose="020B0503030303020204" pitchFamily="34" charset="0"/>
                      </a:rPr>
                      <a:t>units</a:t>
                    </a:r>
                    <a:endParaRPr lang="ko-KR" altLang="en-US" sz="600" spc="-3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131" name="Rectangle 15">
                    <a:extLst>
                      <a:ext uri="{FF2B5EF4-FFF2-40B4-BE49-F238E27FC236}">
                        <a16:creationId xmlns="" xmlns:a16="http://schemas.microsoft.com/office/drawing/2014/main" id="{DE58561E-454E-479A-BC95-FB0E26EC2626}"/>
                      </a:ext>
                    </a:extLst>
                  </p:cNvPr>
                  <p:cNvSpPr/>
                  <p:nvPr/>
                </p:nvSpPr>
                <p:spPr>
                  <a:xfrm>
                    <a:off x="4619482" y="3581023"/>
                    <a:ext cx="224762" cy="184666"/>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600" spc="-30" dirty="0">
                        <a:solidFill>
                          <a:schemeClr val="tx1">
                            <a:lumMod val="75000"/>
                            <a:lumOff val="25000"/>
                          </a:schemeClr>
                        </a:solidFill>
                        <a:latin typeface="SamsungOne 400" panose="020B0503030303020204" pitchFamily="34" charset="0"/>
                        <a:ea typeface="SamsungOne 400" panose="020B0503030303020204" pitchFamily="34" charset="0"/>
                      </a:rPr>
                      <a:t>Output</a:t>
                    </a:r>
                    <a:endParaRPr lang="ko-KR" altLang="en-US" sz="600" spc="-30" dirty="0">
                      <a:solidFill>
                        <a:schemeClr val="tx1">
                          <a:lumMod val="75000"/>
                          <a:lumOff val="25000"/>
                        </a:schemeClr>
                      </a:solidFill>
                      <a:latin typeface="SamsungOne 400" panose="020B0503030303020204" pitchFamily="34" charset="0"/>
                      <a:ea typeface="SamsungOne 400" panose="020B0503030303020204" pitchFamily="34" charset="0"/>
                    </a:endParaRPr>
                  </a:p>
                  <a:p>
                    <a:pPr algn="ctr"/>
                    <a:r>
                      <a:rPr lang="en-US" altLang="ko-KR" sz="600" spc="-30" dirty="0">
                        <a:solidFill>
                          <a:schemeClr val="tx1">
                            <a:lumMod val="75000"/>
                            <a:lumOff val="25000"/>
                          </a:schemeClr>
                        </a:solidFill>
                        <a:latin typeface="SamsungOne 400" panose="020B0503030303020204" pitchFamily="34" charset="0"/>
                        <a:ea typeface="SamsungOne 400" panose="020B0503030303020204" pitchFamily="34" charset="0"/>
                      </a:rPr>
                      <a:t>units</a:t>
                    </a:r>
                    <a:endParaRPr lang="ko-KR" altLang="en-US" sz="600" spc="-3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cxnSp>
            <p:nvCxnSpPr>
              <p:cNvPr id="116" name="직선 연결선 71">
                <a:extLst>
                  <a:ext uri="{FF2B5EF4-FFF2-40B4-BE49-F238E27FC236}">
                    <a16:creationId xmlns="" xmlns:a16="http://schemas.microsoft.com/office/drawing/2014/main" id="{AC7BFD47-D028-497B-91A8-4A82FEC43311}"/>
                  </a:ext>
                </a:extLst>
              </p:cNvPr>
              <p:cNvCxnSpPr/>
              <p:nvPr/>
            </p:nvCxnSpPr>
            <p:spPr>
              <a:xfrm>
                <a:off x="1334202" y="4172659"/>
                <a:ext cx="7527955"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 xmlns:a16="http://schemas.microsoft.com/office/drawing/2014/main" id="{AEE5278D-FE9B-4E45-907B-DACC53CC7496}"/>
                  </a:ext>
                </a:extLst>
              </p:cNvPr>
              <p:cNvCxnSpPr/>
              <p:nvPr/>
            </p:nvCxnSpPr>
            <p:spPr>
              <a:xfrm rot="5400000">
                <a:off x="4010758" y="4762112"/>
                <a:ext cx="26498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8" name="그림 117">
                <a:extLst>
                  <a:ext uri="{FF2B5EF4-FFF2-40B4-BE49-F238E27FC236}">
                    <a16:creationId xmlns="" xmlns:a16="http://schemas.microsoft.com/office/drawing/2014/main" id="{FB115441-4C0B-4C18-B500-AE40122188B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1764" t="17453" r="15227" b="8091"/>
              <a:stretch/>
            </p:blipFill>
            <p:spPr>
              <a:xfrm>
                <a:off x="3822386" y="4295915"/>
                <a:ext cx="641730" cy="459849"/>
              </a:xfrm>
              <a:prstGeom prst="rect">
                <a:avLst/>
              </a:prstGeom>
            </p:spPr>
          </p:pic>
          <p:cxnSp>
            <p:nvCxnSpPr>
              <p:cNvPr id="119" name="직선 화살표 연결선 56">
                <a:extLst>
                  <a:ext uri="{FF2B5EF4-FFF2-40B4-BE49-F238E27FC236}">
                    <a16:creationId xmlns="" xmlns:a16="http://schemas.microsoft.com/office/drawing/2014/main" id="{E4405A89-ECA1-417F-B87A-066416B6BEC2}"/>
                  </a:ext>
                </a:extLst>
              </p:cNvPr>
              <p:cNvCxnSpPr/>
              <p:nvPr/>
            </p:nvCxnSpPr>
            <p:spPr>
              <a:xfrm rot="5400000">
                <a:off x="4010758" y="2966320"/>
                <a:ext cx="26498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0" name="그림 11">
                <a:extLst>
                  <a:ext uri="{FF2B5EF4-FFF2-40B4-BE49-F238E27FC236}">
                    <a16:creationId xmlns="" xmlns:a16="http://schemas.microsoft.com/office/drawing/2014/main" id="{11D5D780-1258-4B44-91A8-6D65B8870E6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1764" t="17453" r="15227" b="8091"/>
              <a:stretch/>
            </p:blipFill>
            <p:spPr>
              <a:xfrm>
                <a:off x="3822386" y="2500123"/>
                <a:ext cx="641730" cy="459849"/>
              </a:xfrm>
              <a:prstGeom prst="rect">
                <a:avLst/>
              </a:prstGeom>
            </p:spPr>
          </p:pic>
          <p:grpSp>
            <p:nvGrpSpPr>
              <p:cNvPr id="121" name="그룹 120"/>
              <p:cNvGrpSpPr/>
              <p:nvPr/>
            </p:nvGrpSpPr>
            <p:grpSpPr>
              <a:xfrm>
                <a:off x="4711544" y="4865398"/>
                <a:ext cx="1133692" cy="776039"/>
                <a:chOff x="4972188" y="4738712"/>
                <a:chExt cx="1058311" cy="724439"/>
              </a:xfrm>
            </p:grpSpPr>
            <p:grpSp>
              <p:nvGrpSpPr>
                <p:cNvPr id="122" name="그룹 121"/>
                <p:cNvGrpSpPr/>
                <p:nvPr/>
              </p:nvGrpSpPr>
              <p:grpSpPr>
                <a:xfrm>
                  <a:off x="5086280" y="5262142"/>
                  <a:ext cx="830126" cy="201009"/>
                  <a:chOff x="4930698" y="5209697"/>
                  <a:chExt cx="830126" cy="201009"/>
                </a:xfrm>
              </p:grpSpPr>
              <p:pic>
                <p:nvPicPr>
                  <p:cNvPr id="124" name="그림 73">
                    <a:extLst>
                      <a:ext uri="{FF2B5EF4-FFF2-40B4-BE49-F238E27FC236}">
                        <a16:creationId xmlns="" xmlns:a16="http://schemas.microsoft.com/office/drawing/2014/main" id="{0C54E971-5BE7-4F73-896E-B8A031948B24}"/>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898" b="100000" l="6795" r="93077"/>
                            </a14:imgEffect>
                          </a14:imgLayer>
                        </a14:imgProps>
                      </a:ext>
                      <a:ext uri="{28A0092B-C50C-407E-A947-70E740481C1C}">
                        <a14:useLocalDpi xmlns:a14="http://schemas.microsoft.com/office/drawing/2010/main" val="0"/>
                      </a:ext>
                    </a:extLst>
                  </a:blip>
                  <a:srcRect l="6860" r="7551"/>
                  <a:stretch/>
                </p:blipFill>
                <p:spPr>
                  <a:xfrm>
                    <a:off x="5336962" y="5224676"/>
                    <a:ext cx="423862" cy="186030"/>
                  </a:xfrm>
                  <a:prstGeom prst="rect">
                    <a:avLst/>
                  </a:prstGeom>
                </p:spPr>
              </p:pic>
              <p:pic>
                <p:nvPicPr>
                  <p:cNvPr id="125" name="그림 74">
                    <a:extLst>
                      <a:ext uri="{FF2B5EF4-FFF2-40B4-BE49-F238E27FC236}">
                        <a16:creationId xmlns="" xmlns:a16="http://schemas.microsoft.com/office/drawing/2014/main" id="{D16EEEBC-1740-4D97-BF04-0AD8B87BC76F}"/>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2285" t="15899" r="15866" b="12238"/>
                  <a:stretch/>
                </p:blipFill>
                <p:spPr>
                  <a:xfrm>
                    <a:off x="4930698" y="5209697"/>
                    <a:ext cx="394359" cy="198294"/>
                  </a:xfrm>
                  <a:prstGeom prst="rect">
                    <a:avLst/>
                  </a:prstGeom>
                </p:spPr>
              </p:pic>
            </p:grpSp>
            <p:sp>
              <p:nvSpPr>
                <p:cNvPr id="123" name="Rectangle 15">
                  <a:extLst>
                    <a:ext uri="{FF2B5EF4-FFF2-40B4-BE49-F238E27FC236}">
                      <a16:creationId xmlns="" xmlns:a16="http://schemas.microsoft.com/office/drawing/2014/main" id="{2FAD6852-0A4E-48F9-84A7-77D7003C2CB7}"/>
                    </a:ext>
                  </a:extLst>
                </p:cNvPr>
                <p:cNvSpPr/>
                <p:nvPr/>
              </p:nvSpPr>
              <p:spPr>
                <a:xfrm>
                  <a:off x="4972188" y="4738712"/>
                  <a:ext cx="1058311" cy="545892"/>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rgbClr val="3366CC"/>
                      </a:solidFill>
                      <a:latin typeface="SamsungOne 700" panose="020B0803030303020204" pitchFamily="34" charset="0"/>
                      <a:ea typeface="SamsungOne 700" panose="020B0803030303020204" pitchFamily="34" charset="0"/>
                    </a:rPr>
                    <a:t>This is a cat</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It has fur, whiskers,</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and claws.</a:t>
                  </a:r>
                </a:p>
                <a:p>
                  <a:r>
                    <a:rPr lang="en-US" altLang="ko-KR" sz="900" dirty="0">
                      <a:solidFill>
                        <a:schemeClr val="tx1">
                          <a:lumMod val="75000"/>
                          <a:lumOff val="25000"/>
                        </a:schemeClr>
                      </a:solidFill>
                      <a:latin typeface="SamsungOne 400" panose="020B0503030303020204" pitchFamily="34" charset="0"/>
                      <a:ea typeface="SamsungOne 400" panose="020B0503030303020204" pitchFamily="34" charset="0"/>
                    </a:rPr>
                    <a:t>• It has this feature:</a:t>
                  </a:r>
                  <a:endParaRPr lang="ko-KR" altLang="en-US" sz="8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grpSp>
      <p:sp>
        <p:nvSpPr>
          <p:cNvPr id="62" name="직사각형 61">
            <a:extLst>
              <a:ext uri="{FF2B5EF4-FFF2-40B4-BE49-F238E27FC236}">
                <a16:creationId xmlns="" xmlns:a16="http://schemas.microsoft.com/office/drawing/2014/main" id="{6361790A-3EAC-48F9-8E5A-0D53209A16BD}"/>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3"/>
              </a:buBlip>
              <a:defRPr/>
            </a:pPr>
            <a:r>
              <a:rPr lang="en-US" altLang="ko-KR" sz="1400" dirty="0">
                <a:solidFill>
                  <a:schemeClr val="tx1"/>
                </a:solidFill>
                <a:latin typeface="SamsungOne 400" panose="020B0503030303020204" pitchFamily="34" charset="0"/>
                <a:ea typeface="SamsungOne 400" panose="020B0503030303020204" pitchFamily="34" charset="0"/>
              </a:rPr>
              <a:t>What are we trying to do?</a:t>
            </a:r>
          </a:p>
        </p:txBody>
      </p:sp>
    </p:spTree>
    <p:custDataLst>
      <p:tags r:id="rId1"/>
    </p:custDataLst>
    <p:extLst>
      <p:ext uri="{BB962C8B-B14F-4D97-AF65-F5344CB8AC3E}">
        <p14:creationId xmlns:p14="http://schemas.microsoft.com/office/powerpoint/2010/main" val="58920576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3.6. GAN, XAI, Synthetic Training Data </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20" name="직사각형 1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dirty="0">
                <a:solidFill>
                  <a:prstClr val="black">
                    <a:lumMod val="95000"/>
                    <a:lumOff val="5000"/>
                  </a:prstClr>
                </a:solidFill>
                <a:latin typeface="Samsung Sharp Sans" pitchFamily="2" charset="0"/>
                <a:ea typeface="Samsung Sharp Sans" pitchFamily="2" charset="0"/>
                <a:cs typeface="Samsung Sharp Sans" pitchFamily="2" charset="0"/>
              </a:rPr>
              <a:t>Synthetic Training Data</a:t>
            </a:r>
          </a:p>
        </p:txBody>
      </p:sp>
      <p:sp>
        <p:nvSpPr>
          <p:cNvPr id="31" name="사각형: 둥근 모서리 32">
            <a:extLst>
              <a:ext uri="{FF2B5EF4-FFF2-40B4-BE49-F238E27FC236}">
                <a16:creationId xmlns="" xmlns:a16="http://schemas.microsoft.com/office/drawing/2014/main" id="{9F9FFF6C-7C72-4E08-8072-03F5113CBF51}"/>
              </a:ext>
            </a:extLst>
          </p:cNvPr>
          <p:cNvSpPr/>
          <p:nvPr/>
        </p:nvSpPr>
        <p:spPr>
          <a:xfrm>
            <a:off x="8675912" y="6161198"/>
            <a:ext cx="792088" cy="21602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DARPA</a:t>
            </a:r>
          </a:p>
        </p:txBody>
      </p:sp>
      <p:sp>
        <p:nvSpPr>
          <p:cNvPr id="32" name="직사각형 31">
            <a:extLst>
              <a:ext uri="{FF2B5EF4-FFF2-40B4-BE49-F238E27FC236}">
                <a16:creationId xmlns="" xmlns:a16="http://schemas.microsoft.com/office/drawing/2014/main" id="{D8BF98C4-B566-4812-B5F0-560CFBA969E7}"/>
              </a:ext>
            </a:extLst>
          </p:cNvPr>
          <p:cNvSpPr/>
          <p:nvPr/>
        </p:nvSpPr>
        <p:spPr>
          <a:xfrm>
            <a:off x="5094474" y="2219443"/>
            <a:ext cx="4392612" cy="2253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Researchers generated synthetic medical image of brain tumor by training a generative adversarial network algorithm with publicly available MRI data</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With synthetically generated data,</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they were able to improve the accuracy of tumor segmentation.</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they used the generative model as an anonymization tool which mitigates the risk of using patients’ medial data without permission.</a:t>
            </a:r>
          </a:p>
        </p:txBody>
      </p:sp>
      <p:sp>
        <p:nvSpPr>
          <p:cNvPr id="23" name="직사각형 22">
            <a:extLst>
              <a:ext uri="{FF2B5EF4-FFF2-40B4-BE49-F238E27FC236}">
                <a16:creationId xmlns="" xmlns:a16="http://schemas.microsoft.com/office/drawing/2014/main" id="{7E4322E4-C934-48DB-922B-8C23C229D953}"/>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de-DE" altLang="ko-KR" sz="1400" dirty="0">
                <a:solidFill>
                  <a:schemeClr val="tx1"/>
                </a:solidFill>
                <a:latin typeface="SamsungOne 400" panose="020B0503030303020204" pitchFamily="34" charset="0"/>
                <a:ea typeface="SamsungOne 400" panose="020B0503030303020204" pitchFamily="34" charset="0"/>
              </a:rPr>
              <a:t>Synthetic Brain Tumor MRI images</a:t>
            </a:r>
          </a:p>
        </p:txBody>
      </p:sp>
      <p:grpSp>
        <p:nvGrpSpPr>
          <p:cNvPr id="21" name="그룹 20">
            <a:extLst>
              <a:ext uri="{FF2B5EF4-FFF2-40B4-BE49-F238E27FC236}">
                <a16:creationId xmlns="" xmlns:a16="http://schemas.microsoft.com/office/drawing/2014/main" id="{048E4B8E-E0B3-429C-9198-788731DD9462}"/>
              </a:ext>
            </a:extLst>
          </p:cNvPr>
          <p:cNvGrpSpPr/>
          <p:nvPr/>
        </p:nvGrpSpPr>
        <p:grpSpPr>
          <a:xfrm>
            <a:off x="542718" y="2217408"/>
            <a:ext cx="4408694" cy="3963740"/>
            <a:chOff x="5007214" y="1900386"/>
            <a:chExt cx="4408694" cy="3963740"/>
          </a:xfrm>
        </p:grpSpPr>
        <p:sp>
          <p:nvSpPr>
            <p:cNvPr id="22" name="모서리가 둥근 직사각형 4">
              <a:extLst>
                <a:ext uri="{FF2B5EF4-FFF2-40B4-BE49-F238E27FC236}">
                  <a16:creationId xmlns="" xmlns:a16="http://schemas.microsoft.com/office/drawing/2014/main" id="{B0B81664-7CC7-4A48-9D52-D2FA70F79C1B}"/>
                </a:ext>
              </a:extLst>
            </p:cNvPr>
            <p:cNvSpPr/>
            <p:nvPr/>
          </p:nvSpPr>
          <p:spPr>
            <a:xfrm>
              <a:off x="5023296" y="1900386"/>
              <a:ext cx="4392612" cy="396374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4" name="그룹 23">
              <a:extLst>
                <a:ext uri="{FF2B5EF4-FFF2-40B4-BE49-F238E27FC236}">
                  <a16:creationId xmlns="" xmlns:a16="http://schemas.microsoft.com/office/drawing/2014/main" id="{4D188DF9-F39F-4097-A873-DF07BDD95244}"/>
                </a:ext>
              </a:extLst>
            </p:cNvPr>
            <p:cNvGrpSpPr/>
            <p:nvPr/>
          </p:nvGrpSpPr>
          <p:grpSpPr>
            <a:xfrm>
              <a:off x="5007214" y="1978949"/>
              <a:ext cx="4275539" cy="3806614"/>
              <a:chOff x="4945941" y="2069331"/>
              <a:chExt cx="4275539" cy="3806614"/>
            </a:xfrm>
          </p:grpSpPr>
          <p:pic>
            <p:nvPicPr>
              <p:cNvPr id="25" name="Picture 24" descr="A picture containing object, indoor&#10;&#10;Description automatically generated">
                <a:extLst>
                  <a:ext uri="{FF2B5EF4-FFF2-40B4-BE49-F238E27FC236}">
                    <a16:creationId xmlns="" xmlns:a16="http://schemas.microsoft.com/office/drawing/2014/main" id="{38DDCCDD-9A54-41F7-AF90-8A9242B793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3319" y="3370179"/>
                <a:ext cx="810511" cy="876845"/>
              </a:xfrm>
              <a:prstGeom prst="rect">
                <a:avLst/>
              </a:prstGeom>
            </p:spPr>
          </p:pic>
          <p:pic>
            <p:nvPicPr>
              <p:cNvPr id="26" name="Picture 26" descr="A close up of a logo&#10;&#10;Description automatically generated">
                <a:extLst>
                  <a:ext uri="{FF2B5EF4-FFF2-40B4-BE49-F238E27FC236}">
                    <a16:creationId xmlns="" xmlns:a16="http://schemas.microsoft.com/office/drawing/2014/main" id="{DC2EE40E-1254-49C4-9B85-DFF02E5347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1412" y="2069331"/>
                <a:ext cx="2880068" cy="3406504"/>
              </a:xfrm>
              <a:prstGeom prst="rect">
                <a:avLst/>
              </a:prstGeom>
            </p:spPr>
          </p:pic>
          <p:sp>
            <p:nvSpPr>
              <p:cNvPr id="27" name="Left Brace 27">
                <a:extLst>
                  <a:ext uri="{FF2B5EF4-FFF2-40B4-BE49-F238E27FC236}">
                    <a16:creationId xmlns="" xmlns:a16="http://schemas.microsoft.com/office/drawing/2014/main" id="{E8DF60F1-4AF1-4B8A-A103-B48308ED9B50}"/>
                  </a:ext>
                </a:extLst>
              </p:cNvPr>
              <p:cNvSpPr/>
              <p:nvPr/>
            </p:nvSpPr>
            <p:spPr>
              <a:xfrm>
                <a:off x="6096572" y="2261107"/>
                <a:ext cx="298330" cy="3094989"/>
              </a:xfrm>
              <a:prstGeom prst="leftBrace">
                <a:avLst>
                  <a:gd name="adj1" fmla="val 147059"/>
                  <a:gd name="adj2" fmla="val 4953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8" name="Rectangle 15">
                <a:extLst>
                  <a:ext uri="{FF2B5EF4-FFF2-40B4-BE49-F238E27FC236}">
                    <a16:creationId xmlns="" xmlns:a16="http://schemas.microsoft.com/office/drawing/2014/main" id="{E1E891AA-64B0-41C2-BAFE-60253E2A8BC3}"/>
                  </a:ext>
                </a:extLst>
              </p:cNvPr>
              <p:cNvSpPr/>
              <p:nvPr/>
            </p:nvSpPr>
            <p:spPr>
              <a:xfrm>
                <a:off x="4945941" y="4312595"/>
                <a:ext cx="1325266" cy="400110"/>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Original Brain Tumor Image</a:t>
                </a:r>
                <a:endParaRPr lang="ko-KR" altLang="en-US" sz="13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sp>
            <p:nvSpPr>
              <p:cNvPr id="29" name="Rectangle 15">
                <a:extLst>
                  <a:ext uri="{FF2B5EF4-FFF2-40B4-BE49-F238E27FC236}">
                    <a16:creationId xmlns="" xmlns:a16="http://schemas.microsoft.com/office/drawing/2014/main" id="{6B4E929F-3AAF-413B-BD75-5B31877B6851}"/>
                  </a:ext>
                </a:extLst>
              </p:cNvPr>
              <p:cNvSpPr/>
              <p:nvPr/>
            </p:nvSpPr>
            <p:spPr>
              <a:xfrm>
                <a:off x="6096572" y="5475835"/>
                <a:ext cx="3124908" cy="400110"/>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Synthetic Brain Tumor Image</a:t>
                </a:r>
                <a:b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br>
                <a:r>
                  <a:rPr lang="en-US" altLang="ko-KR" sz="1300" dirty="0">
                    <a:solidFill>
                      <a:schemeClr val="tx1">
                        <a:lumMod val="75000"/>
                        <a:lumOff val="25000"/>
                      </a:schemeClr>
                    </a:solidFill>
                    <a:latin typeface="SamsungOne 400" panose="020B0503030303020204" pitchFamily="34" charset="0"/>
                    <a:ea typeface="SamsungOne 400" panose="020B0503030303020204" pitchFamily="34" charset="0"/>
                  </a:rPr>
                  <a:t>for training tumor segmentation algorithm</a:t>
                </a:r>
                <a:endParaRPr lang="ko-KR" altLang="en-US" sz="1300" dirty="0">
                  <a:solidFill>
                    <a:schemeClr val="tx1">
                      <a:lumMod val="75000"/>
                      <a:lumOff val="25000"/>
                    </a:schemeClr>
                  </a:solidFill>
                  <a:latin typeface="SamsungOne 400" panose="020B0503030303020204" pitchFamily="34" charset="0"/>
                  <a:ea typeface="SamsungOne 400" panose="020B0503030303020204" pitchFamily="34" charset="0"/>
                </a:endParaRPr>
              </a:p>
            </p:txBody>
          </p:sp>
        </p:grpSp>
      </p:grpSp>
    </p:spTree>
    <p:custDataLst>
      <p:tags r:id="rId1"/>
    </p:custDataLst>
    <p:extLst>
      <p:ext uri="{BB962C8B-B14F-4D97-AF65-F5344CB8AC3E}">
        <p14:creationId xmlns:p14="http://schemas.microsoft.com/office/powerpoint/2010/main" val="100149958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Artificial Intelligence: Trends and Markets</a:t>
            </a:r>
            <a:endParaRPr kumimoji="1" lang="ko-KR" altLang="en-US" sz="3200" dirty="0">
              <a:solidFill>
                <a:prstClr val="black"/>
              </a:solidFill>
              <a:latin typeface="Samsung Sharp Sans" pitchFamily="2" charset="0"/>
              <a:cs typeface="Samsung Sharp Sans" pitchFamily="2" charset="0"/>
            </a:endParaRP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3" name="직사각형 42">
            <a:extLst>
              <a:ext uri="{FF2B5EF4-FFF2-40B4-BE49-F238E27FC236}">
                <a16:creationId xmlns="" xmlns:a16="http://schemas.microsoft.com/office/drawing/2014/main" id="{7CA973D5-F0FE-4376-8111-EA252CDE62CD}"/>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defTabSz="914400" fontAlgn="base" latinLnBrk="1">
              <a:lnSpc>
                <a:spcPct val="100000"/>
              </a:lnSpc>
              <a:spcBef>
                <a:spcPct val="0"/>
              </a:spcBef>
              <a:spcAft>
                <a:spcPts val="1000"/>
              </a:spcAft>
              <a:buClrTx/>
              <a:buSzPct val="120000"/>
              <a:buBlip>
                <a:blip r:embed="rId4"/>
              </a:buBlip>
              <a:tabLst/>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4.1. AI Trends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5"/>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4.2. AI Markets</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5"/>
              </a:buBlip>
              <a:tabLst/>
              <a:defRPr/>
            </a:pPr>
            <a:r>
              <a:rPr lang="it-IT" altLang="ko-KR" dirty="0" smtClean="0">
                <a:solidFill>
                  <a:srgbClr val="A6A6A6"/>
                </a:solidFill>
                <a:latin typeface="SamsungOne 400" panose="020B0503030303020204" pitchFamily="34" charset="0"/>
                <a:ea typeface="SamsungOne 400" panose="020B0503030303020204" pitchFamily="34" charset="0"/>
              </a:rPr>
              <a:t>4.3. AI in Sustainable Energy</a:t>
            </a:r>
            <a:endParaRPr lang="it-IT"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5"/>
              </a:buBlip>
              <a:tabLst/>
              <a:defRPr/>
            </a:pPr>
            <a:r>
              <a:rPr lang="it-IT" altLang="ko-KR" dirty="0" smtClean="0">
                <a:solidFill>
                  <a:srgbClr val="A6A6A6"/>
                </a:solidFill>
                <a:latin typeface="SamsungOne 400" panose="020B0503030303020204" pitchFamily="34" charset="0"/>
                <a:ea typeface="SamsungOne 400" panose="020B0503030303020204" pitchFamily="34" charset="0"/>
              </a:rPr>
              <a:t>4.4. AI in Financial Services</a:t>
            </a:r>
            <a:endParaRPr lang="it-IT"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5"/>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4.5. AI in Government</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5"/>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4.6. AI in Healthcare</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5"/>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4.7. </a:t>
            </a:r>
            <a:r>
              <a:rPr lang="en-US" altLang="ko-KR" dirty="0" err="1" smtClean="0">
                <a:solidFill>
                  <a:srgbClr val="A6A6A6"/>
                </a:solidFill>
                <a:latin typeface="SamsungOne 400" panose="020B0503030303020204" pitchFamily="34" charset="0"/>
                <a:ea typeface="SamsungOne 400" panose="020B0503030303020204" pitchFamily="34" charset="0"/>
              </a:rPr>
              <a:t>IoT</a:t>
            </a:r>
            <a:r>
              <a:rPr lang="en-US" altLang="ko-KR" dirty="0" smtClean="0">
                <a:solidFill>
                  <a:srgbClr val="A6A6A6"/>
                </a:solidFill>
                <a:latin typeface="SamsungOne 400" panose="020B0503030303020204" pitchFamily="34" charset="0"/>
                <a:ea typeface="SamsungOne 400" panose="020B0503030303020204" pitchFamily="34" charset="0"/>
              </a:rPr>
              <a:t> and AI in Agriculture</a:t>
            </a:r>
            <a:endParaRPr lang="en-US" altLang="ko-KR" dirty="0">
              <a:solidFill>
                <a:srgbClr val="A6A6A6"/>
              </a:solidFill>
              <a:latin typeface="SamsungOne 400" panose="020B0503030303020204" pitchFamily="34" charset="0"/>
              <a:ea typeface="SamsungOne 400" panose="020B0503030303020204" pitchFamily="34" charset="0"/>
            </a:endParaRPr>
          </a:p>
        </p:txBody>
      </p:sp>
    </p:spTree>
    <p:custDataLst>
      <p:tags r:id="rId1"/>
    </p:custDataLst>
    <p:extLst>
      <p:ext uri="{BB962C8B-B14F-4D97-AF65-F5344CB8AC3E}">
        <p14:creationId xmlns:p14="http://schemas.microsoft.com/office/powerpoint/2010/main" val="255628251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그룹 12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1" name="직사각형 13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4.1. AI Trends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32" name="직사각형 13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grpSp>
        <p:nvGrpSpPr>
          <p:cNvPr id="130" name="그룹 143">
            <a:extLst>
              <a:ext uri="{FF2B5EF4-FFF2-40B4-BE49-F238E27FC236}">
                <a16:creationId xmlns="" xmlns:a16="http://schemas.microsoft.com/office/drawing/2014/main" id="{101B8AB5-0CE3-4861-B12B-38956DE1C528}"/>
              </a:ext>
            </a:extLst>
          </p:cNvPr>
          <p:cNvGrpSpPr/>
          <p:nvPr/>
        </p:nvGrpSpPr>
        <p:grpSpPr>
          <a:xfrm>
            <a:off x="6667139" y="3111229"/>
            <a:ext cx="2661745" cy="1699543"/>
            <a:chOff x="8067737" y="4843879"/>
            <a:chExt cx="1949132" cy="1227560"/>
          </a:xfrm>
        </p:grpSpPr>
        <p:grpSp>
          <p:nvGrpSpPr>
            <p:cNvPr id="137" name="그룹 142">
              <a:extLst>
                <a:ext uri="{FF2B5EF4-FFF2-40B4-BE49-F238E27FC236}">
                  <a16:creationId xmlns="" xmlns:a16="http://schemas.microsoft.com/office/drawing/2014/main" id="{0A1C5EE7-C918-4896-A350-CD3057BB3C4C}"/>
                </a:ext>
              </a:extLst>
            </p:cNvPr>
            <p:cNvGrpSpPr/>
            <p:nvPr/>
          </p:nvGrpSpPr>
          <p:grpSpPr>
            <a:xfrm>
              <a:off x="8067737" y="5926942"/>
              <a:ext cx="1019154" cy="144497"/>
              <a:chOff x="8067737" y="5926942"/>
              <a:chExt cx="1019154" cy="144497"/>
            </a:xfrm>
          </p:grpSpPr>
          <p:sp>
            <p:nvSpPr>
              <p:cNvPr id="150" name="Oval 5">
                <a:extLst>
                  <a:ext uri="{FF2B5EF4-FFF2-40B4-BE49-F238E27FC236}">
                    <a16:creationId xmlns="" xmlns:a16="http://schemas.microsoft.com/office/drawing/2014/main" id="{E7B48BC3-D22E-4547-9B9E-5354005C8DD5}"/>
                  </a:ext>
                </a:extLst>
              </p:cNvPr>
              <p:cNvSpPr/>
              <p:nvPr/>
            </p:nvSpPr>
            <p:spPr>
              <a:xfrm>
                <a:off x="8067737" y="5945189"/>
                <a:ext cx="108000" cy="108000"/>
              </a:xfrm>
              <a:prstGeom prst="ellipse">
                <a:avLst/>
              </a:pr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itchFamily="34" charset="0"/>
                </a:endParaRPr>
              </a:p>
            </p:txBody>
          </p:sp>
          <p:sp>
            <p:nvSpPr>
              <p:cNvPr id="151" name="TextBox 150">
                <a:extLst>
                  <a:ext uri="{FF2B5EF4-FFF2-40B4-BE49-F238E27FC236}">
                    <a16:creationId xmlns="" xmlns:a16="http://schemas.microsoft.com/office/drawing/2014/main" id="{9FEE4BBD-E048-4CAF-80AB-5E2F327FBD24}"/>
                  </a:ext>
                </a:extLst>
              </p:cNvPr>
              <p:cNvSpPr txBox="1"/>
              <p:nvPr/>
            </p:nvSpPr>
            <p:spPr>
              <a:xfrm>
                <a:off x="8241965" y="5926942"/>
                <a:ext cx="844926" cy="144497"/>
              </a:xfrm>
              <a:prstGeom prst="rect">
                <a:avLst/>
              </a:prstGeom>
              <a:noFill/>
            </p:spPr>
            <p:txBody>
              <a:bodyPr wrap="square" lIns="0" tIns="0" rIns="0" bIns="0" rtlCol="0" anchor="ctr" anchorCtr="0">
                <a:spAutoFit/>
              </a:bodyPr>
              <a:lstStyle/>
              <a:p>
                <a:pPr defTabSz="914400" latinLnBrk="1"/>
                <a:r>
                  <a:rPr lang="en-US" altLang="ko-KR" sz="1300" dirty="0">
                    <a:latin typeface="SamsungOne 400" panose="020B0503030303020204" pitchFamily="34" charset="0"/>
                    <a:ea typeface="SamsungOne 400" panose="020B0503030303020204" pitchFamily="34" charset="0"/>
                  </a:rPr>
                  <a:t>Infrastructure</a:t>
                </a:r>
                <a:endParaRPr lang="ko-KR" altLang="en-US" sz="1300" dirty="0">
                  <a:latin typeface="SamsungOne 400" panose="020B0503030303020204" pitchFamily="34" charset="0"/>
                  <a:ea typeface="SamsungOne 400" panose="020B0503030303020204" pitchFamily="34" charset="0"/>
                </a:endParaRPr>
              </a:p>
            </p:txBody>
          </p:sp>
        </p:grpSp>
        <p:grpSp>
          <p:nvGrpSpPr>
            <p:cNvPr id="138" name="그룹 138">
              <a:extLst>
                <a:ext uri="{FF2B5EF4-FFF2-40B4-BE49-F238E27FC236}">
                  <a16:creationId xmlns="" xmlns:a16="http://schemas.microsoft.com/office/drawing/2014/main" id="{7780E68F-9ECF-4C98-94B0-2E58B277FE39}"/>
                </a:ext>
              </a:extLst>
            </p:cNvPr>
            <p:cNvGrpSpPr/>
            <p:nvPr/>
          </p:nvGrpSpPr>
          <p:grpSpPr>
            <a:xfrm>
              <a:off x="8067737" y="4843879"/>
              <a:ext cx="1949131" cy="144498"/>
              <a:chOff x="8067737" y="4843879"/>
              <a:chExt cx="1949131" cy="144498"/>
            </a:xfrm>
          </p:grpSpPr>
          <p:sp>
            <p:nvSpPr>
              <p:cNvPr id="148" name="Oval 5">
                <a:extLst>
                  <a:ext uri="{FF2B5EF4-FFF2-40B4-BE49-F238E27FC236}">
                    <a16:creationId xmlns="" xmlns:a16="http://schemas.microsoft.com/office/drawing/2014/main" id="{65962C68-AE3D-4EF1-9DA9-B6166072F5E2}"/>
                  </a:ext>
                </a:extLst>
              </p:cNvPr>
              <p:cNvSpPr/>
              <p:nvPr/>
            </p:nvSpPr>
            <p:spPr>
              <a:xfrm>
                <a:off x="8067737" y="4862127"/>
                <a:ext cx="108001" cy="1080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itchFamily="34" charset="0"/>
                </a:endParaRPr>
              </a:p>
            </p:txBody>
          </p:sp>
          <p:sp>
            <p:nvSpPr>
              <p:cNvPr id="149" name="TextBox 148">
                <a:extLst>
                  <a:ext uri="{FF2B5EF4-FFF2-40B4-BE49-F238E27FC236}">
                    <a16:creationId xmlns="" xmlns:a16="http://schemas.microsoft.com/office/drawing/2014/main" id="{C7464C5C-7AE1-4AA6-8BFF-79E183A07C8C}"/>
                  </a:ext>
                </a:extLst>
              </p:cNvPr>
              <p:cNvSpPr txBox="1"/>
              <p:nvPr/>
            </p:nvSpPr>
            <p:spPr>
              <a:xfrm>
                <a:off x="8241965" y="4843879"/>
                <a:ext cx="1774903" cy="144498"/>
              </a:xfrm>
              <a:prstGeom prst="rect">
                <a:avLst/>
              </a:prstGeom>
              <a:noFill/>
            </p:spPr>
            <p:txBody>
              <a:bodyPr wrap="square" lIns="0" tIns="0" rIns="0" bIns="0" rtlCol="0" anchor="ctr" anchorCtr="0">
                <a:spAutoFit/>
              </a:bodyPr>
              <a:lstStyle/>
              <a:p>
                <a:pPr defTabSz="914400" latinLnBrk="1"/>
                <a:r>
                  <a:rPr lang="en-US" altLang="ko-KR" sz="1300" dirty="0">
                    <a:latin typeface="SamsungOne 400" panose="020B0503030303020204" pitchFamily="34" charset="0"/>
                    <a:ea typeface="SamsungOne 400" panose="020B0503030303020204" pitchFamily="34" charset="0"/>
                  </a:rPr>
                  <a:t>Application: Computer vision</a:t>
                </a:r>
                <a:endParaRPr lang="ko-KR" altLang="en-US" sz="1300" dirty="0">
                  <a:latin typeface="SamsungOne 400" panose="020B0503030303020204" pitchFamily="34" charset="0"/>
                  <a:ea typeface="SamsungOne 400" panose="020B0503030303020204" pitchFamily="34" charset="0"/>
                </a:endParaRPr>
              </a:p>
            </p:txBody>
          </p:sp>
        </p:grpSp>
        <p:grpSp>
          <p:nvGrpSpPr>
            <p:cNvPr id="139" name="그룹 139">
              <a:extLst>
                <a:ext uri="{FF2B5EF4-FFF2-40B4-BE49-F238E27FC236}">
                  <a16:creationId xmlns="" xmlns:a16="http://schemas.microsoft.com/office/drawing/2014/main" id="{008284FB-B998-40C2-BD32-9AEF6B4A6C84}"/>
                </a:ext>
              </a:extLst>
            </p:cNvPr>
            <p:cNvGrpSpPr/>
            <p:nvPr/>
          </p:nvGrpSpPr>
          <p:grpSpPr>
            <a:xfrm>
              <a:off x="8067737" y="5073173"/>
              <a:ext cx="1949130" cy="288995"/>
              <a:chOff x="8067737" y="5073173"/>
              <a:chExt cx="1949130" cy="288995"/>
            </a:xfrm>
          </p:grpSpPr>
          <p:sp>
            <p:nvSpPr>
              <p:cNvPr id="146" name="Oval 5">
                <a:extLst>
                  <a:ext uri="{FF2B5EF4-FFF2-40B4-BE49-F238E27FC236}">
                    <a16:creationId xmlns="" xmlns:a16="http://schemas.microsoft.com/office/drawing/2014/main" id="{23D3BECC-74C5-4C20-A0AA-7FC7588FEE92}"/>
                  </a:ext>
                </a:extLst>
              </p:cNvPr>
              <p:cNvSpPr/>
              <p:nvPr/>
            </p:nvSpPr>
            <p:spPr>
              <a:xfrm>
                <a:off x="8067737" y="5163670"/>
                <a:ext cx="108001" cy="108000"/>
              </a:xfrm>
              <a:prstGeom prst="ellipse">
                <a:avLst/>
              </a:prstGeom>
              <a:solidFill>
                <a:srgbClr val="99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itchFamily="34" charset="0"/>
                </a:endParaRPr>
              </a:p>
            </p:txBody>
          </p:sp>
          <p:sp>
            <p:nvSpPr>
              <p:cNvPr id="147" name="TextBox 146">
                <a:extLst>
                  <a:ext uri="{FF2B5EF4-FFF2-40B4-BE49-F238E27FC236}">
                    <a16:creationId xmlns="" xmlns:a16="http://schemas.microsoft.com/office/drawing/2014/main" id="{896B8870-ECCC-4C5C-835E-B0CB0294CA88}"/>
                  </a:ext>
                </a:extLst>
              </p:cNvPr>
              <p:cNvSpPr txBox="1"/>
              <p:nvPr/>
            </p:nvSpPr>
            <p:spPr>
              <a:xfrm>
                <a:off x="8241964" y="5073173"/>
                <a:ext cx="1774903" cy="288995"/>
              </a:xfrm>
              <a:prstGeom prst="rect">
                <a:avLst/>
              </a:prstGeom>
              <a:noFill/>
            </p:spPr>
            <p:txBody>
              <a:bodyPr wrap="square" lIns="0" tIns="0" rIns="0" bIns="0" rtlCol="0" anchor="ctr" anchorCtr="0">
                <a:spAutoFit/>
              </a:bodyPr>
              <a:lstStyle/>
              <a:p>
                <a:pPr defTabSz="914400" latinLnBrk="1"/>
                <a:r>
                  <a:rPr lang="en-US" altLang="ko-KR" sz="1300" dirty="0">
                    <a:latin typeface="SamsungOne 400" panose="020B0503030303020204" pitchFamily="34" charset="0"/>
                    <a:ea typeface="SamsungOne 400" panose="020B0503030303020204" pitchFamily="34" charset="0"/>
                  </a:rPr>
                  <a:t>Application: Natural language</a:t>
                </a:r>
              </a:p>
              <a:p>
                <a:pPr defTabSz="914400" latinLnBrk="1"/>
                <a:r>
                  <a:rPr lang="en-US" altLang="ko-KR" sz="1300" dirty="0">
                    <a:latin typeface="SamsungOne 400" panose="020B0503030303020204" pitchFamily="34" charset="0"/>
                    <a:ea typeface="SamsungOne 400" panose="020B0503030303020204" pitchFamily="34" charset="0"/>
                  </a:rPr>
                  <a:t>Processing / synthesis</a:t>
                </a:r>
                <a:endParaRPr lang="ko-KR" altLang="en-US" sz="1300" dirty="0">
                  <a:latin typeface="SamsungOne 400" panose="020B0503030303020204" pitchFamily="34" charset="0"/>
                  <a:ea typeface="SamsungOne 400" panose="020B0503030303020204" pitchFamily="34" charset="0"/>
                </a:endParaRPr>
              </a:p>
            </p:txBody>
          </p:sp>
        </p:grpSp>
        <p:grpSp>
          <p:nvGrpSpPr>
            <p:cNvPr id="140" name="그룹 140">
              <a:extLst>
                <a:ext uri="{FF2B5EF4-FFF2-40B4-BE49-F238E27FC236}">
                  <a16:creationId xmlns="" xmlns:a16="http://schemas.microsoft.com/office/drawing/2014/main" id="{ED6BA9CA-5FB7-4E65-A589-23A747005386}"/>
                </a:ext>
              </a:extLst>
            </p:cNvPr>
            <p:cNvGrpSpPr/>
            <p:nvPr/>
          </p:nvGrpSpPr>
          <p:grpSpPr>
            <a:xfrm>
              <a:off x="8067737" y="5374717"/>
              <a:ext cx="1858349" cy="288995"/>
              <a:chOff x="8067737" y="5374717"/>
              <a:chExt cx="1858349" cy="288995"/>
            </a:xfrm>
          </p:grpSpPr>
          <p:sp>
            <p:nvSpPr>
              <p:cNvPr id="144" name="Oval 5">
                <a:extLst>
                  <a:ext uri="{FF2B5EF4-FFF2-40B4-BE49-F238E27FC236}">
                    <a16:creationId xmlns="" xmlns:a16="http://schemas.microsoft.com/office/drawing/2014/main" id="{43BFDE16-7AF9-49A3-8ADD-ADD3BD9CD799}"/>
                  </a:ext>
                </a:extLst>
              </p:cNvPr>
              <p:cNvSpPr/>
              <p:nvPr/>
            </p:nvSpPr>
            <p:spPr>
              <a:xfrm>
                <a:off x="8067737" y="5465213"/>
                <a:ext cx="108001" cy="1080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itchFamily="34" charset="0"/>
                </a:endParaRPr>
              </a:p>
            </p:txBody>
          </p:sp>
          <p:sp>
            <p:nvSpPr>
              <p:cNvPr id="145" name="TextBox 144">
                <a:extLst>
                  <a:ext uri="{FF2B5EF4-FFF2-40B4-BE49-F238E27FC236}">
                    <a16:creationId xmlns="" xmlns:a16="http://schemas.microsoft.com/office/drawing/2014/main" id="{5A8085D0-C8A0-4A7B-BDA5-6E4ABB9518B2}"/>
                  </a:ext>
                </a:extLst>
              </p:cNvPr>
              <p:cNvSpPr txBox="1"/>
              <p:nvPr/>
            </p:nvSpPr>
            <p:spPr>
              <a:xfrm>
                <a:off x="8241964" y="5374717"/>
                <a:ext cx="1684122" cy="288995"/>
              </a:xfrm>
              <a:prstGeom prst="rect">
                <a:avLst/>
              </a:prstGeom>
              <a:noFill/>
            </p:spPr>
            <p:txBody>
              <a:bodyPr wrap="square" lIns="0" tIns="0" rIns="0" bIns="0" rtlCol="0" anchor="ctr" anchorCtr="0">
                <a:spAutoFit/>
              </a:bodyPr>
              <a:lstStyle/>
              <a:p>
                <a:pPr defTabSz="914400" latinLnBrk="1"/>
                <a:r>
                  <a:rPr lang="en-US" altLang="ko-KR" sz="1300" dirty="0">
                    <a:latin typeface="SamsungOne 400" panose="020B0503030303020204" pitchFamily="34" charset="0"/>
                    <a:ea typeface="SamsungOne 400" panose="020B0503030303020204" pitchFamily="34" charset="0"/>
                  </a:rPr>
                  <a:t>Application: </a:t>
                </a:r>
                <a:br>
                  <a:rPr lang="en-US" altLang="ko-KR" sz="1300" dirty="0">
                    <a:latin typeface="SamsungOne 400" panose="020B0503030303020204" pitchFamily="34" charset="0"/>
                    <a:ea typeface="SamsungOne 400" panose="020B0503030303020204" pitchFamily="34" charset="0"/>
                  </a:rPr>
                </a:br>
                <a:r>
                  <a:rPr lang="en-US" altLang="ko-KR" sz="1300" dirty="0">
                    <a:latin typeface="SamsungOne 400" panose="020B0503030303020204" pitchFamily="34" charset="0"/>
                    <a:ea typeface="SamsungOne 400" panose="020B0503030303020204" pitchFamily="34" charset="0"/>
                  </a:rPr>
                  <a:t>Predictive intelligence</a:t>
                </a:r>
                <a:endParaRPr lang="ko-KR" altLang="en-US" sz="1300" dirty="0">
                  <a:latin typeface="SamsungOne 400" panose="020B0503030303020204" pitchFamily="34" charset="0"/>
                  <a:ea typeface="SamsungOne 400" panose="020B0503030303020204" pitchFamily="34" charset="0"/>
                </a:endParaRPr>
              </a:p>
            </p:txBody>
          </p:sp>
        </p:grpSp>
        <p:grpSp>
          <p:nvGrpSpPr>
            <p:cNvPr id="141" name="그룹 141">
              <a:extLst>
                <a:ext uri="{FF2B5EF4-FFF2-40B4-BE49-F238E27FC236}">
                  <a16:creationId xmlns="" xmlns:a16="http://schemas.microsoft.com/office/drawing/2014/main" id="{8314C786-B9C0-4067-9DA9-FEBD7C24B6FB}"/>
                </a:ext>
              </a:extLst>
            </p:cNvPr>
            <p:cNvGrpSpPr/>
            <p:nvPr/>
          </p:nvGrpSpPr>
          <p:grpSpPr>
            <a:xfrm>
              <a:off x="8067737" y="5686955"/>
              <a:ext cx="1949132" cy="144497"/>
              <a:chOff x="8067737" y="5686955"/>
              <a:chExt cx="1949132" cy="144497"/>
            </a:xfrm>
          </p:grpSpPr>
          <p:sp>
            <p:nvSpPr>
              <p:cNvPr id="142" name="Oval 5">
                <a:extLst>
                  <a:ext uri="{FF2B5EF4-FFF2-40B4-BE49-F238E27FC236}">
                    <a16:creationId xmlns="" xmlns:a16="http://schemas.microsoft.com/office/drawing/2014/main" id="{2550B41C-77F0-4097-A086-1A4991B4F18A}"/>
                  </a:ext>
                </a:extLst>
              </p:cNvPr>
              <p:cNvSpPr/>
              <p:nvPr/>
            </p:nvSpPr>
            <p:spPr>
              <a:xfrm>
                <a:off x="8067737" y="5705201"/>
                <a:ext cx="108001" cy="108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itchFamily="34" charset="0"/>
                </a:endParaRPr>
              </a:p>
            </p:txBody>
          </p:sp>
          <p:sp>
            <p:nvSpPr>
              <p:cNvPr id="143" name="TextBox 142">
                <a:extLst>
                  <a:ext uri="{FF2B5EF4-FFF2-40B4-BE49-F238E27FC236}">
                    <a16:creationId xmlns="" xmlns:a16="http://schemas.microsoft.com/office/drawing/2014/main" id="{B2B8B45A-9F4E-44B1-A64A-21B2074A692C}"/>
                  </a:ext>
                </a:extLst>
              </p:cNvPr>
              <p:cNvSpPr txBox="1"/>
              <p:nvPr/>
            </p:nvSpPr>
            <p:spPr>
              <a:xfrm>
                <a:off x="8241965" y="5686955"/>
                <a:ext cx="1774904" cy="144497"/>
              </a:xfrm>
              <a:prstGeom prst="rect">
                <a:avLst/>
              </a:prstGeom>
              <a:noFill/>
            </p:spPr>
            <p:txBody>
              <a:bodyPr wrap="square" lIns="0" tIns="0" rIns="0" bIns="0" rtlCol="0" anchor="ctr" anchorCtr="0">
                <a:spAutoFit/>
              </a:bodyPr>
              <a:lstStyle/>
              <a:p>
                <a:pPr defTabSz="914400" latinLnBrk="1"/>
                <a:r>
                  <a:rPr lang="en-US" altLang="ko-KR" sz="1300" dirty="0">
                    <a:latin typeface="SamsungOne 400" panose="020B0503030303020204" pitchFamily="34" charset="0"/>
                    <a:ea typeface="SamsungOne 400" panose="020B0503030303020204" pitchFamily="34" charset="0"/>
                  </a:rPr>
                  <a:t>Architecture</a:t>
                </a:r>
                <a:endParaRPr lang="ko-KR" altLang="en-US" sz="1300" dirty="0">
                  <a:latin typeface="SamsungOne 400" panose="020B0503030303020204" pitchFamily="34" charset="0"/>
                  <a:ea typeface="SamsungOne 400" panose="020B0503030303020204" pitchFamily="34" charset="0"/>
                </a:endParaRPr>
              </a:p>
            </p:txBody>
          </p:sp>
        </p:grpSp>
      </p:grpSp>
      <p:grpSp>
        <p:nvGrpSpPr>
          <p:cNvPr id="152" name="그룹 159">
            <a:extLst>
              <a:ext uri="{FF2B5EF4-FFF2-40B4-BE49-F238E27FC236}">
                <a16:creationId xmlns="" xmlns:a16="http://schemas.microsoft.com/office/drawing/2014/main" id="{D70F50D5-F18B-4E30-A322-EC16D0C79B9F}"/>
              </a:ext>
            </a:extLst>
          </p:cNvPr>
          <p:cNvGrpSpPr/>
          <p:nvPr/>
        </p:nvGrpSpPr>
        <p:grpSpPr>
          <a:xfrm>
            <a:off x="1855068" y="1844824"/>
            <a:ext cx="4547580" cy="4440451"/>
            <a:chOff x="3863098" y="2204352"/>
            <a:chExt cx="3908034" cy="3815971"/>
          </a:xfrm>
        </p:grpSpPr>
        <p:grpSp>
          <p:nvGrpSpPr>
            <p:cNvPr id="153" name="그룹 158">
              <a:extLst>
                <a:ext uri="{FF2B5EF4-FFF2-40B4-BE49-F238E27FC236}">
                  <a16:creationId xmlns="" xmlns:a16="http://schemas.microsoft.com/office/drawing/2014/main" id="{FE967BE6-01DC-4632-B530-6F9DCBD916B7}"/>
                </a:ext>
              </a:extLst>
            </p:cNvPr>
            <p:cNvGrpSpPr/>
            <p:nvPr/>
          </p:nvGrpSpPr>
          <p:grpSpPr>
            <a:xfrm>
              <a:off x="4168159" y="2204352"/>
              <a:ext cx="3600001" cy="3600000"/>
              <a:chOff x="4151395" y="2189112"/>
              <a:chExt cx="3600001" cy="3600000"/>
            </a:xfrm>
          </p:grpSpPr>
          <p:grpSp>
            <p:nvGrpSpPr>
              <p:cNvPr id="238" name="그룹 156">
                <a:extLst>
                  <a:ext uri="{FF2B5EF4-FFF2-40B4-BE49-F238E27FC236}">
                    <a16:creationId xmlns="" xmlns:a16="http://schemas.microsoft.com/office/drawing/2014/main" id="{9D383186-AA10-4375-AF80-1DDC428193A6}"/>
                  </a:ext>
                </a:extLst>
              </p:cNvPr>
              <p:cNvGrpSpPr/>
              <p:nvPr/>
            </p:nvGrpSpPr>
            <p:grpSpPr>
              <a:xfrm>
                <a:off x="4151395" y="2189112"/>
                <a:ext cx="3600001" cy="3600000"/>
                <a:chOff x="4151395" y="2189112"/>
                <a:chExt cx="3638990" cy="3645659"/>
              </a:xfrm>
            </p:grpSpPr>
            <p:sp>
              <p:nvSpPr>
                <p:cNvPr id="244" name="직사각형 152">
                  <a:extLst>
                    <a:ext uri="{FF2B5EF4-FFF2-40B4-BE49-F238E27FC236}">
                      <a16:creationId xmlns="" xmlns:a16="http://schemas.microsoft.com/office/drawing/2014/main" id="{2D230FF3-E839-419C-8F9E-F663BDF332A0}"/>
                    </a:ext>
                  </a:extLst>
                </p:cNvPr>
                <p:cNvSpPr/>
                <p:nvPr/>
              </p:nvSpPr>
              <p:spPr>
                <a:xfrm>
                  <a:off x="4151396" y="2189112"/>
                  <a:ext cx="1800000" cy="180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itchFamily="34" charset="0"/>
                    <a:ea typeface="SamsungOne 400" pitchFamily="34" charset="0"/>
                  </a:endParaRPr>
                </a:p>
              </p:txBody>
            </p:sp>
            <p:sp>
              <p:nvSpPr>
                <p:cNvPr id="245" name="직사각형 153">
                  <a:extLst>
                    <a:ext uri="{FF2B5EF4-FFF2-40B4-BE49-F238E27FC236}">
                      <a16:creationId xmlns="" xmlns:a16="http://schemas.microsoft.com/office/drawing/2014/main" id="{AC8D56DA-1BDD-49E4-B004-9C1BDC2F3E88}"/>
                    </a:ext>
                  </a:extLst>
                </p:cNvPr>
                <p:cNvSpPr/>
                <p:nvPr/>
              </p:nvSpPr>
              <p:spPr>
                <a:xfrm>
                  <a:off x="5990385" y="2189112"/>
                  <a:ext cx="1800000" cy="180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itchFamily="34" charset="0"/>
                    <a:ea typeface="SamsungOne 400" pitchFamily="34" charset="0"/>
                  </a:endParaRPr>
                </a:p>
              </p:txBody>
            </p:sp>
            <p:sp>
              <p:nvSpPr>
                <p:cNvPr id="246" name="직사각형 154">
                  <a:extLst>
                    <a:ext uri="{FF2B5EF4-FFF2-40B4-BE49-F238E27FC236}">
                      <a16:creationId xmlns="" xmlns:a16="http://schemas.microsoft.com/office/drawing/2014/main" id="{E8C38C66-2FE5-4AA3-A78B-DB51729BD2E5}"/>
                    </a:ext>
                  </a:extLst>
                </p:cNvPr>
                <p:cNvSpPr/>
                <p:nvPr/>
              </p:nvSpPr>
              <p:spPr>
                <a:xfrm>
                  <a:off x="4151395" y="4034771"/>
                  <a:ext cx="1800000" cy="180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itchFamily="34" charset="0"/>
                    <a:ea typeface="SamsungOne 400" pitchFamily="34" charset="0"/>
                  </a:endParaRPr>
                </a:p>
              </p:txBody>
            </p:sp>
            <p:sp>
              <p:nvSpPr>
                <p:cNvPr id="247" name="직사각형 155">
                  <a:extLst>
                    <a:ext uri="{FF2B5EF4-FFF2-40B4-BE49-F238E27FC236}">
                      <a16:creationId xmlns="" xmlns:a16="http://schemas.microsoft.com/office/drawing/2014/main" id="{AB14631D-33B8-4CA4-8F93-141FF64E57E8}"/>
                    </a:ext>
                  </a:extLst>
                </p:cNvPr>
                <p:cNvSpPr/>
                <p:nvPr/>
              </p:nvSpPr>
              <p:spPr>
                <a:xfrm>
                  <a:off x="5990385" y="4034771"/>
                  <a:ext cx="1800000" cy="180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 400" pitchFamily="34" charset="0"/>
                    <a:ea typeface="SamsungOne 400" pitchFamily="34" charset="0"/>
                  </a:endParaRPr>
                </a:p>
              </p:txBody>
            </p:sp>
          </p:grpSp>
          <p:grpSp>
            <p:nvGrpSpPr>
              <p:cNvPr id="239" name="그룹 157">
                <a:extLst>
                  <a:ext uri="{FF2B5EF4-FFF2-40B4-BE49-F238E27FC236}">
                    <a16:creationId xmlns="" xmlns:a16="http://schemas.microsoft.com/office/drawing/2014/main" id="{2BFA9582-3E2E-4029-9CA9-7C8DC0E52181}"/>
                  </a:ext>
                </a:extLst>
              </p:cNvPr>
              <p:cNvGrpSpPr/>
              <p:nvPr/>
            </p:nvGrpSpPr>
            <p:grpSpPr>
              <a:xfrm>
                <a:off x="4210035" y="2256355"/>
                <a:ext cx="3482723" cy="3520161"/>
                <a:chOff x="4225196" y="2267848"/>
                <a:chExt cx="3482723" cy="3520161"/>
              </a:xfrm>
            </p:grpSpPr>
            <p:sp>
              <p:nvSpPr>
                <p:cNvPr id="240" name="Rectangle 15">
                  <a:extLst>
                    <a:ext uri="{FF2B5EF4-FFF2-40B4-BE49-F238E27FC236}">
                      <a16:creationId xmlns="" xmlns:a16="http://schemas.microsoft.com/office/drawing/2014/main" id="{D8C31A95-CA83-4DA8-9F3D-8065189F0BD6}"/>
                    </a:ext>
                  </a:extLst>
                </p:cNvPr>
                <p:cNvSpPr/>
                <p:nvPr/>
              </p:nvSpPr>
              <p:spPr>
                <a:xfrm>
                  <a:off x="4225196" y="2267848"/>
                  <a:ext cx="729016" cy="132417"/>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050" dirty="0">
                      <a:solidFill>
                        <a:schemeClr val="tx1">
                          <a:lumMod val="75000"/>
                          <a:lumOff val="25000"/>
                        </a:schemeClr>
                      </a:solidFill>
                      <a:latin typeface="SamsungOne 400" panose="020B0503030303020204" pitchFamily="34" charset="0"/>
                      <a:ea typeface="SamsungOne 400" panose="020B0503030303020204" pitchFamily="34" charset="0"/>
                    </a:rPr>
                    <a:t>TRANSITORY</a:t>
                  </a:r>
                  <a:endParaRPr lang="ko-KR" altLang="en-US" sz="1050" dirty="0">
                    <a:solidFill>
                      <a:schemeClr val="tx1">
                        <a:lumMod val="75000"/>
                        <a:lumOff val="25000"/>
                      </a:schemeClr>
                    </a:solidFill>
                    <a:latin typeface="SamsungOne 400" panose="020B0503030303020204" pitchFamily="34" charset="0"/>
                  </a:endParaRPr>
                </a:p>
              </p:txBody>
            </p:sp>
            <p:sp>
              <p:nvSpPr>
                <p:cNvPr id="241" name="Rectangle 15">
                  <a:extLst>
                    <a:ext uri="{FF2B5EF4-FFF2-40B4-BE49-F238E27FC236}">
                      <a16:creationId xmlns="" xmlns:a16="http://schemas.microsoft.com/office/drawing/2014/main" id="{60DA948B-C96C-4F00-B5DF-6AAAC40E2EC0}"/>
                    </a:ext>
                  </a:extLst>
                </p:cNvPr>
                <p:cNvSpPr/>
                <p:nvPr/>
              </p:nvSpPr>
              <p:spPr>
                <a:xfrm>
                  <a:off x="6978903" y="2267848"/>
                  <a:ext cx="729016" cy="132417"/>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050" dirty="0">
                      <a:solidFill>
                        <a:schemeClr val="tx1">
                          <a:lumMod val="75000"/>
                          <a:lumOff val="25000"/>
                        </a:schemeClr>
                      </a:solidFill>
                      <a:latin typeface="SamsungOne 400" panose="020B0503030303020204" pitchFamily="34" charset="0"/>
                      <a:ea typeface="SamsungOne 400" panose="020B0503030303020204" pitchFamily="34" charset="0"/>
                    </a:rPr>
                    <a:t>NECESSARY</a:t>
                  </a:r>
                  <a:endParaRPr lang="ko-KR" altLang="en-US" sz="1050" dirty="0">
                    <a:solidFill>
                      <a:schemeClr val="tx1">
                        <a:lumMod val="75000"/>
                        <a:lumOff val="25000"/>
                      </a:schemeClr>
                    </a:solidFill>
                    <a:latin typeface="SamsungOne 400" panose="020B0503030303020204" pitchFamily="34" charset="0"/>
                  </a:endParaRPr>
                </a:p>
              </p:txBody>
            </p:sp>
            <p:sp>
              <p:nvSpPr>
                <p:cNvPr id="242" name="Rectangle 15">
                  <a:extLst>
                    <a:ext uri="{FF2B5EF4-FFF2-40B4-BE49-F238E27FC236}">
                      <a16:creationId xmlns="" xmlns:a16="http://schemas.microsoft.com/office/drawing/2014/main" id="{93C3E39A-F1BA-427A-9D0B-C1DE675FD3E3}"/>
                    </a:ext>
                  </a:extLst>
                </p:cNvPr>
                <p:cNvSpPr/>
                <p:nvPr/>
              </p:nvSpPr>
              <p:spPr>
                <a:xfrm>
                  <a:off x="4225196" y="5655591"/>
                  <a:ext cx="926203" cy="132417"/>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050" dirty="0">
                      <a:solidFill>
                        <a:schemeClr val="tx1">
                          <a:lumMod val="75000"/>
                          <a:lumOff val="25000"/>
                        </a:schemeClr>
                      </a:solidFill>
                      <a:latin typeface="SamsungOne 400" panose="020B0503030303020204" pitchFamily="34" charset="0"/>
                      <a:ea typeface="SamsungOne 400" panose="020B0503030303020204" pitchFamily="34" charset="0"/>
                    </a:rPr>
                    <a:t>EXPERIMENTAL</a:t>
                  </a:r>
                  <a:endParaRPr lang="ko-KR" altLang="en-US" sz="1050" dirty="0">
                    <a:solidFill>
                      <a:schemeClr val="tx1">
                        <a:lumMod val="75000"/>
                        <a:lumOff val="25000"/>
                      </a:schemeClr>
                    </a:solidFill>
                    <a:latin typeface="SamsungOne 400" panose="020B0503030303020204" pitchFamily="34" charset="0"/>
                  </a:endParaRPr>
                </a:p>
              </p:txBody>
            </p:sp>
            <p:sp>
              <p:nvSpPr>
                <p:cNvPr id="243" name="Rectangle 15">
                  <a:extLst>
                    <a:ext uri="{FF2B5EF4-FFF2-40B4-BE49-F238E27FC236}">
                      <a16:creationId xmlns="" xmlns:a16="http://schemas.microsoft.com/office/drawing/2014/main" id="{3CA07E52-C857-4278-B1A2-00FF1DE5E749}"/>
                    </a:ext>
                  </a:extLst>
                </p:cNvPr>
                <p:cNvSpPr/>
                <p:nvPr/>
              </p:nvSpPr>
              <p:spPr>
                <a:xfrm>
                  <a:off x="6877009" y="5655592"/>
                  <a:ext cx="830910" cy="132417"/>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050" dirty="0">
                      <a:solidFill>
                        <a:schemeClr val="tx1">
                          <a:lumMod val="75000"/>
                          <a:lumOff val="25000"/>
                        </a:schemeClr>
                      </a:solidFill>
                      <a:latin typeface="SamsungOne 400" panose="020B0503030303020204" pitchFamily="34" charset="0"/>
                      <a:ea typeface="SamsungOne 400" panose="020B0503030303020204" pitchFamily="34" charset="0"/>
                    </a:rPr>
                    <a:t>THREATENING</a:t>
                  </a:r>
                  <a:endParaRPr lang="ko-KR" altLang="en-US" sz="1050" dirty="0">
                    <a:solidFill>
                      <a:schemeClr val="tx1">
                        <a:lumMod val="75000"/>
                        <a:lumOff val="25000"/>
                      </a:schemeClr>
                    </a:solidFill>
                    <a:latin typeface="SamsungOne 400" panose="020B0503030303020204" pitchFamily="34" charset="0"/>
                  </a:endParaRPr>
                </a:p>
              </p:txBody>
            </p:sp>
          </p:grpSp>
        </p:grpSp>
        <p:grpSp>
          <p:nvGrpSpPr>
            <p:cNvPr id="154" name="그룹 11">
              <a:extLst>
                <a:ext uri="{FF2B5EF4-FFF2-40B4-BE49-F238E27FC236}">
                  <a16:creationId xmlns="" xmlns:a16="http://schemas.microsoft.com/office/drawing/2014/main" id="{94E76308-3EE5-463C-8D6E-1274AAD84665}"/>
                </a:ext>
              </a:extLst>
            </p:cNvPr>
            <p:cNvGrpSpPr/>
            <p:nvPr/>
          </p:nvGrpSpPr>
          <p:grpSpPr>
            <a:xfrm>
              <a:off x="7112232" y="2561992"/>
              <a:ext cx="561352" cy="259705"/>
              <a:chOff x="7103088" y="2561992"/>
              <a:chExt cx="561352" cy="259705"/>
            </a:xfrm>
          </p:grpSpPr>
          <p:sp>
            <p:nvSpPr>
              <p:cNvPr id="236" name="Oval 5">
                <a:extLst>
                  <a:ext uri="{FF2B5EF4-FFF2-40B4-BE49-F238E27FC236}">
                    <a16:creationId xmlns="" xmlns:a16="http://schemas.microsoft.com/office/drawing/2014/main" id="{18082A9B-34C1-439D-B418-A127AA71F27F}"/>
                  </a:ext>
                </a:extLst>
              </p:cNvPr>
              <p:cNvSpPr/>
              <p:nvPr/>
            </p:nvSpPr>
            <p:spPr>
              <a:xfrm>
                <a:off x="7333364" y="2720897"/>
                <a:ext cx="100800" cy="100800"/>
              </a:xfrm>
              <a:prstGeom prst="ellipse">
                <a:avLst/>
              </a:pr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37" name="TextBox 236">
                <a:extLst>
                  <a:ext uri="{FF2B5EF4-FFF2-40B4-BE49-F238E27FC236}">
                    <a16:creationId xmlns="" xmlns:a16="http://schemas.microsoft.com/office/drawing/2014/main" id="{3F586B8A-8E75-4D80-AD0F-E86893228B9D}"/>
                  </a:ext>
                </a:extLst>
              </p:cNvPr>
              <p:cNvSpPr txBox="1"/>
              <p:nvPr/>
            </p:nvSpPr>
            <p:spPr>
              <a:xfrm>
                <a:off x="7103088" y="2561992"/>
                <a:ext cx="561352"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Open source framework</a:t>
                </a:r>
                <a:endParaRPr lang="ko-KR" altLang="en-US" sz="800" dirty="0">
                  <a:latin typeface="SamsungOne 400" panose="020B0503030303020204" pitchFamily="34" charset="0"/>
                  <a:ea typeface="SamsungOne 400" panose="020B0503030303020204" pitchFamily="34" charset="0"/>
                </a:endParaRPr>
              </a:p>
            </p:txBody>
          </p:sp>
        </p:grpSp>
        <p:sp>
          <p:nvSpPr>
            <p:cNvPr id="155" name="Rectangle 15">
              <a:extLst>
                <a:ext uri="{FF2B5EF4-FFF2-40B4-BE49-F238E27FC236}">
                  <a16:creationId xmlns="" xmlns:a16="http://schemas.microsoft.com/office/drawing/2014/main" id="{88233174-75D8-4F27-8349-63D62CF95AF4}"/>
                </a:ext>
              </a:extLst>
            </p:cNvPr>
            <p:cNvSpPr/>
            <p:nvPr/>
          </p:nvSpPr>
          <p:spPr>
            <a:xfrm rot="16200000">
              <a:off x="3182432" y="3914998"/>
              <a:ext cx="1537888" cy="176556"/>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solidFill>
                    <a:schemeClr val="bg2">
                      <a:lumMod val="50000"/>
                    </a:schemeClr>
                  </a:solidFill>
                  <a:latin typeface="SamsungOne 400" pitchFamily="34" charset="0"/>
                  <a:ea typeface="SamsungOne 400" pitchFamily="34" charset="0"/>
                </a:rPr>
                <a:t>INDUSTRY ADOPTION</a:t>
              </a:r>
              <a:endParaRPr lang="ko-KR" altLang="en-US" sz="1400" dirty="0">
                <a:solidFill>
                  <a:schemeClr val="bg2">
                    <a:lumMod val="50000"/>
                  </a:schemeClr>
                </a:solidFill>
                <a:latin typeface="SamsungOne 400" pitchFamily="34" charset="0"/>
              </a:endParaRPr>
            </a:p>
          </p:txBody>
        </p:sp>
        <p:grpSp>
          <p:nvGrpSpPr>
            <p:cNvPr id="156" name="그룹 28">
              <a:extLst>
                <a:ext uri="{FF2B5EF4-FFF2-40B4-BE49-F238E27FC236}">
                  <a16:creationId xmlns="" xmlns:a16="http://schemas.microsoft.com/office/drawing/2014/main" id="{43BDC16C-0DDA-401A-8B44-5FA7535AE411}"/>
                </a:ext>
              </a:extLst>
            </p:cNvPr>
            <p:cNvGrpSpPr/>
            <p:nvPr/>
          </p:nvGrpSpPr>
          <p:grpSpPr>
            <a:xfrm>
              <a:off x="6978883" y="3210484"/>
              <a:ext cx="561352" cy="256531"/>
              <a:chOff x="7103088" y="2565166"/>
              <a:chExt cx="561352" cy="256531"/>
            </a:xfrm>
          </p:grpSpPr>
          <p:sp>
            <p:nvSpPr>
              <p:cNvPr id="234" name="Oval 5">
                <a:extLst>
                  <a:ext uri="{FF2B5EF4-FFF2-40B4-BE49-F238E27FC236}">
                    <a16:creationId xmlns="" xmlns:a16="http://schemas.microsoft.com/office/drawing/2014/main" id="{EBEBA61F-047B-4DA6-99DF-1A1B56AF1F19}"/>
                  </a:ext>
                </a:extLst>
              </p:cNvPr>
              <p:cNvSpPr/>
              <p:nvPr/>
            </p:nvSpPr>
            <p:spPr>
              <a:xfrm>
                <a:off x="7333364" y="2720897"/>
                <a:ext cx="100800" cy="100800"/>
              </a:xfrm>
              <a:prstGeom prst="ellipse">
                <a:avLst/>
              </a:pr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35" name="TextBox 234">
                <a:extLst>
                  <a:ext uri="{FF2B5EF4-FFF2-40B4-BE49-F238E27FC236}">
                    <a16:creationId xmlns="" xmlns:a16="http://schemas.microsoft.com/office/drawing/2014/main" id="{AECB0FF6-2120-4F2F-9DD2-3F983305BC9D}"/>
                  </a:ext>
                </a:extLst>
              </p:cNvPr>
              <p:cNvSpPr txBox="1"/>
              <p:nvPr/>
            </p:nvSpPr>
            <p:spPr>
              <a:xfrm>
                <a:off x="7103088" y="2565166"/>
                <a:ext cx="561352"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Edge</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computing</a:t>
                </a:r>
                <a:endParaRPr lang="ko-KR" altLang="en-US" sz="800" dirty="0">
                  <a:latin typeface="SamsungOne 400" panose="020B0503030303020204" pitchFamily="34" charset="0"/>
                  <a:ea typeface="SamsungOne 400" panose="020B0503030303020204" pitchFamily="34" charset="0"/>
                </a:endParaRPr>
              </a:p>
            </p:txBody>
          </p:sp>
        </p:grpSp>
        <p:grpSp>
          <p:nvGrpSpPr>
            <p:cNvPr id="157" name="그룹 31">
              <a:extLst>
                <a:ext uri="{FF2B5EF4-FFF2-40B4-BE49-F238E27FC236}">
                  <a16:creationId xmlns="" xmlns:a16="http://schemas.microsoft.com/office/drawing/2014/main" id="{0E5529DB-DAA2-4031-BB53-994986D571F0}"/>
                </a:ext>
              </a:extLst>
            </p:cNvPr>
            <p:cNvGrpSpPr/>
            <p:nvPr/>
          </p:nvGrpSpPr>
          <p:grpSpPr>
            <a:xfrm>
              <a:off x="5237848" y="3877818"/>
              <a:ext cx="531873" cy="232468"/>
              <a:chOff x="7117828" y="2589229"/>
              <a:chExt cx="531873" cy="232468"/>
            </a:xfrm>
          </p:grpSpPr>
          <p:sp>
            <p:nvSpPr>
              <p:cNvPr id="232" name="Oval 5">
                <a:extLst>
                  <a:ext uri="{FF2B5EF4-FFF2-40B4-BE49-F238E27FC236}">
                    <a16:creationId xmlns="" xmlns:a16="http://schemas.microsoft.com/office/drawing/2014/main" id="{ABF495D6-7A7E-4B9E-9C46-DF8130EFB810}"/>
                  </a:ext>
                </a:extLst>
              </p:cNvPr>
              <p:cNvSpPr/>
              <p:nvPr/>
            </p:nvSpPr>
            <p:spPr>
              <a:xfrm>
                <a:off x="7333364" y="2720897"/>
                <a:ext cx="100800" cy="100800"/>
              </a:xfrm>
              <a:prstGeom prst="ellipse">
                <a:avLst/>
              </a:pr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33" name="TextBox 232">
                <a:extLst>
                  <a:ext uri="{FF2B5EF4-FFF2-40B4-BE49-F238E27FC236}">
                    <a16:creationId xmlns="" xmlns:a16="http://schemas.microsoft.com/office/drawing/2014/main" id="{1854E13E-3557-45A0-8DDA-8AC008F2E51E}"/>
                  </a:ext>
                </a:extLst>
              </p:cNvPr>
              <p:cNvSpPr txBox="1"/>
              <p:nvPr/>
            </p:nvSpPr>
            <p:spPr>
              <a:xfrm>
                <a:off x="7117828" y="2589229"/>
                <a:ext cx="531873"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Synthetic</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training data</a:t>
                </a:r>
                <a:endParaRPr lang="ko-KR" altLang="en-US" sz="800" dirty="0">
                  <a:latin typeface="SamsungOne 400" panose="020B0503030303020204" pitchFamily="34" charset="0"/>
                  <a:ea typeface="SamsungOne 400" panose="020B0503030303020204" pitchFamily="34" charset="0"/>
                </a:endParaRPr>
              </a:p>
            </p:txBody>
          </p:sp>
        </p:grpSp>
        <p:grpSp>
          <p:nvGrpSpPr>
            <p:cNvPr id="158" name="그룹 40">
              <a:extLst>
                <a:ext uri="{FF2B5EF4-FFF2-40B4-BE49-F238E27FC236}">
                  <a16:creationId xmlns="" xmlns:a16="http://schemas.microsoft.com/office/drawing/2014/main" id="{C749BBB6-E10A-4F24-BD61-BD02FF99E525}"/>
                </a:ext>
              </a:extLst>
            </p:cNvPr>
            <p:cNvGrpSpPr/>
            <p:nvPr/>
          </p:nvGrpSpPr>
          <p:grpSpPr>
            <a:xfrm>
              <a:off x="6696731" y="2864470"/>
              <a:ext cx="561352" cy="256531"/>
              <a:chOff x="7103088" y="2565166"/>
              <a:chExt cx="561352" cy="256531"/>
            </a:xfrm>
          </p:grpSpPr>
          <p:sp>
            <p:nvSpPr>
              <p:cNvPr id="230" name="Oval 5">
                <a:extLst>
                  <a:ext uri="{FF2B5EF4-FFF2-40B4-BE49-F238E27FC236}">
                    <a16:creationId xmlns="" xmlns:a16="http://schemas.microsoft.com/office/drawing/2014/main" id="{831FE88F-F7F6-4947-B0C2-4C6ED33DBBEC}"/>
                  </a:ext>
                </a:extLst>
              </p:cNvPr>
              <p:cNvSpPr/>
              <p:nvPr/>
            </p:nvSpPr>
            <p:spPr>
              <a:xfrm>
                <a:off x="7333364" y="2720897"/>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31" name="TextBox 230">
                <a:extLst>
                  <a:ext uri="{FF2B5EF4-FFF2-40B4-BE49-F238E27FC236}">
                    <a16:creationId xmlns="" xmlns:a16="http://schemas.microsoft.com/office/drawing/2014/main" id="{BDE4DD2E-B7F7-4BEE-BAEE-E89E0F3C2E55}"/>
                  </a:ext>
                </a:extLst>
              </p:cNvPr>
              <p:cNvSpPr txBox="1"/>
              <p:nvPr/>
            </p:nvSpPr>
            <p:spPr>
              <a:xfrm>
                <a:off x="7103088" y="2565166"/>
                <a:ext cx="561352"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Facial</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recognition</a:t>
                </a:r>
                <a:endParaRPr lang="ko-KR" altLang="en-US" sz="800" dirty="0">
                  <a:latin typeface="SamsungOne 400" panose="020B0503030303020204" pitchFamily="34" charset="0"/>
                  <a:ea typeface="SamsungOne 400" panose="020B0503030303020204" pitchFamily="34" charset="0"/>
                </a:endParaRPr>
              </a:p>
            </p:txBody>
          </p:sp>
        </p:grpSp>
        <p:grpSp>
          <p:nvGrpSpPr>
            <p:cNvPr id="159" name="그룹 43">
              <a:extLst>
                <a:ext uri="{FF2B5EF4-FFF2-40B4-BE49-F238E27FC236}">
                  <a16:creationId xmlns="" xmlns:a16="http://schemas.microsoft.com/office/drawing/2014/main" id="{3C22F429-027C-44E4-850F-5631D8E8F3DD}"/>
                </a:ext>
              </a:extLst>
            </p:cNvPr>
            <p:cNvGrpSpPr/>
            <p:nvPr/>
          </p:nvGrpSpPr>
          <p:grpSpPr>
            <a:xfrm>
              <a:off x="6395134" y="3607885"/>
              <a:ext cx="531873" cy="295521"/>
              <a:chOff x="7117828" y="2526176"/>
              <a:chExt cx="531873" cy="295521"/>
            </a:xfrm>
          </p:grpSpPr>
          <p:sp>
            <p:nvSpPr>
              <p:cNvPr id="228" name="Oval 5">
                <a:extLst>
                  <a:ext uri="{FF2B5EF4-FFF2-40B4-BE49-F238E27FC236}">
                    <a16:creationId xmlns="" xmlns:a16="http://schemas.microsoft.com/office/drawing/2014/main" id="{728DE108-B65F-4ADF-91BA-E8CCECAEB2CF}"/>
                  </a:ext>
                </a:extLst>
              </p:cNvPr>
              <p:cNvSpPr/>
              <p:nvPr/>
            </p:nvSpPr>
            <p:spPr>
              <a:xfrm>
                <a:off x="7333364" y="2720897"/>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29" name="TextBox 228">
                <a:extLst>
                  <a:ext uri="{FF2B5EF4-FFF2-40B4-BE49-F238E27FC236}">
                    <a16:creationId xmlns="" xmlns:a16="http://schemas.microsoft.com/office/drawing/2014/main" id="{A41EC56B-D264-4541-8EEF-A48CE5F7B17B}"/>
                  </a:ext>
                </a:extLst>
              </p:cNvPr>
              <p:cNvSpPr txBox="1"/>
              <p:nvPr/>
            </p:nvSpPr>
            <p:spPr>
              <a:xfrm>
                <a:off x="7117828" y="2526176"/>
                <a:ext cx="531873" cy="189166"/>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Medical</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imaging &amp;</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diagnostics</a:t>
                </a:r>
                <a:endParaRPr lang="ko-KR" altLang="en-US" sz="800" dirty="0">
                  <a:latin typeface="SamsungOne 400" panose="020B0503030303020204" pitchFamily="34" charset="0"/>
                  <a:ea typeface="SamsungOne 400" panose="020B0503030303020204" pitchFamily="34" charset="0"/>
                </a:endParaRPr>
              </a:p>
            </p:txBody>
          </p:sp>
        </p:grpSp>
        <p:grpSp>
          <p:nvGrpSpPr>
            <p:cNvPr id="160" name="그룹 46">
              <a:extLst>
                <a:ext uri="{FF2B5EF4-FFF2-40B4-BE49-F238E27FC236}">
                  <a16:creationId xmlns="" xmlns:a16="http://schemas.microsoft.com/office/drawing/2014/main" id="{D6261B43-2A02-47DA-B118-6BA55F80A44C}"/>
                </a:ext>
              </a:extLst>
            </p:cNvPr>
            <p:cNvGrpSpPr/>
            <p:nvPr/>
          </p:nvGrpSpPr>
          <p:grpSpPr>
            <a:xfrm>
              <a:off x="7058865" y="4495962"/>
              <a:ext cx="614720" cy="250178"/>
              <a:chOff x="7076405" y="2571519"/>
              <a:chExt cx="614720" cy="250178"/>
            </a:xfrm>
          </p:grpSpPr>
          <p:sp>
            <p:nvSpPr>
              <p:cNvPr id="226" name="Oval 5">
                <a:extLst>
                  <a:ext uri="{FF2B5EF4-FFF2-40B4-BE49-F238E27FC236}">
                    <a16:creationId xmlns="" xmlns:a16="http://schemas.microsoft.com/office/drawing/2014/main" id="{4794EA81-FE79-4070-A356-4EB0D8682661}"/>
                  </a:ext>
                </a:extLst>
              </p:cNvPr>
              <p:cNvSpPr/>
              <p:nvPr/>
            </p:nvSpPr>
            <p:spPr>
              <a:xfrm>
                <a:off x="7333364" y="2720897"/>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27" name="TextBox 226">
                <a:extLst>
                  <a:ext uri="{FF2B5EF4-FFF2-40B4-BE49-F238E27FC236}">
                    <a16:creationId xmlns="" xmlns:a16="http://schemas.microsoft.com/office/drawing/2014/main" id="{770C30C7-9F49-4864-AEB9-9E1558567E9B}"/>
                  </a:ext>
                </a:extLst>
              </p:cNvPr>
              <p:cNvSpPr txBox="1"/>
              <p:nvPr/>
            </p:nvSpPr>
            <p:spPr>
              <a:xfrm>
                <a:off x="7076405" y="2571519"/>
                <a:ext cx="614720"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Autonomous</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navigation</a:t>
                </a:r>
                <a:endParaRPr lang="ko-KR" altLang="en-US" sz="800" dirty="0">
                  <a:latin typeface="SamsungOne 400" panose="020B0503030303020204" pitchFamily="34" charset="0"/>
                  <a:ea typeface="SamsungOne 400" panose="020B0503030303020204" pitchFamily="34" charset="0"/>
                </a:endParaRPr>
              </a:p>
            </p:txBody>
          </p:sp>
        </p:grpSp>
        <p:grpSp>
          <p:nvGrpSpPr>
            <p:cNvPr id="161" name="그룹 49">
              <a:extLst>
                <a:ext uri="{FF2B5EF4-FFF2-40B4-BE49-F238E27FC236}">
                  <a16:creationId xmlns="" xmlns:a16="http://schemas.microsoft.com/office/drawing/2014/main" id="{B4D6D8ED-1746-4AAF-929E-83AB8D65ED7D}"/>
                </a:ext>
              </a:extLst>
            </p:cNvPr>
            <p:cNvGrpSpPr/>
            <p:nvPr/>
          </p:nvGrpSpPr>
          <p:grpSpPr>
            <a:xfrm>
              <a:off x="5971078" y="4057190"/>
              <a:ext cx="531873" cy="301197"/>
              <a:chOff x="7136880" y="2720897"/>
              <a:chExt cx="531873" cy="301197"/>
            </a:xfrm>
          </p:grpSpPr>
          <p:sp>
            <p:nvSpPr>
              <p:cNvPr id="224" name="Oval 5">
                <a:extLst>
                  <a:ext uri="{FF2B5EF4-FFF2-40B4-BE49-F238E27FC236}">
                    <a16:creationId xmlns="" xmlns:a16="http://schemas.microsoft.com/office/drawing/2014/main" id="{75A47742-8934-460A-9748-8907459480D3}"/>
                  </a:ext>
                </a:extLst>
              </p:cNvPr>
              <p:cNvSpPr/>
              <p:nvPr/>
            </p:nvSpPr>
            <p:spPr>
              <a:xfrm>
                <a:off x="7333364" y="2720897"/>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25" name="TextBox 224">
                <a:extLst>
                  <a:ext uri="{FF2B5EF4-FFF2-40B4-BE49-F238E27FC236}">
                    <a16:creationId xmlns="" xmlns:a16="http://schemas.microsoft.com/office/drawing/2014/main" id="{243B7850-7320-4FAE-A000-5B9A5316DDAD}"/>
                  </a:ext>
                </a:extLst>
              </p:cNvPr>
              <p:cNvSpPr txBox="1"/>
              <p:nvPr/>
            </p:nvSpPr>
            <p:spPr>
              <a:xfrm>
                <a:off x="7136880" y="2895983"/>
                <a:ext cx="531873"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Crop</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monitoring</a:t>
                </a:r>
                <a:endParaRPr lang="ko-KR" altLang="en-US" sz="800" dirty="0">
                  <a:latin typeface="SamsungOne 400" panose="020B0503030303020204" pitchFamily="34" charset="0"/>
                  <a:ea typeface="SamsungOne 400" panose="020B0503030303020204" pitchFamily="34" charset="0"/>
                </a:endParaRPr>
              </a:p>
            </p:txBody>
          </p:sp>
        </p:grpSp>
        <p:grpSp>
          <p:nvGrpSpPr>
            <p:cNvPr id="162" name="그룹 12">
              <a:extLst>
                <a:ext uri="{FF2B5EF4-FFF2-40B4-BE49-F238E27FC236}">
                  <a16:creationId xmlns="" xmlns:a16="http://schemas.microsoft.com/office/drawing/2014/main" id="{DF47A8E3-0372-4A35-9C55-340BFE5EEA5E}"/>
                </a:ext>
              </a:extLst>
            </p:cNvPr>
            <p:cNvGrpSpPr/>
            <p:nvPr/>
          </p:nvGrpSpPr>
          <p:grpSpPr>
            <a:xfrm>
              <a:off x="4935487" y="4574669"/>
              <a:ext cx="673091" cy="234126"/>
              <a:chOff x="5441178" y="4588958"/>
              <a:chExt cx="673091" cy="234126"/>
            </a:xfrm>
          </p:grpSpPr>
          <p:sp>
            <p:nvSpPr>
              <p:cNvPr id="222" name="Oval 5">
                <a:extLst>
                  <a:ext uri="{FF2B5EF4-FFF2-40B4-BE49-F238E27FC236}">
                    <a16:creationId xmlns="" xmlns:a16="http://schemas.microsoft.com/office/drawing/2014/main" id="{F2301C52-F6BC-401A-BB8D-B6ADE8191C14}"/>
                  </a:ext>
                </a:extLst>
              </p:cNvPr>
              <p:cNvSpPr/>
              <p:nvPr/>
            </p:nvSpPr>
            <p:spPr>
              <a:xfrm>
                <a:off x="5727322" y="4722284"/>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23" name="TextBox 222">
                <a:extLst>
                  <a:ext uri="{FF2B5EF4-FFF2-40B4-BE49-F238E27FC236}">
                    <a16:creationId xmlns="" xmlns:a16="http://schemas.microsoft.com/office/drawing/2014/main" id="{0B0BBA64-BD73-40AA-959E-742BDA75958D}"/>
                  </a:ext>
                </a:extLst>
              </p:cNvPr>
              <p:cNvSpPr txBox="1"/>
              <p:nvPr/>
            </p:nvSpPr>
            <p:spPr>
              <a:xfrm>
                <a:off x="5441178" y="4588958"/>
                <a:ext cx="673091"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Check-out free</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retail</a:t>
                </a:r>
                <a:endParaRPr lang="ko-KR" altLang="en-US" sz="800" dirty="0">
                  <a:latin typeface="SamsungOne 400" panose="020B0503030303020204" pitchFamily="34" charset="0"/>
                  <a:ea typeface="SamsungOne 400" panose="020B0503030303020204" pitchFamily="34" charset="0"/>
                </a:endParaRPr>
              </a:p>
            </p:txBody>
          </p:sp>
        </p:grpSp>
        <p:grpSp>
          <p:nvGrpSpPr>
            <p:cNvPr id="163" name="그룹 58">
              <a:extLst>
                <a:ext uri="{FF2B5EF4-FFF2-40B4-BE49-F238E27FC236}">
                  <a16:creationId xmlns="" xmlns:a16="http://schemas.microsoft.com/office/drawing/2014/main" id="{4CD8E68F-DC2F-4988-82D3-80731A77B0F2}"/>
                </a:ext>
              </a:extLst>
            </p:cNvPr>
            <p:cNvGrpSpPr/>
            <p:nvPr/>
          </p:nvGrpSpPr>
          <p:grpSpPr>
            <a:xfrm>
              <a:off x="3989871" y="4480950"/>
              <a:ext cx="879564" cy="100800"/>
              <a:chOff x="3980727" y="4480950"/>
              <a:chExt cx="879564" cy="100800"/>
            </a:xfrm>
          </p:grpSpPr>
          <p:sp>
            <p:nvSpPr>
              <p:cNvPr id="220" name="Oval 5">
                <a:extLst>
                  <a:ext uri="{FF2B5EF4-FFF2-40B4-BE49-F238E27FC236}">
                    <a16:creationId xmlns="" xmlns:a16="http://schemas.microsoft.com/office/drawing/2014/main" id="{6A4378C3-C9E4-46DF-AD1C-BCE376C14F26}"/>
                  </a:ext>
                </a:extLst>
              </p:cNvPr>
              <p:cNvSpPr/>
              <p:nvPr/>
            </p:nvSpPr>
            <p:spPr>
              <a:xfrm>
                <a:off x="4749991" y="4480950"/>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21" name="TextBox 220">
                <a:extLst>
                  <a:ext uri="{FF2B5EF4-FFF2-40B4-BE49-F238E27FC236}">
                    <a16:creationId xmlns="" xmlns:a16="http://schemas.microsoft.com/office/drawing/2014/main" id="{9DD6765F-4606-44EA-9EE1-6818A194D11C}"/>
                  </a:ext>
                </a:extLst>
              </p:cNvPr>
              <p:cNvSpPr txBox="1"/>
              <p:nvPr/>
            </p:nvSpPr>
            <p:spPr>
              <a:xfrm>
                <a:off x="3980727" y="4512120"/>
                <a:ext cx="879564" cy="63056"/>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Anti-counterfeit</a:t>
                </a:r>
                <a:endParaRPr lang="ko-KR" altLang="en-US" sz="800" dirty="0">
                  <a:latin typeface="SamsungOne 400" panose="020B0503030303020204" pitchFamily="34" charset="0"/>
                  <a:ea typeface="SamsungOne 400" panose="020B0503030303020204" pitchFamily="34" charset="0"/>
                </a:endParaRPr>
              </a:p>
            </p:txBody>
          </p:sp>
        </p:grpSp>
        <p:grpSp>
          <p:nvGrpSpPr>
            <p:cNvPr id="164" name="그룹 59">
              <a:extLst>
                <a:ext uri="{FF2B5EF4-FFF2-40B4-BE49-F238E27FC236}">
                  <a16:creationId xmlns="" xmlns:a16="http://schemas.microsoft.com/office/drawing/2014/main" id="{CB288391-78B8-44B0-AF06-DA63764059FC}"/>
                </a:ext>
              </a:extLst>
            </p:cNvPr>
            <p:cNvGrpSpPr/>
            <p:nvPr/>
          </p:nvGrpSpPr>
          <p:grpSpPr>
            <a:xfrm>
              <a:off x="5343873" y="4808795"/>
              <a:ext cx="629061" cy="300094"/>
              <a:chOff x="7088286" y="2720897"/>
              <a:chExt cx="629061" cy="300094"/>
            </a:xfrm>
          </p:grpSpPr>
          <p:sp>
            <p:nvSpPr>
              <p:cNvPr id="218" name="Oval 5">
                <a:extLst>
                  <a:ext uri="{FF2B5EF4-FFF2-40B4-BE49-F238E27FC236}">
                    <a16:creationId xmlns="" xmlns:a16="http://schemas.microsoft.com/office/drawing/2014/main" id="{C362361A-DBF4-4442-B5CC-7C74B1174BBD}"/>
                  </a:ext>
                </a:extLst>
              </p:cNvPr>
              <p:cNvSpPr/>
              <p:nvPr/>
            </p:nvSpPr>
            <p:spPr>
              <a:xfrm>
                <a:off x="7333364" y="2720897"/>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19" name="TextBox 218">
                <a:extLst>
                  <a:ext uri="{FF2B5EF4-FFF2-40B4-BE49-F238E27FC236}">
                    <a16:creationId xmlns="" xmlns:a16="http://schemas.microsoft.com/office/drawing/2014/main" id="{331CB389-5DAE-4804-B329-8D88A9B1BB12}"/>
                  </a:ext>
                </a:extLst>
              </p:cNvPr>
              <p:cNvSpPr txBox="1"/>
              <p:nvPr/>
            </p:nvSpPr>
            <p:spPr>
              <a:xfrm>
                <a:off x="7088286" y="2894880"/>
                <a:ext cx="629061"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Auto claims</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processing</a:t>
                </a:r>
                <a:endParaRPr lang="ko-KR" altLang="en-US" sz="800" dirty="0">
                  <a:latin typeface="SamsungOne 400" panose="020B0503030303020204" pitchFamily="34" charset="0"/>
                  <a:ea typeface="SamsungOne 400" panose="020B0503030303020204" pitchFamily="34" charset="0"/>
                </a:endParaRPr>
              </a:p>
            </p:txBody>
          </p:sp>
        </p:grpSp>
        <p:grpSp>
          <p:nvGrpSpPr>
            <p:cNvPr id="165" name="그룹 72">
              <a:extLst>
                <a:ext uri="{FF2B5EF4-FFF2-40B4-BE49-F238E27FC236}">
                  <a16:creationId xmlns="" xmlns:a16="http://schemas.microsoft.com/office/drawing/2014/main" id="{0FA17767-D1F9-48B8-BEB9-EAE68C00AF6C}"/>
                </a:ext>
              </a:extLst>
            </p:cNvPr>
            <p:cNvGrpSpPr/>
            <p:nvPr/>
          </p:nvGrpSpPr>
          <p:grpSpPr>
            <a:xfrm>
              <a:off x="4878323" y="3068620"/>
              <a:ext cx="761028" cy="289390"/>
              <a:chOff x="4302016" y="3044363"/>
              <a:chExt cx="761028" cy="289390"/>
            </a:xfrm>
          </p:grpSpPr>
          <p:sp>
            <p:nvSpPr>
              <p:cNvPr id="216" name="Oval 5">
                <a:extLst>
                  <a:ext uri="{FF2B5EF4-FFF2-40B4-BE49-F238E27FC236}">
                    <a16:creationId xmlns="" xmlns:a16="http://schemas.microsoft.com/office/drawing/2014/main" id="{61768161-B64E-4B3A-9AE1-13A308A2850E}"/>
                  </a:ext>
                </a:extLst>
              </p:cNvPr>
              <p:cNvSpPr/>
              <p:nvPr/>
            </p:nvSpPr>
            <p:spPr>
              <a:xfrm>
                <a:off x="4632130" y="3044363"/>
                <a:ext cx="100800" cy="100800"/>
              </a:xfrm>
              <a:prstGeom prst="ellipse">
                <a:avLst/>
              </a:prstGeom>
              <a:solidFill>
                <a:srgbClr val="99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17" name="TextBox 216">
                <a:extLst>
                  <a:ext uri="{FF2B5EF4-FFF2-40B4-BE49-F238E27FC236}">
                    <a16:creationId xmlns="" xmlns:a16="http://schemas.microsoft.com/office/drawing/2014/main" id="{326C91A4-F11F-4176-98E9-8C1A36A22D9F}"/>
                  </a:ext>
                </a:extLst>
              </p:cNvPr>
              <p:cNvSpPr txBox="1"/>
              <p:nvPr/>
            </p:nvSpPr>
            <p:spPr>
              <a:xfrm>
                <a:off x="4302016" y="3207642"/>
                <a:ext cx="761028"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Conversational</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agents</a:t>
                </a:r>
                <a:endParaRPr lang="ko-KR" altLang="en-US" sz="800" dirty="0">
                  <a:latin typeface="SamsungOne 400" panose="020B0503030303020204" pitchFamily="34" charset="0"/>
                  <a:ea typeface="SamsungOne 400" panose="020B0503030303020204" pitchFamily="34" charset="0"/>
                </a:endParaRPr>
              </a:p>
            </p:txBody>
          </p:sp>
        </p:grpSp>
        <p:grpSp>
          <p:nvGrpSpPr>
            <p:cNvPr id="166" name="그룹 73">
              <a:extLst>
                <a:ext uri="{FF2B5EF4-FFF2-40B4-BE49-F238E27FC236}">
                  <a16:creationId xmlns="" xmlns:a16="http://schemas.microsoft.com/office/drawing/2014/main" id="{2585AD13-AB24-4147-99E2-E2D62246D8DC}"/>
                </a:ext>
              </a:extLst>
            </p:cNvPr>
            <p:cNvGrpSpPr/>
            <p:nvPr/>
          </p:nvGrpSpPr>
          <p:grpSpPr>
            <a:xfrm>
              <a:off x="5729481" y="3783865"/>
              <a:ext cx="643076" cy="230384"/>
              <a:chOff x="4360992" y="2914779"/>
              <a:chExt cx="643076" cy="230384"/>
            </a:xfrm>
          </p:grpSpPr>
          <p:sp>
            <p:nvSpPr>
              <p:cNvPr id="214" name="Oval 5">
                <a:extLst>
                  <a:ext uri="{FF2B5EF4-FFF2-40B4-BE49-F238E27FC236}">
                    <a16:creationId xmlns="" xmlns:a16="http://schemas.microsoft.com/office/drawing/2014/main" id="{8F066C7B-3C1A-4BA7-A784-A8AEEE5C95F9}"/>
                  </a:ext>
                </a:extLst>
              </p:cNvPr>
              <p:cNvSpPr/>
              <p:nvPr/>
            </p:nvSpPr>
            <p:spPr>
              <a:xfrm>
                <a:off x="4632130" y="3044363"/>
                <a:ext cx="100800" cy="100800"/>
              </a:xfrm>
              <a:prstGeom prst="ellipse">
                <a:avLst/>
              </a:prstGeom>
              <a:solidFill>
                <a:srgbClr val="99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15" name="TextBox 214">
                <a:extLst>
                  <a:ext uri="{FF2B5EF4-FFF2-40B4-BE49-F238E27FC236}">
                    <a16:creationId xmlns="" xmlns:a16="http://schemas.microsoft.com/office/drawing/2014/main" id="{638B5CC6-9965-4150-B71F-763DC9AF2654}"/>
                  </a:ext>
                </a:extLst>
              </p:cNvPr>
              <p:cNvSpPr txBox="1"/>
              <p:nvPr/>
            </p:nvSpPr>
            <p:spPr>
              <a:xfrm>
                <a:off x="4360992" y="2914779"/>
                <a:ext cx="643076"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E-commerce</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search</a:t>
                </a:r>
                <a:endParaRPr lang="ko-KR" altLang="en-US" sz="800" dirty="0">
                  <a:latin typeface="SamsungOne 400" panose="020B0503030303020204" pitchFamily="34" charset="0"/>
                  <a:ea typeface="SamsungOne 400" panose="020B0503030303020204" pitchFamily="34" charset="0"/>
                </a:endParaRPr>
              </a:p>
            </p:txBody>
          </p:sp>
        </p:grpSp>
        <p:grpSp>
          <p:nvGrpSpPr>
            <p:cNvPr id="167" name="그룹 76">
              <a:extLst>
                <a:ext uri="{FF2B5EF4-FFF2-40B4-BE49-F238E27FC236}">
                  <a16:creationId xmlns="" xmlns:a16="http://schemas.microsoft.com/office/drawing/2014/main" id="{CD9EFAE8-D80C-40F6-BD87-7DC7B6A09E9C}"/>
                </a:ext>
              </a:extLst>
            </p:cNvPr>
            <p:cNvGrpSpPr/>
            <p:nvPr/>
          </p:nvGrpSpPr>
          <p:grpSpPr>
            <a:xfrm>
              <a:off x="5500339" y="4153227"/>
              <a:ext cx="643076" cy="301197"/>
              <a:chOff x="4360992" y="3044363"/>
              <a:chExt cx="643076" cy="301197"/>
            </a:xfrm>
          </p:grpSpPr>
          <p:sp>
            <p:nvSpPr>
              <p:cNvPr id="212" name="Oval 5">
                <a:extLst>
                  <a:ext uri="{FF2B5EF4-FFF2-40B4-BE49-F238E27FC236}">
                    <a16:creationId xmlns="" xmlns:a16="http://schemas.microsoft.com/office/drawing/2014/main" id="{D6BAA0B4-17A9-4340-BA9E-A72AB5E49511}"/>
                  </a:ext>
                </a:extLst>
              </p:cNvPr>
              <p:cNvSpPr/>
              <p:nvPr/>
            </p:nvSpPr>
            <p:spPr>
              <a:xfrm>
                <a:off x="4632130" y="3044363"/>
                <a:ext cx="100800" cy="100800"/>
              </a:xfrm>
              <a:prstGeom prst="ellipse">
                <a:avLst/>
              </a:prstGeom>
              <a:solidFill>
                <a:srgbClr val="99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13" name="TextBox 212">
                <a:extLst>
                  <a:ext uri="{FF2B5EF4-FFF2-40B4-BE49-F238E27FC236}">
                    <a16:creationId xmlns="" xmlns:a16="http://schemas.microsoft.com/office/drawing/2014/main" id="{AEB40C72-2DD6-4F83-882E-95A91E2E3E91}"/>
                  </a:ext>
                </a:extLst>
              </p:cNvPr>
              <p:cNvSpPr txBox="1"/>
              <p:nvPr/>
            </p:nvSpPr>
            <p:spPr>
              <a:xfrm>
                <a:off x="4360992" y="3219449"/>
                <a:ext cx="643076"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Language</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translation</a:t>
                </a:r>
                <a:endParaRPr lang="ko-KR" altLang="en-US" sz="800" dirty="0">
                  <a:latin typeface="SamsungOne 400" panose="020B0503030303020204" pitchFamily="34" charset="0"/>
                  <a:ea typeface="SamsungOne 400" panose="020B0503030303020204" pitchFamily="34" charset="0"/>
                </a:endParaRPr>
              </a:p>
            </p:txBody>
          </p:sp>
        </p:grpSp>
        <p:grpSp>
          <p:nvGrpSpPr>
            <p:cNvPr id="168" name="그룹 79">
              <a:extLst>
                <a:ext uri="{FF2B5EF4-FFF2-40B4-BE49-F238E27FC236}">
                  <a16:creationId xmlns="" xmlns:a16="http://schemas.microsoft.com/office/drawing/2014/main" id="{1A179D2E-720C-4701-B351-A32CFDA2A131}"/>
                </a:ext>
              </a:extLst>
            </p:cNvPr>
            <p:cNvGrpSpPr/>
            <p:nvPr/>
          </p:nvGrpSpPr>
          <p:grpSpPr>
            <a:xfrm>
              <a:off x="4750927" y="4126775"/>
              <a:ext cx="643076" cy="301197"/>
              <a:chOff x="4360992" y="3044363"/>
              <a:chExt cx="643076" cy="301197"/>
            </a:xfrm>
          </p:grpSpPr>
          <p:sp>
            <p:nvSpPr>
              <p:cNvPr id="210" name="Oval 5">
                <a:extLst>
                  <a:ext uri="{FF2B5EF4-FFF2-40B4-BE49-F238E27FC236}">
                    <a16:creationId xmlns="" xmlns:a16="http://schemas.microsoft.com/office/drawing/2014/main" id="{0D246698-5DF6-4776-9DA7-92170B61A788}"/>
                  </a:ext>
                </a:extLst>
              </p:cNvPr>
              <p:cNvSpPr/>
              <p:nvPr/>
            </p:nvSpPr>
            <p:spPr>
              <a:xfrm>
                <a:off x="4632130" y="3044363"/>
                <a:ext cx="100800" cy="100800"/>
              </a:xfrm>
              <a:prstGeom prst="ellipse">
                <a:avLst/>
              </a:prstGeom>
              <a:solidFill>
                <a:srgbClr val="99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11" name="TextBox 210">
                <a:extLst>
                  <a:ext uri="{FF2B5EF4-FFF2-40B4-BE49-F238E27FC236}">
                    <a16:creationId xmlns="" xmlns:a16="http://schemas.microsoft.com/office/drawing/2014/main" id="{D3CAAE1F-28C0-4E54-8B69-9A60E4B0204F}"/>
                  </a:ext>
                </a:extLst>
              </p:cNvPr>
              <p:cNvSpPr txBox="1"/>
              <p:nvPr/>
            </p:nvSpPr>
            <p:spPr>
              <a:xfrm>
                <a:off x="4360992" y="3219449"/>
                <a:ext cx="643076"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Back office</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automation</a:t>
                </a:r>
                <a:endParaRPr lang="ko-KR" altLang="en-US" sz="800" dirty="0">
                  <a:latin typeface="SamsungOne 400" panose="020B0503030303020204" pitchFamily="34" charset="0"/>
                  <a:ea typeface="SamsungOne 400" panose="020B0503030303020204" pitchFamily="34" charset="0"/>
                </a:endParaRPr>
              </a:p>
            </p:txBody>
          </p:sp>
        </p:grpSp>
        <p:grpSp>
          <p:nvGrpSpPr>
            <p:cNvPr id="169" name="그룹 82">
              <a:extLst>
                <a:ext uri="{FF2B5EF4-FFF2-40B4-BE49-F238E27FC236}">
                  <a16:creationId xmlns="" xmlns:a16="http://schemas.microsoft.com/office/drawing/2014/main" id="{FC4170C5-DA22-464E-892D-2D360A6FF4CF}"/>
                </a:ext>
              </a:extLst>
            </p:cNvPr>
            <p:cNvGrpSpPr/>
            <p:nvPr/>
          </p:nvGrpSpPr>
          <p:grpSpPr>
            <a:xfrm>
              <a:off x="4101738" y="5046093"/>
              <a:ext cx="760584" cy="248918"/>
              <a:chOff x="4302238" y="2896245"/>
              <a:chExt cx="760584" cy="248918"/>
            </a:xfrm>
          </p:grpSpPr>
          <p:sp>
            <p:nvSpPr>
              <p:cNvPr id="208" name="Oval 5">
                <a:extLst>
                  <a:ext uri="{FF2B5EF4-FFF2-40B4-BE49-F238E27FC236}">
                    <a16:creationId xmlns="" xmlns:a16="http://schemas.microsoft.com/office/drawing/2014/main" id="{97A94578-5FFF-42DD-B371-3C3BBB4629B5}"/>
                  </a:ext>
                </a:extLst>
              </p:cNvPr>
              <p:cNvSpPr/>
              <p:nvPr/>
            </p:nvSpPr>
            <p:spPr>
              <a:xfrm>
                <a:off x="4632130" y="3044363"/>
                <a:ext cx="100800" cy="100800"/>
              </a:xfrm>
              <a:prstGeom prst="ellipse">
                <a:avLst/>
              </a:prstGeom>
              <a:solidFill>
                <a:srgbClr val="99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09" name="TextBox 208">
                <a:extLst>
                  <a:ext uri="{FF2B5EF4-FFF2-40B4-BE49-F238E27FC236}">
                    <a16:creationId xmlns="" xmlns:a16="http://schemas.microsoft.com/office/drawing/2014/main" id="{690502A6-6CB1-4FD0-B900-EC4D8FD1FC42}"/>
                  </a:ext>
                </a:extLst>
              </p:cNvPr>
              <p:cNvSpPr txBox="1"/>
              <p:nvPr/>
            </p:nvSpPr>
            <p:spPr>
              <a:xfrm>
                <a:off x="4302238" y="2896245"/>
                <a:ext cx="760584"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Clinical trial</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enrollment</a:t>
                </a:r>
                <a:endParaRPr lang="ko-KR" altLang="en-US" sz="800" dirty="0">
                  <a:latin typeface="SamsungOne 400" panose="020B0503030303020204" pitchFamily="34" charset="0"/>
                  <a:ea typeface="SamsungOne 400" panose="020B0503030303020204" pitchFamily="34" charset="0"/>
                </a:endParaRPr>
              </a:p>
            </p:txBody>
          </p:sp>
        </p:grpSp>
        <p:grpSp>
          <p:nvGrpSpPr>
            <p:cNvPr id="170" name="그룹 89">
              <a:extLst>
                <a:ext uri="{FF2B5EF4-FFF2-40B4-BE49-F238E27FC236}">
                  <a16:creationId xmlns="" xmlns:a16="http://schemas.microsoft.com/office/drawing/2014/main" id="{3D6CC539-62E5-45EC-B950-799653861F87}"/>
                </a:ext>
              </a:extLst>
            </p:cNvPr>
            <p:cNvGrpSpPr/>
            <p:nvPr/>
          </p:nvGrpSpPr>
          <p:grpSpPr>
            <a:xfrm>
              <a:off x="5835983" y="3231900"/>
              <a:ext cx="561352" cy="259705"/>
              <a:chOff x="7103088" y="2561992"/>
              <a:chExt cx="561352" cy="259705"/>
            </a:xfrm>
          </p:grpSpPr>
          <p:sp>
            <p:nvSpPr>
              <p:cNvPr id="206" name="Oval 5">
                <a:extLst>
                  <a:ext uri="{FF2B5EF4-FFF2-40B4-BE49-F238E27FC236}">
                    <a16:creationId xmlns="" xmlns:a16="http://schemas.microsoft.com/office/drawing/2014/main" id="{4E2489ED-DB4B-4E30-A8D0-D2FD56415E5B}"/>
                  </a:ext>
                </a:extLst>
              </p:cNvPr>
              <p:cNvSpPr/>
              <p:nvPr/>
            </p:nvSpPr>
            <p:spPr>
              <a:xfrm>
                <a:off x="7333364" y="2720897"/>
                <a:ext cx="100800" cy="1008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07" name="TextBox 206">
                <a:extLst>
                  <a:ext uri="{FF2B5EF4-FFF2-40B4-BE49-F238E27FC236}">
                    <a16:creationId xmlns="" xmlns:a16="http://schemas.microsoft.com/office/drawing/2014/main" id="{5C84324D-5CD6-49E1-B4ED-72D673AB34BE}"/>
                  </a:ext>
                </a:extLst>
              </p:cNvPr>
              <p:cNvSpPr txBox="1"/>
              <p:nvPr/>
            </p:nvSpPr>
            <p:spPr>
              <a:xfrm>
                <a:off x="7103088" y="2561992"/>
                <a:ext cx="561352"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Predictive</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maintenance</a:t>
                </a:r>
                <a:endParaRPr lang="ko-KR" altLang="en-US" sz="800" dirty="0">
                  <a:latin typeface="SamsungOne 400" panose="020B0503030303020204" pitchFamily="34" charset="0"/>
                  <a:ea typeface="SamsungOne 400" panose="020B0503030303020204" pitchFamily="34" charset="0"/>
                </a:endParaRPr>
              </a:p>
            </p:txBody>
          </p:sp>
        </p:grpSp>
        <p:grpSp>
          <p:nvGrpSpPr>
            <p:cNvPr id="171" name="그룹 92">
              <a:extLst>
                <a:ext uri="{FF2B5EF4-FFF2-40B4-BE49-F238E27FC236}">
                  <a16:creationId xmlns="" xmlns:a16="http://schemas.microsoft.com/office/drawing/2014/main" id="{D7D01971-6A03-45A6-B98D-38CAE17EA1AA}"/>
                </a:ext>
              </a:extLst>
            </p:cNvPr>
            <p:cNvGrpSpPr/>
            <p:nvPr/>
          </p:nvGrpSpPr>
          <p:grpSpPr>
            <a:xfrm>
              <a:off x="5262676" y="3509856"/>
              <a:ext cx="611722" cy="126111"/>
              <a:chOff x="6822442" y="2712604"/>
              <a:chExt cx="611722" cy="126111"/>
            </a:xfrm>
          </p:grpSpPr>
          <p:sp>
            <p:nvSpPr>
              <p:cNvPr id="204" name="Oval 5">
                <a:extLst>
                  <a:ext uri="{FF2B5EF4-FFF2-40B4-BE49-F238E27FC236}">
                    <a16:creationId xmlns="" xmlns:a16="http://schemas.microsoft.com/office/drawing/2014/main" id="{59DCCB05-B764-471B-AF9E-7786818B585D}"/>
                  </a:ext>
                </a:extLst>
              </p:cNvPr>
              <p:cNvSpPr/>
              <p:nvPr/>
            </p:nvSpPr>
            <p:spPr>
              <a:xfrm>
                <a:off x="7333364" y="2720897"/>
                <a:ext cx="100800" cy="1008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05" name="TextBox 204">
                <a:extLst>
                  <a:ext uri="{FF2B5EF4-FFF2-40B4-BE49-F238E27FC236}">
                    <a16:creationId xmlns="" xmlns:a16="http://schemas.microsoft.com/office/drawing/2014/main" id="{C4351970-1028-47C0-A57A-6BB1AA4EA724}"/>
                  </a:ext>
                </a:extLst>
              </p:cNvPr>
              <p:cNvSpPr txBox="1"/>
              <p:nvPr/>
            </p:nvSpPr>
            <p:spPr>
              <a:xfrm>
                <a:off x="6822442" y="2712604"/>
                <a:ext cx="561351"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Cyber threat</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hunting</a:t>
                </a:r>
                <a:endParaRPr lang="ko-KR" altLang="en-US" sz="800" dirty="0">
                  <a:latin typeface="SamsungOne 400" panose="020B0503030303020204" pitchFamily="34" charset="0"/>
                  <a:ea typeface="SamsungOne 400" panose="020B0503030303020204" pitchFamily="34" charset="0"/>
                </a:endParaRPr>
              </a:p>
            </p:txBody>
          </p:sp>
        </p:grpSp>
        <p:grpSp>
          <p:nvGrpSpPr>
            <p:cNvPr id="172" name="그룹 98">
              <a:extLst>
                <a:ext uri="{FF2B5EF4-FFF2-40B4-BE49-F238E27FC236}">
                  <a16:creationId xmlns="" xmlns:a16="http://schemas.microsoft.com/office/drawing/2014/main" id="{46B2EA0A-E118-4734-A9F4-0F14E24C72B8}"/>
                </a:ext>
              </a:extLst>
            </p:cNvPr>
            <p:cNvGrpSpPr/>
            <p:nvPr/>
          </p:nvGrpSpPr>
          <p:grpSpPr>
            <a:xfrm>
              <a:off x="4459232" y="4917315"/>
              <a:ext cx="952640" cy="234126"/>
              <a:chOff x="6112220" y="4397730"/>
              <a:chExt cx="952640" cy="234126"/>
            </a:xfrm>
          </p:grpSpPr>
          <p:sp>
            <p:nvSpPr>
              <p:cNvPr id="202" name="Oval 5">
                <a:extLst>
                  <a:ext uri="{FF2B5EF4-FFF2-40B4-BE49-F238E27FC236}">
                    <a16:creationId xmlns="" xmlns:a16="http://schemas.microsoft.com/office/drawing/2014/main" id="{173027A6-F1E9-48EA-A13B-C60F50516865}"/>
                  </a:ext>
                </a:extLst>
              </p:cNvPr>
              <p:cNvSpPr/>
              <p:nvPr/>
            </p:nvSpPr>
            <p:spPr>
              <a:xfrm>
                <a:off x="6538139" y="4531056"/>
                <a:ext cx="100800" cy="1008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03" name="TextBox 202">
                <a:extLst>
                  <a:ext uri="{FF2B5EF4-FFF2-40B4-BE49-F238E27FC236}">
                    <a16:creationId xmlns="" xmlns:a16="http://schemas.microsoft.com/office/drawing/2014/main" id="{7138C387-4BFA-4348-9EC0-1E21619409CC}"/>
                  </a:ext>
                </a:extLst>
              </p:cNvPr>
              <p:cNvSpPr txBox="1"/>
              <p:nvPr/>
            </p:nvSpPr>
            <p:spPr>
              <a:xfrm>
                <a:off x="6112220" y="4397730"/>
                <a:ext cx="952640"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Advanced healthcare</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biometrics</a:t>
                </a:r>
                <a:endParaRPr lang="ko-KR" altLang="en-US" sz="800" dirty="0">
                  <a:latin typeface="SamsungOne 400" panose="020B0503030303020204" pitchFamily="34" charset="0"/>
                  <a:ea typeface="SamsungOne 400" panose="020B0503030303020204" pitchFamily="34" charset="0"/>
                </a:endParaRPr>
              </a:p>
            </p:txBody>
          </p:sp>
        </p:grpSp>
        <p:grpSp>
          <p:nvGrpSpPr>
            <p:cNvPr id="173" name="그룹 102">
              <a:extLst>
                <a:ext uri="{FF2B5EF4-FFF2-40B4-BE49-F238E27FC236}">
                  <a16:creationId xmlns="" xmlns:a16="http://schemas.microsoft.com/office/drawing/2014/main" id="{01FEFC1E-FF86-449A-8C95-5CAC0F839138}"/>
                </a:ext>
              </a:extLst>
            </p:cNvPr>
            <p:cNvGrpSpPr/>
            <p:nvPr/>
          </p:nvGrpSpPr>
          <p:grpSpPr>
            <a:xfrm>
              <a:off x="3883226" y="5324952"/>
              <a:ext cx="631747" cy="215660"/>
              <a:chOff x="6170697" y="4573421"/>
              <a:chExt cx="631747" cy="215660"/>
            </a:xfrm>
          </p:grpSpPr>
          <p:sp>
            <p:nvSpPr>
              <p:cNvPr id="200" name="Oval 5">
                <a:extLst>
                  <a:ext uri="{FF2B5EF4-FFF2-40B4-BE49-F238E27FC236}">
                    <a16:creationId xmlns="" xmlns:a16="http://schemas.microsoft.com/office/drawing/2014/main" id="{EA044905-F959-4084-8AB9-6440856B578E}"/>
                  </a:ext>
                </a:extLst>
              </p:cNvPr>
              <p:cNvSpPr/>
              <p:nvPr/>
            </p:nvSpPr>
            <p:spPr>
              <a:xfrm>
                <a:off x="6546346" y="4688281"/>
                <a:ext cx="100800" cy="1008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201" name="TextBox 200">
                <a:extLst>
                  <a:ext uri="{FF2B5EF4-FFF2-40B4-BE49-F238E27FC236}">
                    <a16:creationId xmlns="" xmlns:a16="http://schemas.microsoft.com/office/drawing/2014/main" id="{F8E88546-8EA9-4062-A0F5-DAEB020CABFB}"/>
                  </a:ext>
                </a:extLst>
              </p:cNvPr>
              <p:cNvSpPr txBox="1"/>
              <p:nvPr/>
            </p:nvSpPr>
            <p:spPr>
              <a:xfrm>
                <a:off x="6170697" y="4573421"/>
                <a:ext cx="631747"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Next-gen</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prosthetics</a:t>
                </a:r>
                <a:endParaRPr lang="ko-KR" altLang="en-US" sz="800" dirty="0">
                  <a:latin typeface="SamsungOne 400" panose="020B0503030303020204" pitchFamily="34" charset="0"/>
                  <a:ea typeface="SamsungOne 400" panose="020B0503030303020204" pitchFamily="34" charset="0"/>
                </a:endParaRPr>
              </a:p>
            </p:txBody>
          </p:sp>
        </p:grpSp>
        <p:grpSp>
          <p:nvGrpSpPr>
            <p:cNvPr id="174" name="그룹 103">
              <a:extLst>
                <a:ext uri="{FF2B5EF4-FFF2-40B4-BE49-F238E27FC236}">
                  <a16:creationId xmlns="" xmlns:a16="http://schemas.microsoft.com/office/drawing/2014/main" id="{05B839AD-95A6-475C-BAD6-27FF6A0C306F}"/>
                </a:ext>
              </a:extLst>
            </p:cNvPr>
            <p:cNvGrpSpPr/>
            <p:nvPr/>
          </p:nvGrpSpPr>
          <p:grpSpPr>
            <a:xfrm>
              <a:off x="6105527" y="5037376"/>
              <a:ext cx="614720" cy="291814"/>
              <a:chOff x="7076405" y="2720897"/>
              <a:chExt cx="614720" cy="291814"/>
            </a:xfrm>
          </p:grpSpPr>
          <p:sp>
            <p:nvSpPr>
              <p:cNvPr id="198" name="Oval 5">
                <a:extLst>
                  <a:ext uri="{FF2B5EF4-FFF2-40B4-BE49-F238E27FC236}">
                    <a16:creationId xmlns="" xmlns:a16="http://schemas.microsoft.com/office/drawing/2014/main" id="{A81B2698-2FBB-4290-9198-EBA0058C82F8}"/>
                  </a:ext>
                </a:extLst>
              </p:cNvPr>
              <p:cNvSpPr/>
              <p:nvPr/>
            </p:nvSpPr>
            <p:spPr>
              <a:xfrm>
                <a:off x="7333364" y="2720897"/>
                <a:ext cx="100800" cy="1008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199" name="TextBox 198">
                <a:extLst>
                  <a:ext uri="{FF2B5EF4-FFF2-40B4-BE49-F238E27FC236}">
                    <a16:creationId xmlns="" xmlns:a16="http://schemas.microsoft.com/office/drawing/2014/main" id="{13DBF9EF-52E6-4DC9-A56C-ED1AB873895E}"/>
                  </a:ext>
                </a:extLst>
              </p:cNvPr>
              <p:cNvSpPr txBox="1"/>
              <p:nvPr/>
            </p:nvSpPr>
            <p:spPr>
              <a:xfrm>
                <a:off x="7076405" y="2886600"/>
                <a:ext cx="614720"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Network</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optimization</a:t>
                </a:r>
                <a:endParaRPr lang="ko-KR" altLang="en-US" sz="800" dirty="0">
                  <a:latin typeface="SamsungOne 400" panose="020B0503030303020204" pitchFamily="34" charset="0"/>
                  <a:ea typeface="SamsungOne 400" panose="020B0503030303020204" pitchFamily="34" charset="0"/>
                </a:endParaRPr>
              </a:p>
            </p:txBody>
          </p:sp>
        </p:grpSp>
        <p:grpSp>
          <p:nvGrpSpPr>
            <p:cNvPr id="175" name="그룹 109">
              <a:extLst>
                <a:ext uri="{FF2B5EF4-FFF2-40B4-BE49-F238E27FC236}">
                  <a16:creationId xmlns="" xmlns:a16="http://schemas.microsoft.com/office/drawing/2014/main" id="{37EE01D6-F839-49B7-B184-3EBC9619C620}"/>
                </a:ext>
              </a:extLst>
            </p:cNvPr>
            <p:cNvGrpSpPr/>
            <p:nvPr/>
          </p:nvGrpSpPr>
          <p:grpSpPr>
            <a:xfrm>
              <a:off x="4424887" y="3908722"/>
              <a:ext cx="607154" cy="241912"/>
              <a:chOff x="6442460" y="3980868"/>
              <a:chExt cx="607154" cy="241912"/>
            </a:xfrm>
          </p:grpSpPr>
          <p:sp>
            <p:nvSpPr>
              <p:cNvPr id="196" name="Oval 5">
                <a:extLst>
                  <a:ext uri="{FF2B5EF4-FFF2-40B4-BE49-F238E27FC236}">
                    <a16:creationId xmlns="" xmlns:a16="http://schemas.microsoft.com/office/drawing/2014/main" id="{6EC89F09-2B3C-4801-8D90-46FEDAA6DB20}"/>
                  </a:ext>
                </a:extLst>
              </p:cNvPr>
              <p:cNvSpPr/>
              <p:nvPr/>
            </p:nvSpPr>
            <p:spPr>
              <a:xfrm>
                <a:off x="6695637" y="3980868"/>
                <a:ext cx="100800" cy="1008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197" name="TextBox 196">
                <a:extLst>
                  <a:ext uri="{FF2B5EF4-FFF2-40B4-BE49-F238E27FC236}">
                    <a16:creationId xmlns="" xmlns:a16="http://schemas.microsoft.com/office/drawing/2014/main" id="{B07ACDD2-155A-464D-B2E1-CBF58AE7BAD2}"/>
                  </a:ext>
                </a:extLst>
              </p:cNvPr>
              <p:cNvSpPr txBox="1"/>
              <p:nvPr/>
            </p:nvSpPr>
            <p:spPr>
              <a:xfrm>
                <a:off x="6442460" y="4159724"/>
                <a:ext cx="607154" cy="63056"/>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Drug discovery</a:t>
                </a:r>
                <a:endParaRPr lang="ko-KR" altLang="en-US" sz="800" dirty="0">
                  <a:latin typeface="SamsungOne 400" panose="020B0503030303020204" pitchFamily="34" charset="0"/>
                  <a:ea typeface="SamsungOne 400" panose="020B0503030303020204" pitchFamily="34" charset="0"/>
                </a:endParaRPr>
              </a:p>
            </p:txBody>
          </p:sp>
        </p:grpSp>
        <p:grpSp>
          <p:nvGrpSpPr>
            <p:cNvPr id="176" name="그룹 116">
              <a:extLst>
                <a:ext uri="{FF2B5EF4-FFF2-40B4-BE49-F238E27FC236}">
                  <a16:creationId xmlns="" xmlns:a16="http://schemas.microsoft.com/office/drawing/2014/main" id="{4276327F-B1E7-44C3-B475-9BE925D29774}"/>
                </a:ext>
              </a:extLst>
            </p:cNvPr>
            <p:cNvGrpSpPr/>
            <p:nvPr/>
          </p:nvGrpSpPr>
          <p:grpSpPr>
            <a:xfrm>
              <a:off x="5884230" y="4850364"/>
              <a:ext cx="673503" cy="250179"/>
              <a:chOff x="6305249" y="4586326"/>
              <a:chExt cx="673503" cy="250179"/>
            </a:xfrm>
          </p:grpSpPr>
          <p:sp>
            <p:nvSpPr>
              <p:cNvPr id="194" name="Oval 5">
                <a:extLst>
                  <a:ext uri="{FF2B5EF4-FFF2-40B4-BE49-F238E27FC236}">
                    <a16:creationId xmlns="" xmlns:a16="http://schemas.microsoft.com/office/drawing/2014/main" id="{D8E2C882-BA1D-4016-B9F1-F4705F4B98FA}"/>
                  </a:ext>
                </a:extLst>
              </p:cNvPr>
              <p:cNvSpPr/>
              <p:nvPr/>
            </p:nvSpPr>
            <p:spPr>
              <a:xfrm>
                <a:off x="6591600" y="4735705"/>
                <a:ext cx="100800" cy="1008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195" name="TextBox 194">
                <a:extLst>
                  <a:ext uri="{FF2B5EF4-FFF2-40B4-BE49-F238E27FC236}">
                    <a16:creationId xmlns="" xmlns:a16="http://schemas.microsoft.com/office/drawing/2014/main" id="{616225B7-E6A9-4607-922F-8775A0B471DF}"/>
                  </a:ext>
                </a:extLst>
              </p:cNvPr>
              <p:cNvSpPr txBox="1"/>
              <p:nvPr/>
            </p:nvSpPr>
            <p:spPr>
              <a:xfrm>
                <a:off x="6305249" y="4586326"/>
                <a:ext cx="673503"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Reinforcement</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learning</a:t>
                </a:r>
                <a:endParaRPr lang="ko-KR" altLang="en-US" sz="800" dirty="0">
                  <a:latin typeface="SamsungOne 400" panose="020B0503030303020204" pitchFamily="34" charset="0"/>
                  <a:ea typeface="SamsungOne 400" panose="020B0503030303020204" pitchFamily="34" charset="0"/>
                </a:endParaRPr>
              </a:p>
            </p:txBody>
          </p:sp>
        </p:grpSp>
        <p:grpSp>
          <p:nvGrpSpPr>
            <p:cNvPr id="177" name="그룹 117">
              <a:extLst>
                <a:ext uri="{FF2B5EF4-FFF2-40B4-BE49-F238E27FC236}">
                  <a16:creationId xmlns="" xmlns:a16="http://schemas.microsoft.com/office/drawing/2014/main" id="{9F7AFC18-6CE3-4CF1-81EC-319E1C9C07BF}"/>
                </a:ext>
              </a:extLst>
            </p:cNvPr>
            <p:cNvGrpSpPr/>
            <p:nvPr/>
          </p:nvGrpSpPr>
          <p:grpSpPr>
            <a:xfrm>
              <a:off x="4863829" y="5291674"/>
              <a:ext cx="689216" cy="181772"/>
              <a:chOff x="6383307" y="4654733"/>
              <a:chExt cx="689216" cy="181772"/>
            </a:xfrm>
          </p:grpSpPr>
          <p:sp>
            <p:nvSpPr>
              <p:cNvPr id="192" name="Oval 5">
                <a:extLst>
                  <a:ext uri="{FF2B5EF4-FFF2-40B4-BE49-F238E27FC236}">
                    <a16:creationId xmlns="" xmlns:a16="http://schemas.microsoft.com/office/drawing/2014/main" id="{DC8824B8-10CC-49C6-995B-D05DC6DAB2B0}"/>
                  </a:ext>
                </a:extLst>
              </p:cNvPr>
              <p:cNvSpPr/>
              <p:nvPr/>
            </p:nvSpPr>
            <p:spPr>
              <a:xfrm>
                <a:off x="6591600" y="4735705"/>
                <a:ext cx="100800" cy="1008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193" name="TextBox 192">
                <a:extLst>
                  <a:ext uri="{FF2B5EF4-FFF2-40B4-BE49-F238E27FC236}">
                    <a16:creationId xmlns="" xmlns:a16="http://schemas.microsoft.com/office/drawing/2014/main" id="{BC17DC3A-2D68-4028-9B98-F715D5DE5F23}"/>
                  </a:ext>
                </a:extLst>
              </p:cNvPr>
              <p:cNvSpPr txBox="1"/>
              <p:nvPr/>
            </p:nvSpPr>
            <p:spPr>
              <a:xfrm>
                <a:off x="6383307" y="4654733"/>
                <a:ext cx="689216" cy="63055"/>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GANs</a:t>
                </a:r>
                <a:endParaRPr lang="ko-KR" altLang="en-US" sz="800" dirty="0">
                  <a:latin typeface="SamsungOne 400" panose="020B0503030303020204" pitchFamily="34" charset="0"/>
                  <a:ea typeface="SamsungOne 400" panose="020B0503030303020204" pitchFamily="34" charset="0"/>
                </a:endParaRPr>
              </a:p>
            </p:txBody>
          </p:sp>
        </p:grpSp>
        <p:grpSp>
          <p:nvGrpSpPr>
            <p:cNvPr id="178" name="그룹 120">
              <a:extLst>
                <a:ext uri="{FF2B5EF4-FFF2-40B4-BE49-F238E27FC236}">
                  <a16:creationId xmlns="" xmlns:a16="http://schemas.microsoft.com/office/drawing/2014/main" id="{74EB1F36-5C52-4005-A6E6-F7BCC41EE5AF}"/>
                </a:ext>
              </a:extLst>
            </p:cNvPr>
            <p:cNvGrpSpPr/>
            <p:nvPr/>
          </p:nvGrpSpPr>
          <p:grpSpPr>
            <a:xfrm>
              <a:off x="4449895" y="5337621"/>
              <a:ext cx="689216" cy="176420"/>
              <a:chOff x="6297392" y="4660085"/>
              <a:chExt cx="689216" cy="176420"/>
            </a:xfrm>
          </p:grpSpPr>
          <p:sp>
            <p:nvSpPr>
              <p:cNvPr id="190" name="Oval 5">
                <a:extLst>
                  <a:ext uri="{FF2B5EF4-FFF2-40B4-BE49-F238E27FC236}">
                    <a16:creationId xmlns="" xmlns:a16="http://schemas.microsoft.com/office/drawing/2014/main" id="{C7C28F7A-93A1-48E1-BC83-5E2EA5C4F368}"/>
                  </a:ext>
                </a:extLst>
              </p:cNvPr>
              <p:cNvSpPr/>
              <p:nvPr/>
            </p:nvSpPr>
            <p:spPr>
              <a:xfrm>
                <a:off x="6591600" y="4735705"/>
                <a:ext cx="100800" cy="1008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191" name="TextBox 190">
                <a:extLst>
                  <a:ext uri="{FF2B5EF4-FFF2-40B4-BE49-F238E27FC236}">
                    <a16:creationId xmlns="" xmlns:a16="http://schemas.microsoft.com/office/drawing/2014/main" id="{BBCF7192-D764-435B-8E4F-9AA980EFD755}"/>
                  </a:ext>
                </a:extLst>
              </p:cNvPr>
              <p:cNvSpPr txBox="1"/>
              <p:nvPr/>
            </p:nvSpPr>
            <p:spPr>
              <a:xfrm>
                <a:off x="6297392" y="4660085"/>
                <a:ext cx="689216" cy="63055"/>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Explainable AI</a:t>
                </a:r>
                <a:endParaRPr lang="ko-KR" altLang="en-US" sz="800" dirty="0">
                  <a:latin typeface="SamsungOne 400" panose="020B0503030303020204" pitchFamily="34" charset="0"/>
                  <a:ea typeface="SamsungOne 400" panose="020B0503030303020204" pitchFamily="34" charset="0"/>
                </a:endParaRPr>
              </a:p>
            </p:txBody>
          </p:sp>
        </p:grpSp>
        <p:grpSp>
          <p:nvGrpSpPr>
            <p:cNvPr id="179" name="그룹 123">
              <a:extLst>
                <a:ext uri="{FF2B5EF4-FFF2-40B4-BE49-F238E27FC236}">
                  <a16:creationId xmlns="" xmlns:a16="http://schemas.microsoft.com/office/drawing/2014/main" id="{919E5176-B39F-4C4F-8F73-FC5D27651D6D}"/>
                </a:ext>
              </a:extLst>
            </p:cNvPr>
            <p:cNvGrpSpPr/>
            <p:nvPr/>
          </p:nvGrpSpPr>
          <p:grpSpPr>
            <a:xfrm>
              <a:off x="5259658" y="5265783"/>
              <a:ext cx="689216" cy="293127"/>
              <a:chOff x="6297392" y="4735705"/>
              <a:chExt cx="689216" cy="293127"/>
            </a:xfrm>
          </p:grpSpPr>
          <p:sp>
            <p:nvSpPr>
              <p:cNvPr id="188" name="Oval 5">
                <a:extLst>
                  <a:ext uri="{FF2B5EF4-FFF2-40B4-BE49-F238E27FC236}">
                    <a16:creationId xmlns="" xmlns:a16="http://schemas.microsoft.com/office/drawing/2014/main" id="{BF4AD3F0-04FF-4759-915D-BC8EC9467096}"/>
                  </a:ext>
                </a:extLst>
              </p:cNvPr>
              <p:cNvSpPr/>
              <p:nvPr/>
            </p:nvSpPr>
            <p:spPr>
              <a:xfrm>
                <a:off x="6591600" y="4735705"/>
                <a:ext cx="100800" cy="1008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189" name="TextBox 188">
                <a:extLst>
                  <a:ext uri="{FF2B5EF4-FFF2-40B4-BE49-F238E27FC236}">
                    <a16:creationId xmlns="" xmlns:a16="http://schemas.microsoft.com/office/drawing/2014/main" id="{BC46A738-A021-4AF4-B402-4E59E9FF90AA}"/>
                  </a:ext>
                </a:extLst>
              </p:cNvPr>
              <p:cNvSpPr txBox="1"/>
              <p:nvPr/>
            </p:nvSpPr>
            <p:spPr>
              <a:xfrm>
                <a:off x="6297392" y="4902721"/>
                <a:ext cx="689216" cy="126111"/>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Federated</a:t>
                </a:r>
              </a:p>
              <a:p>
                <a:pPr algn="ctr" defTabSz="914400" latinLnBrk="1">
                  <a:lnSpc>
                    <a:spcPts val="550"/>
                  </a:lnSpc>
                </a:pPr>
                <a:r>
                  <a:rPr lang="en-US" altLang="ko-KR" sz="800" dirty="0">
                    <a:latin typeface="SamsungOne 400" panose="020B0503030303020204" pitchFamily="34" charset="0"/>
                    <a:ea typeface="SamsungOne 400" panose="020B0503030303020204" pitchFamily="34" charset="0"/>
                  </a:rPr>
                  <a:t>learning</a:t>
                </a:r>
                <a:endParaRPr lang="ko-KR" altLang="en-US" sz="800" dirty="0">
                  <a:latin typeface="SamsungOne 400" panose="020B0503030303020204" pitchFamily="34" charset="0"/>
                  <a:ea typeface="SamsungOne 400" panose="020B0503030303020204" pitchFamily="34" charset="0"/>
                </a:endParaRPr>
              </a:p>
            </p:txBody>
          </p:sp>
        </p:grpSp>
        <p:grpSp>
          <p:nvGrpSpPr>
            <p:cNvPr id="180" name="그룹 129">
              <a:extLst>
                <a:ext uri="{FF2B5EF4-FFF2-40B4-BE49-F238E27FC236}">
                  <a16:creationId xmlns="" xmlns:a16="http://schemas.microsoft.com/office/drawing/2014/main" id="{6B861F7E-A97C-4917-8CE3-BB0493F361C6}"/>
                </a:ext>
              </a:extLst>
            </p:cNvPr>
            <p:cNvGrpSpPr/>
            <p:nvPr/>
          </p:nvGrpSpPr>
          <p:grpSpPr>
            <a:xfrm>
              <a:off x="4155208" y="5518804"/>
              <a:ext cx="967657" cy="113865"/>
              <a:chOff x="5117250" y="5690873"/>
              <a:chExt cx="967657" cy="113865"/>
            </a:xfrm>
          </p:grpSpPr>
          <p:sp>
            <p:nvSpPr>
              <p:cNvPr id="186" name="Oval 5">
                <a:extLst>
                  <a:ext uri="{FF2B5EF4-FFF2-40B4-BE49-F238E27FC236}">
                    <a16:creationId xmlns="" xmlns:a16="http://schemas.microsoft.com/office/drawing/2014/main" id="{715A3175-20BD-4221-A76E-7D4A4E375B40}"/>
                  </a:ext>
                </a:extLst>
              </p:cNvPr>
              <p:cNvSpPr/>
              <p:nvPr/>
            </p:nvSpPr>
            <p:spPr>
              <a:xfrm>
                <a:off x="5117250" y="5690873"/>
                <a:ext cx="100800" cy="1008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itchFamily="34" charset="0"/>
                </a:endParaRPr>
              </a:p>
            </p:txBody>
          </p:sp>
          <p:sp>
            <p:nvSpPr>
              <p:cNvPr id="187" name="TextBox 186">
                <a:extLst>
                  <a:ext uri="{FF2B5EF4-FFF2-40B4-BE49-F238E27FC236}">
                    <a16:creationId xmlns="" xmlns:a16="http://schemas.microsoft.com/office/drawing/2014/main" id="{027819CA-B21F-4B0A-A3F2-81F086388369}"/>
                  </a:ext>
                </a:extLst>
              </p:cNvPr>
              <p:cNvSpPr txBox="1"/>
              <p:nvPr/>
            </p:nvSpPr>
            <p:spPr>
              <a:xfrm>
                <a:off x="5251702" y="5741682"/>
                <a:ext cx="833205" cy="63056"/>
              </a:xfrm>
              <a:prstGeom prst="rect">
                <a:avLst/>
              </a:prstGeom>
              <a:noFill/>
            </p:spPr>
            <p:txBody>
              <a:bodyPr wrap="square" lIns="0" tIns="0" rIns="0" bIns="0" rtlCol="0" anchor="b" anchorCtr="0">
                <a:spAutoFit/>
              </a:bodyPr>
              <a:lstStyle/>
              <a:p>
                <a:pPr defTabSz="914400" latinLnBrk="1">
                  <a:lnSpc>
                    <a:spcPts val="550"/>
                  </a:lnSpc>
                </a:pPr>
                <a:r>
                  <a:rPr lang="en-US" altLang="ko-KR" sz="800" dirty="0">
                    <a:latin typeface="SamsungOne 400" panose="020B0503030303020204" pitchFamily="34" charset="0"/>
                    <a:ea typeface="SamsungOne 400" panose="020B0503030303020204" pitchFamily="34" charset="0"/>
                  </a:rPr>
                  <a:t>Capsule Networks</a:t>
                </a:r>
                <a:endParaRPr lang="ko-KR" altLang="en-US" sz="800" dirty="0">
                  <a:latin typeface="SamsungOne 400" panose="020B0503030303020204" pitchFamily="34" charset="0"/>
                  <a:ea typeface="SamsungOne 400" panose="020B0503030303020204" pitchFamily="34" charset="0"/>
                </a:endParaRPr>
              </a:p>
            </p:txBody>
          </p:sp>
        </p:grpSp>
        <p:sp>
          <p:nvSpPr>
            <p:cNvPr id="181" name="Rectangle 15">
              <a:extLst>
                <a:ext uri="{FF2B5EF4-FFF2-40B4-BE49-F238E27FC236}">
                  <a16:creationId xmlns="" xmlns:a16="http://schemas.microsoft.com/office/drawing/2014/main" id="{0276AE0B-CD09-4A5C-BBB0-F6DB24682CEC}"/>
                </a:ext>
              </a:extLst>
            </p:cNvPr>
            <p:cNvSpPr/>
            <p:nvPr/>
          </p:nvSpPr>
          <p:spPr>
            <a:xfrm>
              <a:off x="5199293" y="5843767"/>
              <a:ext cx="1537888" cy="176556"/>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solidFill>
                    <a:schemeClr val="bg2">
                      <a:lumMod val="50000"/>
                    </a:schemeClr>
                  </a:solidFill>
                  <a:latin typeface="SamsungOne 400" pitchFamily="34" charset="0"/>
                  <a:ea typeface="SamsungOne 400" pitchFamily="34" charset="0"/>
                </a:rPr>
                <a:t>MARKET STRENGTH</a:t>
              </a:r>
              <a:endParaRPr lang="ko-KR" altLang="en-US" sz="1400" dirty="0">
                <a:solidFill>
                  <a:schemeClr val="bg2">
                    <a:lumMod val="50000"/>
                  </a:schemeClr>
                </a:solidFill>
                <a:latin typeface="SamsungOne 400" pitchFamily="34" charset="0"/>
              </a:endParaRPr>
            </a:p>
          </p:txBody>
        </p:sp>
        <p:sp>
          <p:nvSpPr>
            <p:cNvPr id="182" name="Rectangle 15">
              <a:extLst>
                <a:ext uri="{FF2B5EF4-FFF2-40B4-BE49-F238E27FC236}">
                  <a16:creationId xmlns="" xmlns:a16="http://schemas.microsoft.com/office/drawing/2014/main" id="{34D0D881-656E-4C9A-A946-930BAE4CC0E8}"/>
                </a:ext>
              </a:extLst>
            </p:cNvPr>
            <p:cNvSpPr/>
            <p:nvPr/>
          </p:nvSpPr>
          <p:spPr>
            <a:xfrm rot="16200000">
              <a:off x="3849208" y="2299787"/>
              <a:ext cx="364508" cy="176556"/>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solidFill>
                    <a:schemeClr val="tx1">
                      <a:lumMod val="75000"/>
                      <a:lumOff val="25000"/>
                    </a:schemeClr>
                  </a:solidFill>
                  <a:latin typeface="SamsungOne 400" panose="020B0503030303020204" pitchFamily="34" charset="0"/>
                  <a:ea typeface="SamsungOne 400" panose="020B0503030303020204" pitchFamily="34" charset="0"/>
                </a:rPr>
                <a:t>High</a:t>
              </a:r>
              <a:endParaRPr lang="ko-KR" altLang="en-US" sz="1400" dirty="0">
                <a:solidFill>
                  <a:schemeClr val="tx1">
                    <a:lumMod val="75000"/>
                    <a:lumOff val="25000"/>
                  </a:schemeClr>
                </a:solidFill>
                <a:latin typeface="SamsungOne 400" panose="020B0503030303020204" pitchFamily="34" charset="0"/>
              </a:endParaRPr>
            </a:p>
          </p:txBody>
        </p:sp>
        <p:sp>
          <p:nvSpPr>
            <p:cNvPr id="183" name="Rectangle 15">
              <a:extLst>
                <a:ext uri="{FF2B5EF4-FFF2-40B4-BE49-F238E27FC236}">
                  <a16:creationId xmlns="" xmlns:a16="http://schemas.microsoft.com/office/drawing/2014/main" id="{5D64B460-100B-45DE-9937-9D7C65DC4000}"/>
                </a:ext>
              </a:extLst>
            </p:cNvPr>
            <p:cNvSpPr/>
            <p:nvPr/>
          </p:nvSpPr>
          <p:spPr>
            <a:xfrm>
              <a:off x="7406624" y="5840032"/>
              <a:ext cx="364508" cy="176556"/>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solidFill>
                    <a:schemeClr val="tx1">
                      <a:lumMod val="75000"/>
                      <a:lumOff val="25000"/>
                    </a:schemeClr>
                  </a:solidFill>
                  <a:latin typeface="SamsungOne 400" panose="020B0503030303020204" pitchFamily="34" charset="0"/>
                  <a:ea typeface="SamsungOne 400" panose="020B0503030303020204" pitchFamily="34" charset="0"/>
                </a:rPr>
                <a:t>High</a:t>
              </a:r>
              <a:endParaRPr lang="ko-KR" altLang="en-US" sz="1400" dirty="0">
                <a:solidFill>
                  <a:schemeClr val="tx1">
                    <a:lumMod val="75000"/>
                    <a:lumOff val="25000"/>
                  </a:schemeClr>
                </a:solidFill>
                <a:latin typeface="SamsungOne 400" panose="020B0503030303020204" pitchFamily="34" charset="0"/>
              </a:endParaRPr>
            </a:p>
          </p:txBody>
        </p:sp>
        <p:sp>
          <p:nvSpPr>
            <p:cNvPr id="184" name="Rectangle 15">
              <a:extLst>
                <a:ext uri="{FF2B5EF4-FFF2-40B4-BE49-F238E27FC236}">
                  <a16:creationId xmlns="" xmlns:a16="http://schemas.microsoft.com/office/drawing/2014/main" id="{9945264B-E7E3-49B2-AEA9-528FDA5AC3F0}"/>
                </a:ext>
              </a:extLst>
            </p:cNvPr>
            <p:cNvSpPr/>
            <p:nvPr/>
          </p:nvSpPr>
          <p:spPr>
            <a:xfrm>
              <a:off x="4147804" y="5840033"/>
              <a:ext cx="364508" cy="176556"/>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solidFill>
                    <a:schemeClr val="tx1">
                      <a:lumMod val="75000"/>
                      <a:lumOff val="25000"/>
                    </a:schemeClr>
                  </a:solidFill>
                  <a:latin typeface="SamsungOne 400" panose="020B0503030303020204" pitchFamily="34" charset="0"/>
                  <a:ea typeface="SamsungOne 400" panose="020B0503030303020204" pitchFamily="34" charset="0"/>
                </a:rPr>
                <a:t>Low</a:t>
              </a:r>
              <a:endParaRPr lang="ko-KR" altLang="en-US" sz="1400" dirty="0">
                <a:solidFill>
                  <a:schemeClr val="tx1">
                    <a:lumMod val="75000"/>
                    <a:lumOff val="25000"/>
                  </a:schemeClr>
                </a:solidFill>
                <a:latin typeface="SamsungOne 400" panose="020B0503030303020204" pitchFamily="34" charset="0"/>
              </a:endParaRPr>
            </a:p>
          </p:txBody>
        </p:sp>
        <p:sp>
          <p:nvSpPr>
            <p:cNvPr id="185" name="Rectangle 15">
              <a:extLst>
                <a:ext uri="{FF2B5EF4-FFF2-40B4-BE49-F238E27FC236}">
                  <a16:creationId xmlns="" xmlns:a16="http://schemas.microsoft.com/office/drawing/2014/main" id="{D347D1A9-C424-4EF8-8D9D-D2727FB5135B}"/>
                </a:ext>
              </a:extLst>
            </p:cNvPr>
            <p:cNvSpPr/>
            <p:nvPr/>
          </p:nvSpPr>
          <p:spPr>
            <a:xfrm rot="16200000">
              <a:off x="3849208" y="5536820"/>
              <a:ext cx="364508" cy="176556"/>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solidFill>
                    <a:schemeClr val="tx1">
                      <a:lumMod val="75000"/>
                      <a:lumOff val="25000"/>
                    </a:schemeClr>
                  </a:solidFill>
                  <a:latin typeface="SamsungOne 400" panose="020B0503030303020204" pitchFamily="34" charset="0"/>
                  <a:ea typeface="SamsungOne 400" panose="020B0503030303020204" pitchFamily="34" charset="0"/>
                </a:rPr>
                <a:t>Low</a:t>
              </a:r>
              <a:endParaRPr lang="ko-KR" altLang="en-US" sz="1400" dirty="0">
                <a:solidFill>
                  <a:schemeClr val="tx1">
                    <a:lumMod val="75000"/>
                    <a:lumOff val="25000"/>
                  </a:schemeClr>
                </a:solidFill>
                <a:latin typeface="SamsungOne 400" panose="020B0503030303020204" pitchFamily="34" charset="0"/>
              </a:endParaRPr>
            </a:p>
          </p:txBody>
        </p:sp>
      </p:grpSp>
      <p:sp>
        <p:nvSpPr>
          <p:cNvPr id="248" name="사각형: 둥근 모서리 32">
            <a:extLst>
              <a:ext uri="{FF2B5EF4-FFF2-40B4-BE49-F238E27FC236}">
                <a16:creationId xmlns="" xmlns:a16="http://schemas.microsoft.com/office/drawing/2014/main" id="{9F9FFF6C-7C72-4E08-8072-03F5113CBF51}"/>
              </a:ext>
            </a:extLst>
          </p:cNvPr>
          <p:cNvSpPr/>
          <p:nvPr/>
        </p:nvSpPr>
        <p:spPr>
          <a:xfrm>
            <a:off x="6687967" y="6196760"/>
            <a:ext cx="2780031" cy="18046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dirty="0">
                <a:latin typeface="SamsungOne 400" panose="020B0503030303020204" pitchFamily="34" charset="0"/>
                <a:ea typeface="SamsungOne 400" panose="020B0503030303020204" pitchFamily="34" charset="0"/>
              </a:rPr>
              <a:t>Artificial Intelligence Trends 2019, CB Insights</a:t>
            </a:r>
          </a:p>
        </p:txBody>
      </p:sp>
      <p:sp>
        <p:nvSpPr>
          <p:cNvPr id="119" name="직사각형 118">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Trend Matrix</a:t>
            </a:r>
          </a:p>
        </p:txBody>
      </p:sp>
    </p:spTree>
    <p:custDataLst>
      <p:tags r:id="rId1"/>
    </p:custDataLst>
    <p:extLst>
      <p:ext uri="{BB962C8B-B14F-4D97-AF65-F5344CB8AC3E}">
        <p14:creationId xmlns:p14="http://schemas.microsoft.com/office/powerpoint/2010/main" val="366526467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Artificial Intelligence: Trends and Markets</a:t>
            </a:r>
            <a:endParaRPr kumimoji="1" lang="ko-KR" altLang="en-US" sz="3200" dirty="0">
              <a:solidFill>
                <a:prstClr val="black"/>
              </a:solidFill>
              <a:latin typeface="Samsung Sharp Sans" pitchFamily="2" charset="0"/>
              <a:cs typeface="Samsung Sharp Sans" pitchFamily="2" charset="0"/>
            </a:endParaRP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3" name="직사각형 42">
            <a:extLst>
              <a:ext uri="{FF2B5EF4-FFF2-40B4-BE49-F238E27FC236}">
                <a16:creationId xmlns="" xmlns:a16="http://schemas.microsoft.com/office/drawing/2014/main" id="{DD39017F-702C-43A4-9A69-24159007002A}"/>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4.1. AI Trends</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4.2. AI Markets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it-IT" altLang="ko-KR" dirty="0" smtClean="0">
                <a:solidFill>
                  <a:srgbClr val="A6A6A6"/>
                </a:solidFill>
                <a:latin typeface="SamsungOne 400" panose="020B0503030303020204" pitchFamily="34" charset="0"/>
                <a:ea typeface="SamsungOne 400" panose="020B0503030303020204" pitchFamily="34" charset="0"/>
              </a:rPr>
              <a:t>4.3. AI in Sustainable Energy</a:t>
            </a:r>
            <a:endParaRPr lang="it-IT"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it-IT" altLang="ko-KR" dirty="0" smtClean="0">
                <a:solidFill>
                  <a:srgbClr val="A6A6A6"/>
                </a:solidFill>
                <a:latin typeface="SamsungOne 400" panose="020B0503030303020204" pitchFamily="34" charset="0"/>
                <a:ea typeface="SamsungOne 400" panose="020B0503030303020204" pitchFamily="34" charset="0"/>
              </a:rPr>
              <a:t>4.4. AI in Financial Services</a:t>
            </a:r>
            <a:endParaRPr lang="it-IT"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4.5. AI in Government</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4.6. AI in Healthcare</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4.7. </a:t>
            </a:r>
            <a:r>
              <a:rPr lang="en-US" altLang="ko-KR" dirty="0" err="1" smtClean="0">
                <a:solidFill>
                  <a:srgbClr val="A6A6A6"/>
                </a:solidFill>
                <a:latin typeface="SamsungOne 400" panose="020B0503030303020204" pitchFamily="34" charset="0"/>
                <a:ea typeface="SamsungOne 400" panose="020B0503030303020204" pitchFamily="34" charset="0"/>
              </a:rPr>
              <a:t>IoT</a:t>
            </a:r>
            <a:r>
              <a:rPr lang="en-US" altLang="ko-KR" dirty="0" smtClean="0">
                <a:solidFill>
                  <a:srgbClr val="A6A6A6"/>
                </a:solidFill>
                <a:latin typeface="SamsungOne 400" panose="020B0503030303020204" pitchFamily="34" charset="0"/>
                <a:ea typeface="SamsungOne 400" panose="020B0503030303020204" pitchFamily="34" charset="0"/>
              </a:rPr>
              <a:t> and AI in Agriculture</a:t>
            </a:r>
            <a:endParaRPr lang="en-US" altLang="ko-KR" dirty="0">
              <a:solidFill>
                <a:srgbClr val="A6A6A6"/>
              </a:solidFill>
              <a:latin typeface="SamsungOne 400" panose="020B0503030303020204" pitchFamily="34" charset="0"/>
              <a:ea typeface="SamsungOne 400" panose="020B0503030303020204" pitchFamily="34" charset="0"/>
            </a:endParaRPr>
          </a:p>
        </p:txBody>
      </p:sp>
    </p:spTree>
    <p:custDataLst>
      <p:tags r:id="rId1"/>
    </p:custDataLst>
    <p:extLst>
      <p:ext uri="{BB962C8B-B14F-4D97-AF65-F5344CB8AC3E}">
        <p14:creationId xmlns:p14="http://schemas.microsoft.com/office/powerpoint/2010/main" val="78303493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사각형: 둥근 모서리 32">
            <a:extLst>
              <a:ext uri="{FF2B5EF4-FFF2-40B4-BE49-F238E27FC236}">
                <a16:creationId xmlns="" xmlns:a16="http://schemas.microsoft.com/office/drawing/2014/main" id="{9F9FFF6C-7C72-4E08-8072-03F5113CBF51}"/>
              </a:ext>
            </a:extLst>
          </p:cNvPr>
          <p:cNvSpPr/>
          <p:nvPr/>
        </p:nvSpPr>
        <p:spPr>
          <a:xfrm>
            <a:off x="7510027" y="6138142"/>
            <a:ext cx="1661583" cy="17981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1000" dirty="0">
                <a:latin typeface="SamsungOne 400" panose="020B0503030303020204" pitchFamily="34" charset="0"/>
                <a:ea typeface="SamsungOne 400" panose="020B0503030303020204" pitchFamily="34" charset="0"/>
              </a:rPr>
              <a:t>McKinsey Global Institute</a:t>
            </a:r>
          </a:p>
        </p:txBody>
      </p:sp>
      <p:sp>
        <p:nvSpPr>
          <p:cNvPr id="109" name="TextBox 108">
            <a:extLst>
              <a:ext uri="{FF2B5EF4-FFF2-40B4-BE49-F238E27FC236}">
                <a16:creationId xmlns="" xmlns:a16="http://schemas.microsoft.com/office/drawing/2014/main" id="{4426C5ED-52E4-42CC-98F5-5074E862B3CA}"/>
              </a:ext>
            </a:extLst>
          </p:cNvPr>
          <p:cNvSpPr txBox="1"/>
          <p:nvPr/>
        </p:nvSpPr>
        <p:spPr>
          <a:xfrm>
            <a:off x="570784" y="2499444"/>
            <a:ext cx="2401619" cy="646331"/>
          </a:xfrm>
          <a:prstGeom prst="rect">
            <a:avLst/>
          </a:prstGeom>
          <a:noFill/>
        </p:spPr>
        <p:txBody>
          <a:bodyPr wrap="none" rtlCol="0">
            <a:spAutoFit/>
          </a:bodyPr>
          <a:lstStyle/>
          <a:p>
            <a:r>
              <a:rPr lang="en-US" altLang="ko-KR" sz="3600" dirty="0">
                <a:latin typeface="Samsung Sharp Sans" pitchFamily="2" charset="0"/>
                <a:ea typeface="Samsung Sharp Sans" pitchFamily="2" charset="0"/>
                <a:cs typeface="Samsung Sharp Sans" pitchFamily="2" charset="0"/>
              </a:rPr>
              <a:t>$13 Trillion</a:t>
            </a:r>
            <a:endParaRPr lang="ko-KR" altLang="en-US" sz="3600" dirty="0">
              <a:latin typeface="Samsung Sharp Sans" pitchFamily="2" charset="0"/>
              <a:cs typeface="Samsung Sharp Sans" pitchFamily="2" charset="0"/>
            </a:endParaRPr>
          </a:p>
        </p:txBody>
      </p:sp>
      <p:grpSp>
        <p:nvGrpSpPr>
          <p:cNvPr id="110" name="그룹 109">
            <a:extLst>
              <a:ext uri="{FF2B5EF4-FFF2-40B4-BE49-F238E27FC236}">
                <a16:creationId xmlns="" xmlns:a16="http://schemas.microsoft.com/office/drawing/2014/main" id="{0000FCB3-8B46-4CB7-B200-5FC7624DD0ED}"/>
              </a:ext>
            </a:extLst>
          </p:cNvPr>
          <p:cNvGrpSpPr/>
          <p:nvPr/>
        </p:nvGrpSpPr>
        <p:grpSpPr>
          <a:xfrm>
            <a:off x="3253499" y="2525870"/>
            <a:ext cx="5981727" cy="3532219"/>
            <a:chOff x="3728762" y="2015723"/>
            <a:chExt cx="5183090" cy="3176899"/>
          </a:xfrm>
        </p:grpSpPr>
        <p:grpSp>
          <p:nvGrpSpPr>
            <p:cNvPr id="111" name="그룹 110">
              <a:extLst>
                <a:ext uri="{FF2B5EF4-FFF2-40B4-BE49-F238E27FC236}">
                  <a16:creationId xmlns="" xmlns:a16="http://schemas.microsoft.com/office/drawing/2014/main" id="{6DB69B76-B777-4915-B720-62F097C98B4B}"/>
                </a:ext>
              </a:extLst>
            </p:cNvPr>
            <p:cNvGrpSpPr/>
            <p:nvPr/>
          </p:nvGrpSpPr>
          <p:grpSpPr>
            <a:xfrm>
              <a:off x="3728762" y="2015723"/>
              <a:ext cx="5098594" cy="3176899"/>
              <a:chOff x="3728762" y="2015723"/>
              <a:chExt cx="4967001" cy="3176899"/>
            </a:xfrm>
          </p:grpSpPr>
          <p:sp>
            <p:nvSpPr>
              <p:cNvPr id="145" name="모서리가 둥근 직사각형 112">
                <a:extLst>
                  <a:ext uri="{FF2B5EF4-FFF2-40B4-BE49-F238E27FC236}">
                    <a16:creationId xmlns="" xmlns:a16="http://schemas.microsoft.com/office/drawing/2014/main" id="{DC96B979-86DD-453B-B4D1-5B9FE8FB3F40}"/>
                  </a:ext>
                </a:extLst>
              </p:cNvPr>
              <p:cNvSpPr/>
              <p:nvPr/>
            </p:nvSpPr>
            <p:spPr>
              <a:xfrm>
                <a:off x="3728762" y="201572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46" name="모서리가 둥근 직사각형 127">
                <a:extLst>
                  <a:ext uri="{FF2B5EF4-FFF2-40B4-BE49-F238E27FC236}">
                    <a16:creationId xmlns="" xmlns:a16="http://schemas.microsoft.com/office/drawing/2014/main" id="{523F5809-4AEA-4F78-A22B-E7D35EE7A68E}"/>
                  </a:ext>
                </a:extLst>
              </p:cNvPr>
              <p:cNvSpPr/>
              <p:nvPr/>
            </p:nvSpPr>
            <p:spPr>
              <a:xfrm>
                <a:off x="3728762" y="230821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47" name="모서리가 둥근 직사각형 128">
                <a:extLst>
                  <a:ext uri="{FF2B5EF4-FFF2-40B4-BE49-F238E27FC236}">
                    <a16:creationId xmlns="" xmlns:a16="http://schemas.microsoft.com/office/drawing/2014/main" id="{CED16619-B1B8-402E-8ED4-00E80B23B22B}"/>
                  </a:ext>
                </a:extLst>
              </p:cNvPr>
              <p:cNvSpPr/>
              <p:nvPr/>
            </p:nvSpPr>
            <p:spPr>
              <a:xfrm>
                <a:off x="3728762" y="260070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48" name="모서리가 둥근 직사각형 129">
                <a:extLst>
                  <a:ext uri="{FF2B5EF4-FFF2-40B4-BE49-F238E27FC236}">
                    <a16:creationId xmlns="" xmlns:a16="http://schemas.microsoft.com/office/drawing/2014/main" id="{EDE41F51-AAD6-4255-89B9-25778D7B0CC8}"/>
                  </a:ext>
                </a:extLst>
              </p:cNvPr>
              <p:cNvSpPr/>
              <p:nvPr/>
            </p:nvSpPr>
            <p:spPr>
              <a:xfrm>
                <a:off x="3728762" y="289319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49" name="모서리가 둥근 직사각형 130">
                <a:extLst>
                  <a:ext uri="{FF2B5EF4-FFF2-40B4-BE49-F238E27FC236}">
                    <a16:creationId xmlns="" xmlns:a16="http://schemas.microsoft.com/office/drawing/2014/main" id="{4BC73F1C-B368-4D41-A6C6-ABC8ECCA6AE1}"/>
                  </a:ext>
                </a:extLst>
              </p:cNvPr>
              <p:cNvSpPr/>
              <p:nvPr/>
            </p:nvSpPr>
            <p:spPr>
              <a:xfrm>
                <a:off x="3728762" y="318568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50" name="모서리가 둥근 직사각형 131">
                <a:extLst>
                  <a:ext uri="{FF2B5EF4-FFF2-40B4-BE49-F238E27FC236}">
                    <a16:creationId xmlns="" xmlns:a16="http://schemas.microsoft.com/office/drawing/2014/main" id="{4645419D-3518-4DA7-9CFD-401A4C0AF3C8}"/>
                  </a:ext>
                </a:extLst>
              </p:cNvPr>
              <p:cNvSpPr/>
              <p:nvPr/>
            </p:nvSpPr>
            <p:spPr>
              <a:xfrm>
                <a:off x="3728762" y="347817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51" name="모서리가 둥근 직사각형 132">
                <a:extLst>
                  <a:ext uri="{FF2B5EF4-FFF2-40B4-BE49-F238E27FC236}">
                    <a16:creationId xmlns="" xmlns:a16="http://schemas.microsoft.com/office/drawing/2014/main" id="{408C4D72-B802-45BC-A23A-25AA7C4CA782}"/>
                  </a:ext>
                </a:extLst>
              </p:cNvPr>
              <p:cNvSpPr/>
              <p:nvPr/>
            </p:nvSpPr>
            <p:spPr>
              <a:xfrm>
                <a:off x="3728762" y="377066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52" name="모서리가 둥근 직사각형 133">
                <a:extLst>
                  <a:ext uri="{FF2B5EF4-FFF2-40B4-BE49-F238E27FC236}">
                    <a16:creationId xmlns="" xmlns:a16="http://schemas.microsoft.com/office/drawing/2014/main" id="{3EBF05F4-E6B7-4949-AF8F-231576667DA6}"/>
                  </a:ext>
                </a:extLst>
              </p:cNvPr>
              <p:cNvSpPr/>
              <p:nvPr/>
            </p:nvSpPr>
            <p:spPr>
              <a:xfrm>
                <a:off x="3728762" y="406315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53" name="모서리가 둥근 직사각형 134">
                <a:extLst>
                  <a:ext uri="{FF2B5EF4-FFF2-40B4-BE49-F238E27FC236}">
                    <a16:creationId xmlns="" xmlns:a16="http://schemas.microsoft.com/office/drawing/2014/main" id="{4F954466-2E14-49BF-97CE-E59FF9845306}"/>
                  </a:ext>
                </a:extLst>
              </p:cNvPr>
              <p:cNvSpPr/>
              <p:nvPr/>
            </p:nvSpPr>
            <p:spPr>
              <a:xfrm>
                <a:off x="3728762" y="435564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54" name="모서리가 둥근 직사각형 135">
                <a:extLst>
                  <a:ext uri="{FF2B5EF4-FFF2-40B4-BE49-F238E27FC236}">
                    <a16:creationId xmlns="" xmlns:a16="http://schemas.microsoft.com/office/drawing/2014/main" id="{DD95BEB3-1796-47A2-B4BA-7A587AF0F1D2}"/>
                  </a:ext>
                </a:extLst>
              </p:cNvPr>
              <p:cNvSpPr/>
              <p:nvPr/>
            </p:nvSpPr>
            <p:spPr>
              <a:xfrm>
                <a:off x="3728762" y="464813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55" name="모서리가 둥근 직사각형 136">
                <a:extLst>
                  <a:ext uri="{FF2B5EF4-FFF2-40B4-BE49-F238E27FC236}">
                    <a16:creationId xmlns="" xmlns:a16="http://schemas.microsoft.com/office/drawing/2014/main" id="{62B768AA-A355-4B01-A5D5-AFB82804DA8A}"/>
                  </a:ext>
                </a:extLst>
              </p:cNvPr>
              <p:cNvSpPr/>
              <p:nvPr/>
            </p:nvSpPr>
            <p:spPr>
              <a:xfrm>
                <a:off x="3728762" y="4940622"/>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grpSp>
        <p:sp>
          <p:nvSpPr>
            <p:cNvPr id="112" name="Rectangle 15">
              <a:extLst>
                <a:ext uri="{FF2B5EF4-FFF2-40B4-BE49-F238E27FC236}">
                  <a16:creationId xmlns="" xmlns:a16="http://schemas.microsoft.com/office/drawing/2014/main" id="{F4F8F298-5276-49F9-AAA2-843204078876}"/>
                </a:ext>
              </a:extLst>
            </p:cNvPr>
            <p:cNvSpPr/>
            <p:nvPr/>
          </p:nvSpPr>
          <p:spPr>
            <a:xfrm>
              <a:off x="3860357" y="2041696"/>
              <a:ext cx="720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Retail</a:t>
              </a:r>
              <a:endParaRPr lang="ko-KR" altLang="en-US" sz="1300" dirty="0">
                <a:solidFill>
                  <a:schemeClr val="tx1">
                    <a:lumMod val="85000"/>
                    <a:lumOff val="15000"/>
                  </a:schemeClr>
                </a:solidFill>
                <a:latin typeface="SamsungOne 400" panose="020B0503030303020204" pitchFamily="34" charset="0"/>
              </a:endParaRPr>
            </a:p>
          </p:txBody>
        </p:sp>
        <p:sp>
          <p:nvSpPr>
            <p:cNvPr id="113" name="Rectangle 15">
              <a:extLst>
                <a:ext uri="{FF2B5EF4-FFF2-40B4-BE49-F238E27FC236}">
                  <a16:creationId xmlns="" xmlns:a16="http://schemas.microsoft.com/office/drawing/2014/main" id="{20F69158-8EF3-4D59-A16E-DAE3A479EB3E}"/>
                </a:ext>
              </a:extLst>
            </p:cNvPr>
            <p:cNvSpPr/>
            <p:nvPr/>
          </p:nvSpPr>
          <p:spPr>
            <a:xfrm>
              <a:off x="8229568" y="2041696"/>
              <a:ext cx="468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$0.8T</a:t>
              </a:r>
              <a:endParaRPr lang="ko-KR" altLang="en-US" sz="1300" dirty="0">
                <a:solidFill>
                  <a:schemeClr val="tx1">
                    <a:lumMod val="85000"/>
                    <a:lumOff val="15000"/>
                  </a:schemeClr>
                </a:solidFill>
                <a:latin typeface="SamsungOne 400" panose="020B0503030303020204" pitchFamily="34" charset="0"/>
              </a:endParaRPr>
            </a:p>
          </p:txBody>
        </p:sp>
        <p:sp>
          <p:nvSpPr>
            <p:cNvPr id="114" name="모서리가 둥근 직사각형 87">
              <a:extLst>
                <a:ext uri="{FF2B5EF4-FFF2-40B4-BE49-F238E27FC236}">
                  <a16:creationId xmlns="" xmlns:a16="http://schemas.microsoft.com/office/drawing/2014/main" id="{D7069D4D-F728-4F08-845D-598171712A95}"/>
                </a:ext>
              </a:extLst>
            </p:cNvPr>
            <p:cNvSpPr/>
            <p:nvPr/>
          </p:nvSpPr>
          <p:spPr>
            <a:xfrm>
              <a:off x="4666641" y="2087723"/>
              <a:ext cx="3464169"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15" name="Rectangle 15">
              <a:extLst>
                <a:ext uri="{FF2B5EF4-FFF2-40B4-BE49-F238E27FC236}">
                  <a16:creationId xmlns="" xmlns:a16="http://schemas.microsoft.com/office/drawing/2014/main" id="{47CA30AC-D6CF-4D5A-9BFA-9610B0508AF1}"/>
                </a:ext>
              </a:extLst>
            </p:cNvPr>
            <p:cNvSpPr/>
            <p:nvPr/>
          </p:nvSpPr>
          <p:spPr>
            <a:xfrm>
              <a:off x="3860357" y="2334186"/>
              <a:ext cx="720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Travel</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116" name="Rectangle 15">
              <a:extLst>
                <a:ext uri="{FF2B5EF4-FFF2-40B4-BE49-F238E27FC236}">
                  <a16:creationId xmlns="" xmlns:a16="http://schemas.microsoft.com/office/drawing/2014/main" id="{F09C1C70-5DD9-4723-BB93-27D53BFC083A}"/>
                </a:ext>
              </a:extLst>
            </p:cNvPr>
            <p:cNvSpPr/>
            <p:nvPr/>
          </p:nvSpPr>
          <p:spPr>
            <a:xfrm>
              <a:off x="8229567" y="2334185"/>
              <a:ext cx="597789"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$480B</a:t>
              </a:r>
              <a:endParaRPr lang="ko-KR" altLang="en-US" sz="1300" dirty="0">
                <a:solidFill>
                  <a:schemeClr val="tx1">
                    <a:lumMod val="85000"/>
                    <a:lumOff val="15000"/>
                  </a:schemeClr>
                </a:solidFill>
                <a:latin typeface="SamsungOne 400" panose="020B0503030303020204" pitchFamily="34" charset="0"/>
              </a:endParaRPr>
            </a:p>
          </p:txBody>
        </p:sp>
        <p:sp>
          <p:nvSpPr>
            <p:cNvPr id="117" name="모서리가 둥근 직사각형 102">
              <a:extLst>
                <a:ext uri="{FF2B5EF4-FFF2-40B4-BE49-F238E27FC236}">
                  <a16:creationId xmlns="" xmlns:a16="http://schemas.microsoft.com/office/drawing/2014/main" id="{7ED0DA91-D4C5-4647-BF34-EC4EAEAF5B24}"/>
                </a:ext>
              </a:extLst>
            </p:cNvPr>
            <p:cNvSpPr/>
            <p:nvPr/>
          </p:nvSpPr>
          <p:spPr>
            <a:xfrm>
              <a:off x="6050010" y="2380213"/>
              <a:ext cx="20808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18" name="Rectangle 15">
              <a:extLst>
                <a:ext uri="{FF2B5EF4-FFF2-40B4-BE49-F238E27FC236}">
                  <a16:creationId xmlns="" xmlns:a16="http://schemas.microsoft.com/office/drawing/2014/main" id="{CA210A27-3DB0-41C0-AD9E-C56A9DBF82A5}"/>
                </a:ext>
              </a:extLst>
            </p:cNvPr>
            <p:cNvSpPr/>
            <p:nvPr/>
          </p:nvSpPr>
          <p:spPr>
            <a:xfrm>
              <a:off x="3860356" y="2626676"/>
              <a:ext cx="2015999"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Transport &amp; Logistics</a:t>
              </a:r>
              <a:endParaRPr lang="ko-KR" altLang="en-US" sz="1300" dirty="0">
                <a:solidFill>
                  <a:schemeClr val="tx1">
                    <a:lumMod val="85000"/>
                    <a:lumOff val="15000"/>
                  </a:schemeClr>
                </a:solidFill>
                <a:latin typeface="SamsungOne 400" panose="020B0503030303020204" pitchFamily="34" charset="0"/>
              </a:endParaRPr>
            </a:p>
          </p:txBody>
        </p:sp>
        <p:sp>
          <p:nvSpPr>
            <p:cNvPr id="119" name="Rectangle 15">
              <a:extLst>
                <a:ext uri="{FF2B5EF4-FFF2-40B4-BE49-F238E27FC236}">
                  <a16:creationId xmlns="" xmlns:a16="http://schemas.microsoft.com/office/drawing/2014/main" id="{70E4745C-6E02-4137-BE65-27D34243B3F0}"/>
                </a:ext>
              </a:extLst>
            </p:cNvPr>
            <p:cNvSpPr/>
            <p:nvPr/>
          </p:nvSpPr>
          <p:spPr>
            <a:xfrm>
              <a:off x="8229568" y="2626675"/>
              <a:ext cx="468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$475B</a:t>
              </a:r>
              <a:endParaRPr lang="ko-KR" altLang="en-US" sz="1300" dirty="0">
                <a:solidFill>
                  <a:schemeClr val="tx1">
                    <a:lumMod val="85000"/>
                    <a:lumOff val="15000"/>
                  </a:schemeClr>
                </a:solidFill>
                <a:latin typeface="SamsungOne 400" panose="020B0503030303020204" pitchFamily="34" charset="0"/>
              </a:endParaRPr>
            </a:p>
          </p:txBody>
        </p:sp>
        <p:sp>
          <p:nvSpPr>
            <p:cNvPr id="120" name="모서리가 둥근 직사각형 103">
              <a:extLst>
                <a:ext uri="{FF2B5EF4-FFF2-40B4-BE49-F238E27FC236}">
                  <a16:creationId xmlns="" xmlns:a16="http://schemas.microsoft.com/office/drawing/2014/main" id="{DA705681-79C6-4B40-8643-65E5CA6F96AC}"/>
                </a:ext>
              </a:extLst>
            </p:cNvPr>
            <p:cNvSpPr/>
            <p:nvPr/>
          </p:nvSpPr>
          <p:spPr>
            <a:xfrm>
              <a:off x="6114811" y="2672703"/>
              <a:ext cx="2016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21" name="Rectangle 15">
              <a:extLst>
                <a:ext uri="{FF2B5EF4-FFF2-40B4-BE49-F238E27FC236}">
                  <a16:creationId xmlns="" xmlns:a16="http://schemas.microsoft.com/office/drawing/2014/main" id="{6AAADD9C-A031-4B4F-9E38-04209FECB288}"/>
                </a:ext>
              </a:extLst>
            </p:cNvPr>
            <p:cNvSpPr/>
            <p:nvPr/>
          </p:nvSpPr>
          <p:spPr>
            <a:xfrm>
              <a:off x="3860356" y="2919165"/>
              <a:ext cx="2407697"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Automotive &amp; Assembly</a:t>
              </a:r>
              <a:endParaRPr lang="ko-KR" altLang="en-US" sz="1300" dirty="0">
                <a:solidFill>
                  <a:schemeClr val="tx1">
                    <a:lumMod val="85000"/>
                    <a:lumOff val="15000"/>
                  </a:schemeClr>
                </a:solidFill>
                <a:latin typeface="SamsungOne 400" panose="020B0503030303020204" pitchFamily="34" charset="0"/>
              </a:endParaRPr>
            </a:p>
          </p:txBody>
        </p:sp>
        <p:sp>
          <p:nvSpPr>
            <p:cNvPr id="122" name="Rectangle 15">
              <a:extLst>
                <a:ext uri="{FF2B5EF4-FFF2-40B4-BE49-F238E27FC236}">
                  <a16:creationId xmlns="" xmlns:a16="http://schemas.microsoft.com/office/drawing/2014/main" id="{553C10D3-F0BE-4218-9543-DC7D33E96EC9}"/>
                </a:ext>
              </a:extLst>
            </p:cNvPr>
            <p:cNvSpPr/>
            <p:nvPr/>
          </p:nvSpPr>
          <p:spPr>
            <a:xfrm>
              <a:off x="8229568" y="2919165"/>
              <a:ext cx="682284"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$405B</a:t>
              </a:r>
              <a:endParaRPr lang="ko-KR" altLang="en-US" sz="1300" dirty="0">
                <a:solidFill>
                  <a:schemeClr val="tx1">
                    <a:lumMod val="85000"/>
                    <a:lumOff val="15000"/>
                  </a:schemeClr>
                </a:solidFill>
                <a:latin typeface="SamsungOne 400" panose="020B0503030303020204" pitchFamily="34" charset="0"/>
              </a:endParaRPr>
            </a:p>
          </p:txBody>
        </p:sp>
        <p:sp>
          <p:nvSpPr>
            <p:cNvPr id="123" name="모서리가 둥근 직사각형 104">
              <a:extLst>
                <a:ext uri="{FF2B5EF4-FFF2-40B4-BE49-F238E27FC236}">
                  <a16:creationId xmlns="" xmlns:a16="http://schemas.microsoft.com/office/drawing/2014/main" id="{F2A2A899-BD95-42DD-ABC0-2265496AF6D4}"/>
                </a:ext>
              </a:extLst>
            </p:cNvPr>
            <p:cNvSpPr/>
            <p:nvPr/>
          </p:nvSpPr>
          <p:spPr>
            <a:xfrm>
              <a:off x="6366811" y="2965193"/>
              <a:ext cx="1764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24" name="Rectangle 15">
              <a:extLst>
                <a:ext uri="{FF2B5EF4-FFF2-40B4-BE49-F238E27FC236}">
                  <a16:creationId xmlns="" xmlns:a16="http://schemas.microsoft.com/office/drawing/2014/main" id="{0CE61BC8-DA97-46C2-912B-C6487E29B161}"/>
                </a:ext>
              </a:extLst>
            </p:cNvPr>
            <p:cNvSpPr/>
            <p:nvPr/>
          </p:nvSpPr>
          <p:spPr>
            <a:xfrm>
              <a:off x="3860357" y="3211656"/>
              <a:ext cx="1440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Basic Materials</a:t>
              </a:r>
              <a:endParaRPr lang="ko-KR" altLang="en-US" sz="1300" dirty="0">
                <a:solidFill>
                  <a:schemeClr val="tx1">
                    <a:lumMod val="85000"/>
                    <a:lumOff val="15000"/>
                  </a:schemeClr>
                </a:solidFill>
                <a:latin typeface="SamsungOne 400" panose="020B0503030303020204" pitchFamily="34" charset="0"/>
              </a:endParaRPr>
            </a:p>
          </p:txBody>
        </p:sp>
        <p:sp>
          <p:nvSpPr>
            <p:cNvPr id="125" name="Rectangle 15">
              <a:extLst>
                <a:ext uri="{FF2B5EF4-FFF2-40B4-BE49-F238E27FC236}">
                  <a16:creationId xmlns="" xmlns:a16="http://schemas.microsoft.com/office/drawing/2014/main" id="{EE355C73-B983-4B93-AAB9-F02DA36142D3}"/>
                </a:ext>
              </a:extLst>
            </p:cNvPr>
            <p:cNvSpPr/>
            <p:nvPr/>
          </p:nvSpPr>
          <p:spPr>
            <a:xfrm>
              <a:off x="8229568" y="3211655"/>
              <a:ext cx="597788"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$300B</a:t>
              </a:r>
              <a:endParaRPr lang="ko-KR" altLang="en-US" sz="1300" dirty="0">
                <a:solidFill>
                  <a:schemeClr val="tx1">
                    <a:lumMod val="85000"/>
                    <a:lumOff val="15000"/>
                  </a:schemeClr>
                </a:solidFill>
                <a:latin typeface="SamsungOne 400" panose="020B0503030303020204" pitchFamily="34" charset="0"/>
              </a:endParaRPr>
            </a:p>
          </p:txBody>
        </p:sp>
        <p:sp>
          <p:nvSpPr>
            <p:cNvPr id="126" name="모서리가 둥근 직사각형 105">
              <a:extLst>
                <a:ext uri="{FF2B5EF4-FFF2-40B4-BE49-F238E27FC236}">
                  <a16:creationId xmlns="" xmlns:a16="http://schemas.microsoft.com/office/drawing/2014/main" id="{32C6949C-6F3C-47A4-888E-235B2F747B6C}"/>
                </a:ext>
              </a:extLst>
            </p:cNvPr>
            <p:cNvSpPr/>
            <p:nvPr/>
          </p:nvSpPr>
          <p:spPr>
            <a:xfrm>
              <a:off x="6690811" y="3257683"/>
              <a:ext cx="1440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27" name="Rectangle 15">
              <a:extLst>
                <a:ext uri="{FF2B5EF4-FFF2-40B4-BE49-F238E27FC236}">
                  <a16:creationId xmlns="" xmlns:a16="http://schemas.microsoft.com/office/drawing/2014/main" id="{BBFEEEA1-2710-44A0-889F-469BC42DA153}"/>
                </a:ext>
              </a:extLst>
            </p:cNvPr>
            <p:cNvSpPr/>
            <p:nvPr/>
          </p:nvSpPr>
          <p:spPr>
            <a:xfrm>
              <a:off x="3860357" y="3504145"/>
              <a:ext cx="2830454"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Advanced Electronics/Semiconductors</a:t>
              </a:r>
              <a:endParaRPr lang="ko-KR" altLang="en-US" sz="1300" dirty="0">
                <a:solidFill>
                  <a:schemeClr val="tx1">
                    <a:lumMod val="85000"/>
                    <a:lumOff val="15000"/>
                  </a:schemeClr>
                </a:solidFill>
                <a:latin typeface="SamsungOne 400" panose="020B0503030303020204" pitchFamily="34" charset="0"/>
              </a:endParaRPr>
            </a:p>
          </p:txBody>
        </p:sp>
        <p:sp>
          <p:nvSpPr>
            <p:cNvPr id="128" name="Rectangle 15">
              <a:extLst>
                <a:ext uri="{FF2B5EF4-FFF2-40B4-BE49-F238E27FC236}">
                  <a16:creationId xmlns="" xmlns:a16="http://schemas.microsoft.com/office/drawing/2014/main" id="{A461F827-FC21-420D-B2A6-7072CE94D05D}"/>
                </a:ext>
              </a:extLst>
            </p:cNvPr>
            <p:cNvSpPr/>
            <p:nvPr/>
          </p:nvSpPr>
          <p:spPr>
            <a:xfrm>
              <a:off x="8229568" y="3504145"/>
              <a:ext cx="468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$291B</a:t>
              </a:r>
              <a:endParaRPr lang="ko-KR" altLang="en-US" sz="1300" dirty="0">
                <a:solidFill>
                  <a:schemeClr val="tx1">
                    <a:lumMod val="85000"/>
                    <a:lumOff val="15000"/>
                  </a:schemeClr>
                </a:solidFill>
                <a:latin typeface="SamsungOne 400" panose="020B0503030303020204" pitchFamily="34" charset="0"/>
              </a:endParaRPr>
            </a:p>
          </p:txBody>
        </p:sp>
        <p:sp>
          <p:nvSpPr>
            <p:cNvPr id="129" name="모서리가 둥근 직사각형 106">
              <a:extLst>
                <a:ext uri="{FF2B5EF4-FFF2-40B4-BE49-F238E27FC236}">
                  <a16:creationId xmlns="" xmlns:a16="http://schemas.microsoft.com/office/drawing/2014/main" id="{D7374C81-8049-46F3-BDEB-4962B28E4BB3}"/>
                </a:ext>
              </a:extLst>
            </p:cNvPr>
            <p:cNvSpPr/>
            <p:nvPr/>
          </p:nvSpPr>
          <p:spPr>
            <a:xfrm>
              <a:off x="6870811" y="3550173"/>
              <a:ext cx="1260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30" name="Rectangle 15">
              <a:extLst>
                <a:ext uri="{FF2B5EF4-FFF2-40B4-BE49-F238E27FC236}">
                  <a16:creationId xmlns="" xmlns:a16="http://schemas.microsoft.com/office/drawing/2014/main" id="{C6431769-42EF-4C55-AFD3-A4977E022592}"/>
                </a:ext>
              </a:extLst>
            </p:cNvPr>
            <p:cNvSpPr/>
            <p:nvPr/>
          </p:nvSpPr>
          <p:spPr>
            <a:xfrm>
              <a:off x="3860357" y="3796636"/>
              <a:ext cx="2811962"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Healthcare Systems and Service</a:t>
              </a:r>
              <a:endParaRPr lang="ko-KR" altLang="en-US" sz="1300" dirty="0">
                <a:solidFill>
                  <a:schemeClr val="tx1">
                    <a:lumMod val="85000"/>
                    <a:lumOff val="15000"/>
                  </a:schemeClr>
                </a:solidFill>
                <a:latin typeface="SamsungOne 400" panose="020B0503030303020204" pitchFamily="34" charset="0"/>
              </a:endParaRPr>
            </a:p>
          </p:txBody>
        </p:sp>
        <p:sp>
          <p:nvSpPr>
            <p:cNvPr id="131" name="Rectangle 15">
              <a:extLst>
                <a:ext uri="{FF2B5EF4-FFF2-40B4-BE49-F238E27FC236}">
                  <a16:creationId xmlns="" xmlns:a16="http://schemas.microsoft.com/office/drawing/2014/main" id="{48A80A4D-54FE-4340-8660-4B9E620ADE0B}"/>
                </a:ext>
              </a:extLst>
            </p:cNvPr>
            <p:cNvSpPr/>
            <p:nvPr/>
          </p:nvSpPr>
          <p:spPr>
            <a:xfrm>
              <a:off x="8229568" y="3796635"/>
              <a:ext cx="468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$267B</a:t>
              </a:r>
            </a:p>
          </p:txBody>
        </p:sp>
        <p:sp>
          <p:nvSpPr>
            <p:cNvPr id="132" name="모서리가 둥근 직사각형 107">
              <a:extLst>
                <a:ext uri="{FF2B5EF4-FFF2-40B4-BE49-F238E27FC236}">
                  <a16:creationId xmlns="" xmlns:a16="http://schemas.microsoft.com/office/drawing/2014/main" id="{1588D15F-576F-4441-B423-6150D4BE68EB}"/>
                </a:ext>
              </a:extLst>
            </p:cNvPr>
            <p:cNvSpPr/>
            <p:nvPr/>
          </p:nvSpPr>
          <p:spPr>
            <a:xfrm>
              <a:off x="6978810" y="3842663"/>
              <a:ext cx="1152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33" name="Rectangle 15">
              <a:extLst>
                <a:ext uri="{FF2B5EF4-FFF2-40B4-BE49-F238E27FC236}">
                  <a16:creationId xmlns="" xmlns:a16="http://schemas.microsoft.com/office/drawing/2014/main" id="{0A608663-E05E-486C-97A5-FDDD74928614}"/>
                </a:ext>
              </a:extLst>
            </p:cNvPr>
            <p:cNvSpPr/>
            <p:nvPr/>
          </p:nvSpPr>
          <p:spPr>
            <a:xfrm>
              <a:off x="3860357" y="4089126"/>
              <a:ext cx="2015998"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High Tech</a:t>
              </a:r>
              <a:endParaRPr lang="ko-KR" altLang="en-US" sz="1300" dirty="0">
                <a:solidFill>
                  <a:schemeClr val="tx1">
                    <a:lumMod val="85000"/>
                    <a:lumOff val="15000"/>
                  </a:schemeClr>
                </a:solidFill>
                <a:latin typeface="SamsungOne 400" panose="020B0503030303020204" pitchFamily="34" charset="0"/>
              </a:endParaRPr>
            </a:p>
          </p:txBody>
        </p:sp>
        <p:sp>
          <p:nvSpPr>
            <p:cNvPr id="134" name="Rectangle 15">
              <a:extLst>
                <a:ext uri="{FF2B5EF4-FFF2-40B4-BE49-F238E27FC236}">
                  <a16:creationId xmlns="" xmlns:a16="http://schemas.microsoft.com/office/drawing/2014/main" id="{BFAC4B0D-5C02-44C6-B3C6-756F1CB56EE7}"/>
                </a:ext>
              </a:extLst>
            </p:cNvPr>
            <p:cNvSpPr/>
            <p:nvPr/>
          </p:nvSpPr>
          <p:spPr>
            <a:xfrm>
              <a:off x="8229568" y="4089125"/>
              <a:ext cx="468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$267B</a:t>
              </a:r>
            </a:p>
          </p:txBody>
        </p:sp>
        <p:sp>
          <p:nvSpPr>
            <p:cNvPr id="135" name="모서리가 둥근 직사각형 108">
              <a:extLst>
                <a:ext uri="{FF2B5EF4-FFF2-40B4-BE49-F238E27FC236}">
                  <a16:creationId xmlns="" xmlns:a16="http://schemas.microsoft.com/office/drawing/2014/main" id="{F5BA8F10-FAF7-42D7-9C06-ADD72D375C3E}"/>
                </a:ext>
              </a:extLst>
            </p:cNvPr>
            <p:cNvSpPr/>
            <p:nvPr/>
          </p:nvSpPr>
          <p:spPr>
            <a:xfrm>
              <a:off x="6978810" y="4135153"/>
              <a:ext cx="1152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36" name="Rectangle 15">
              <a:extLst>
                <a:ext uri="{FF2B5EF4-FFF2-40B4-BE49-F238E27FC236}">
                  <a16:creationId xmlns="" xmlns:a16="http://schemas.microsoft.com/office/drawing/2014/main" id="{073DF797-5CB0-49FC-BB5A-7DC3DBDD982F}"/>
                </a:ext>
              </a:extLst>
            </p:cNvPr>
            <p:cNvSpPr/>
            <p:nvPr/>
          </p:nvSpPr>
          <p:spPr>
            <a:xfrm>
              <a:off x="3860357" y="4381616"/>
              <a:ext cx="720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Telecom</a:t>
              </a:r>
              <a:endParaRPr lang="ko-KR" altLang="en-US" sz="1300" dirty="0">
                <a:solidFill>
                  <a:schemeClr val="tx1">
                    <a:lumMod val="85000"/>
                    <a:lumOff val="15000"/>
                  </a:schemeClr>
                </a:solidFill>
                <a:latin typeface="SamsungOne 400" panose="020B0503030303020204" pitchFamily="34" charset="0"/>
              </a:endParaRPr>
            </a:p>
          </p:txBody>
        </p:sp>
        <p:sp>
          <p:nvSpPr>
            <p:cNvPr id="137" name="Rectangle 15">
              <a:extLst>
                <a:ext uri="{FF2B5EF4-FFF2-40B4-BE49-F238E27FC236}">
                  <a16:creationId xmlns="" xmlns:a16="http://schemas.microsoft.com/office/drawing/2014/main" id="{2E58335C-3E93-4B86-8920-0415E3648642}"/>
                </a:ext>
              </a:extLst>
            </p:cNvPr>
            <p:cNvSpPr/>
            <p:nvPr/>
          </p:nvSpPr>
          <p:spPr>
            <a:xfrm>
              <a:off x="8229568" y="4381615"/>
              <a:ext cx="468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$174B</a:t>
              </a:r>
            </a:p>
          </p:txBody>
        </p:sp>
        <p:sp>
          <p:nvSpPr>
            <p:cNvPr id="138" name="모서리가 둥근 직사각형 109">
              <a:extLst>
                <a:ext uri="{FF2B5EF4-FFF2-40B4-BE49-F238E27FC236}">
                  <a16:creationId xmlns="" xmlns:a16="http://schemas.microsoft.com/office/drawing/2014/main" id="{E23D6380-60D4-4446-BBBE-8D2D907C3994}"/>
                </a:ext>
              </a:extLst>
            </p:cNvPr>
            <p:cNvSpPr/>
            <p:nvPr/>
          </p:nvSpPr>
          <p:spPr>
            <a:xfrm>
              <a:off x="7374811" y="4427643"/>
              <a:ext cx="756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39" name="Rectangle 15">
              <a:extLst>
                <a:ext uri="{FF2B5EF4-FFF2-40B4-BE49-F238E27FC236}">
                  <a16:creationId xmlns="" xmlns:a16="http://schemas.microsoft.com/office/drawing/2014/main" id="{76B0902A-E229-487B-975A-FB08094F8179}"/>
                </a:ext>
              </a:extLst>
            </p:cNvPr>
            <p:cNvSpPr/>
            <p:nvPr/>
          </p:nvSpPr>
          <p:spPr>
            <a:xfrm>
              <a:off x="3860357" y="4674106"/>
              <a:ext cx="720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Oil &amp; Gas</a:t>
              </a:r>
              <a:endParaRPr lang="ko-KR" altLang="en-US" sz="1300" dirty="0">
                <a:solidFill>
                  <a:schemeClr val="tx1">
                    <a:lumMod val="85000"/>
                    <a:lumOff val="15000"/>
                  </a:schemeClr>
                </a:solidFill>
                <a:latin typeface="SamsungOne 400" panose="020B0503030303020204" pitchFamily="34" charset="0"/>
              </a:endParaRPr>
            </a:p>
          </p:txBody>
        </p:sp>
        <p:sp>
          <p:nvSpPr>
            <p:cNvPr id="140" name="Rectangle 15">
              <a:extLst>
                <a:ext uri="{FF2B5EF4-FFF2-40B4-BE49-F238E27FC236}">
                  <a16:creationId xmlns="" xmlns:a16="http://schemas.microsoft.com/office/drawing/2014/main" id="{E68C16B7-BC90-4917-956C-7401011F2954}"/>
                </a:ext>
              </a:extLst>
            </p:cNvPr>
            <p:cNvSpPr/>
            <p:nvPr/>
          </p:nvSpPr>
          <p:spPr>
            <a:xfrm>
              <a:off x="8229568" y="4674105"/>
              <a:ext cx="468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$173B</a:t>
              </a:r>
            </a:p>
          </p:txBody>
        </p:sp>
        <p:sp>
          <p:nvSpPr>
            <p:cNvPr id="141" name="모서리가 둥근 직사각형 110">
              <a:extLst>
                <a:ext uri="{FF2B5EF4-FFF2-40B4-BE49-F238E27FC236}">
                  <a16:creationId xmlns="" xmlns:a16="http://schemas.microsoft.com/office/drawing/2014/main" id="{5A70163D-47B4-47E7-A969-AEFC55BD49DB}"/>
                </a:ext>
              </a:extLst>
            </p:cNvPr>
            <p:cNvSpPr/>
            <p:nvPr/>
          </p:nvSpPr>
          <p:spPr>
            <a:xfrm>
              <a:off x="7410810" y="4720133"/>
              <a:ext cx="720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sp>
          <p:nvSpPr>
            <p:cNvPr id="142" name="Rectangle 15">
              <a:extLst>
                <a:ext uri="{FF2B5EF4-FFF2-40B4-BE49-F238E27FC236}">
                  <a16:creationId xmlns="" xmlns:a16="http://schemas.microsoft.com/office/drawing/2014/main" id="{DF093844-13AC-4C92-8EE4-33A4F3354737}"/>
                </a:ext>
              </a:extLst>
            </p:cNvPr>
            <p:cNvSpPr/>
            <p:nvPr/>
          </p:nvSpPr>
          <p:spPr>
            <a:xfrm>
              <a:off x="3860357" y="4966595"/>
              <a:ext cx="1440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Agriculture</a:t>
              </a:r>
              <a:endParaRPr lang="ko-KR" altLang="en-US" sz="1300" dirty="0">
                <a:solidFill>
                  <a:schemeClr val="tx1">
                    <a:lumMod val="85000"/>
                    <a:lumOff val="15000"/>
                  </a:schemeClr>
                </a:solidFill>
                <a:latin typeface="SamsungOne 400" panose="020B0503030303020204" pitchFamily="34" charset="0"/>
              </a:endParaRPr>
            </a:p>
          </p:txBody>
        </p:sp>
        <p:sp>
          <p:nvSpPr>
            <p:cNvPr id="143" name="Rectangle 15">
              <a:extLst>
                <a:ext uri="{FF2B5EF4-FFF2-40B4-BE49-F238E27FC236}">
                  <a16:creationId xmlns="" xmlns:a16="http://schemas.microsoft.com/office/drawing/2014/main" id="{89F19A98-F58F-4A75-ACE8-A3BC76F15535}"/>
                </a:ext>
              </a:extLst>
            </p:cNvPr>
            <p:cNvSpPr/>
            <p:nvPr/>
          </p:nvSpPr>
          <p:spPr>
            <a:xfrm>
              <a:off x="8229568" y="4966594"/>
              <a:ext cx="468000" cy="200055"/>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$164B</a:t>
              </a:r>
            </a:p>
          </p:txBody>
        </p:sp>
        <p:sp>
          <p:nvSpPr>
            <p:cNvPr id="144" name="모서리가 둥근 직사각형 111">
              <a:extLst>
                <a:ext uri="{FF2B5EF4-FFF2-40B4-BE49-F238E27FC236}">
                  <a16:creationId xmlns="" xmlns:a16="http://schemas.microsoft.com/office/drawing/2014/main" id="{538AB5AA-A6EC-4FBA-ABA1-EDF4727EED62}"/>
                </a:ext>
              </a:extLst>
            </p:cNvPr>
            <p:cNvSpPr/>
            <p:nvPr/>
          </p:nvSpPr>
          <p:spPr>
            <a:xfrm>
              <a:off x="7488860" y="5012622"/>
              <a:ext cx="648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 400" panose="020B0503030303020204" pitchFamily="34" charset="0"/>
              </a:endParaRPr>
            </a:p>
          </p:txBody>
        </p:sp>
      </p:grpSp>
      <p:grpSp>
        <p:nvGrpSpPr>
          <p:cNvPr id="156" name="그룹 15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7" name="직사각형 15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4.2. AI Markets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58" name="직사각형 15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57" name="직사각형 56">
            <a:extLst>
              <a:ext uri="{FF2B5EF4-FFF2-40B4-BE49-F238E27FC236}">
                <a16:creationId xmlns="" xmlns:a16="http://schemas.microsoft.com/office/drawing/2014/main" id="{4C065641-3666-4F94-9243-1B1A99D79ED7}"/>
              </a:ext>
            </a:extLst>
          </p:cNvPr>
          <p:cNvSpPr/>
          <p:nvPr/>
        </p:nvSpPr>
        <p:spPr>
          <a:xfrm>
            <a:off x="558924" y="1879047"/>
            <a:ext cx="889606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lvl="0"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Innovation created by artificial intelligence (AI) started from software industry and will soon revolutionize all the other industries. Value created by artificial intelligence will reach 13 trillion dollars by 2030.</a:t>
            </a:r>
          </a:p>
        </p:txBody>
      </p:sp>
      <p:sp>
        <p:nvSpPr>
          <p:cNvPr id="58" name="직사각형 57">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AI Value Creation by 2030</a:t>
            </a:r>
          </a:p>
        </p:txBody>
      </p:sp>
    </p:spTree>
    <p:custDataLst>
      <p:tags r:id="rId1"/>
    </p:custDataLst>
    <p:extLst>
      <p:ext uri="{BB962C8B-B14F-4D97-AF65-F5344CB8AC3E}">
        <p14:creationId xmlns:p14="http://schemas.microsoft.com/office/powerpoint/2010/main" val="353308163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cs typeface="Samsung Sharp Sans" pitchFamily="2" charset="0"/>
              </a:rPr>
              <a:t>Artificial Intelligence: Trends and Markets</a:t>
            </a:r>
            <a:endParaRPr kumimoji="1" lang="ko-KR" altLang="en-US" sz="3200" dirty="0">
              <a:solidFill>
                <a:prstClr val="black"/>
              </a:solidFill>
              <a:latin typeface="Samsung Sharp Sans" pitchFamily="2" charset="0"/>
              <a:cs typeface="Samsung Sharp Sans" pitchFamily="2" charset="0"/>
            </a:endParaRP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3" name="직사각형 42">
            <a:extLst>
              <a:ext uri="{FF2B5EF4-FFF2-40B4-BE49-F238E27FC236}">
                <a16:creationId xmlns="" xmlns:a16="http://schemas.microsoft.com/office/drawing/2014/main" id="{5783A1C4-FAA0-46ED-86EC-A3AE39781983}"/>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4.1. AI Trends</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4.2. AI Markets</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it-IT" altLang="ko-KR" dirty="0" smtClean="0">
                <a:solidFill>
                  <a:prstClr val="black">
                    <a:lumMod val="75000"/>
                    <a:lumOff val="25000"/>
                  </a:prstClr>
                </a:solidFill>
                <a:latin typeface="SamsungOne-700" panose="020B0803030303020204" pitchFamily="34" charset="0"/>
                <a:ea typeface="SamsungOne-700" panose="020B0803030303020204" pitchFamily="34" charset="0"/>
              </a:rPr>
              <a:t>4.3. AI in Sustainable Energy</a:t>
            </a:r>
            <a:endParaRPr kumimoji="1" lang="it-IT"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it-IT" altLang="ko-KR" dirty="0" smtClean="0">
                <a:solidFill>
                  <a:srgbClr val="A6A6A6"/>
                </a:solidFill>
                <a:latin typeface="SamsungOne 400" panose="020B0503030303020204" pitchFamily="34" charset="0"/>
                <a:ea typeface="SamsungOne 400" panose="020B0503030303020204" pitchFamily="34" charset="0"/>
              </a:rPr>
              <a:t>4.4. AI in Financial Services</a:t>
            </a:r>
            <a:endParaRPr lang="it-IT"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4.5. AI in Government</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4.6. AI in Healthcare</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smtClean="0">
                <a:solidFill>
                  <a:srgbClr val="A6A6A6"/>
                </a:solidFill>
                <a:latin typeface="SamsungOne 400" panose="020B0503030303020204" pitchFamily="34" charset="0"/>
                <a:ea typeface="SamsungOne 400" panose="020B0503030303020204" pitchFamily="34" charset="0"/>
              </a:rPr>
              <a:t>4.7. </a:t>
            </a:r>
            <a:r>
              <a:rPr lang="en-US" altLang="ko-KR" dirty="0" err="1" smtClean="0">
                <a:solidFill>
                  <a:srgbClr val="A6A6A6"/>
                </a:solidFill>
                <a:latin typeface="SamsungOne 400" panose="020B0503030303020204" pitchFamily="34" charset="0"/>
                <a:ea typeface="SamsungOne 400" panose="020B0503030303020204" pitchFamily="34" charset="0"/>
              </a:rPr>
              <a:t>IoT</a:t>
            </a:r>
            <a:r>
              <a:rPr lang="en-US" altLang="ko-KR" dirty="0" smtClean="0">
                <a:solidFill>
                  <a:srgbClr val="A6A6A6"/>
                </a:solidFill>
                <a:latin typeface="SamsungOne 400" panose="020B0503030303020204" pitchFamily="34" charset="0"/>
                <a:ea typeface="SamsungOne 400" panose="020B0503030303020204" pitchFamily="34" charset="0"/>
              </a:rPr>
              <a:t> and AI in Agriculture</a:t>
            </a:r>
            <a:endParaRPr lang="en-US" altLang="ko-KR" dirty="0">
              <a:solidFill>
                <a:srgbClr val="A6A6A6"/>
              </a:solidFill>
              <a:latin typeface="SamsungOne 400" panose="020B0503030303020204" pitchFamily="34" charset="0"/>
              <a:ea typeface="SamsungOne 400" panose="020B0503030303020204" pitchFamily="34" charset="0"/>
            </a:endParaRPr>
          </a:p>
        </p:txBody>
      </p:sp>
    </p:spTree>
    <p:custDataLst>
      <p:tags r:id="rId1"/>
    </p:custDataLst>
    <p:extLst>
      <p:ext uri="{BB962C8B-B14F-4D97-AF65-F5344CB8AC3E}">
        <p14:creationId xmlns:p14="http://schemas.microsoft.com/office/powerpoint/2010/main" val="234010885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wFEEH86"/>
  <p:tag name="ARTICULATE_PROJECT_OPEN" val="0"/>
  <p:tag name="ARTICULATE_SLIDE_COUNT" val="12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 0201-Python Libraries v1_Content Commented</Template>
  <TotalTime>33511</TotalTime>
  <Words>15952</Words>
  <Application>Microsoft Office PowerPoint</Application>
  <PresentationFormat>사용자 지정</PresentationFormat>
  <Paragraphs>2031</Paragraphs>
  <Slides>120</Slides>
  <Notes>118</Notes>
  <HiddenSlides>0</HiddenSlides>
  <MMClips>0</MMClips>
  <ScaleCrop>false</ScaleCrop>
  <HeadingPairs>
    <vt:vector size="6" baseType="variant">
      <vt:variant>
        <vt:lpstr>사용한 글꼴</vt:lpstr>
      </vt:variant>
      <vt:variant>
        <vt:i4>19</vt:i4>
      </vt:variant>
      <vt:variant>
        <vt:lpstr>테마</vt:lpstr>
      </vt:variant>
      <vt:variant>
        <vt:i4>1</vt:i4>
      </vt:variant>
      <vt:variant>
        <vt:lpstr>슬라이드 제목</vt:lpstr>
      </vt:variant>
      <vt:variant>
        <vt:i4>120</vt:i4>
      </vt:variant>
    </vt:vector>
  </HeadingPairs>
  <TitlesOfParts>
    <vt:vector size="140" baseType="lpstr">
      <vt:lpstr>Arial Unicode MS</vt:lpstr>
      <vt:lpstr>KoPub돋움체 Medium</vt:lpstr>
      <vt:lpstr>Malgun Gothic Semilight</vt:lpstr>
      <vt:lpstr>Roboto</vt:lpstr>
      <vt:lpstr>SamsungOneUI 400</vt:lpstr>
      <vt:lpstr>맑은 고딕</vt:lpstr>
      <vt:lpstr>Arial</vt:lpstr>
      <vt:lpstr>Calibri</vt:lpstr>
      <vt:lpstr>Cambria Math</vt:lpstr>
      <vt:lpstr>Samsung Sharp Sans</vt:lpstr>
      <vt:lpstr>Samsung Sharp Sans Bold</vt:lpstr>
      <vt:lpstr>SamsungOne 400</vt:lpstr>
      <vt:lpstr>SamsungOne 400C</vt:lpstr>
      <vt:lpstr>SamsungOne 700</vt:lpstr>
      <vt:lpstr>SamsungOne-400</vt:lpstr>
      <vt:lpstr>SamsungOne-700</vt:lpstr>
      <vt:lpstr>SamsungSharpSans-Medium</vt:lpstr>
      <vt:lpstr>Times New Roman</vt:lpstr>
      <vt:lpstr>Wingdings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sena.kim</dc:creator>
  <cp:lastModifiedBy>EMCAST</cp:lastModifiedBy>
  <cp:revision>858</cp:revision>
  <dcterms:created xsi:type="dcterms:W3CDTF">2019-08-14T11:07:19Z</dcterms:created>
  <dcterms:modified xsi:type="dcterms:W3CDTF">2022-06-21T05:44:40Z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6F104179-6D9C-4256-3F6E-7A14153F0817</vt:lpwstr>
  </property>
  <property fmtid="{D5CDD505-2E9C-101B-9397-08002B2CF9AE}" pid="3" name="ArticulatePath">
    <vt:lpwstr>SIC_AI_Chapter 1. Introduction to AI_v1.2 (210927)</vt:lpwstr>
  </property>
</Properties>
</file>